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3" r:id="rId2"/>
    <p:sldId id="274" r:id="rId3"/>
    <p:sldId id="266" r:id="rId4"/>
    <p:sldId id="259" r:id="rId5"/>
    <p:sldId id="271" r:id="rId6"/>
    <p:sldId id="267" r:id="rId7"/>
    <p:sldId id="268" r:id="rId8"/>
    <p:sldId id="269" r:id="rId9"/>
    <p:sldId id="270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/>
            </a:pPr>
            <a:r>
              <a:rPr lang="en-US" sz="1200" dirty="0" smtClean="0"/>
              <a:t>*</a:t>
            </a:r>
            <a:r>
              <a:rPr lang="en-US" sz="1200" dirty="0"/>
              <a:t>as of 25 September 2014</a:t>
            </a:r>
          </a:p>
        </c:rich>
      </c:tx>
      <c:layout>
        <c:manualLayout>
          <c:xMode val="edge"/>
          <c:yMode val="edge"/>
          <c:x val="4.2819647544056988E-4"/>
          <c:y val="0.9444444444444444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238095238095247E-3"/>
          <c:y val="0.11003086419753086"/>
          <c:w val="0.8156466691663542"/>
          <c:h val="0.8591049382716049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Academic Administrators: Chairs/Directors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Women </c:v>
                </c:pt>
                <c:pt idx="1">
                  <c:v>Men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5772278465191854"/>
          <c:y val="0.4068350831146107"/>
          <c:w val="0.13275340582427197"/>
          <c:h val="0.2165611937396714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/>
            </a:pPr>
            <a:r>
              <a:rPr lang="en-US" sz="1200" dirty="0" smtClean="0"/>
              <a:t>*</a:t>
            </a:r>
            <a:r>
              <a:rPr lang="en-US" sz="1200" dirty="0"/>
              <a:t>as of 25 September 2014</a:t>
            </a:r>
          </a:p>
        </c:rich>
      </c:tx>
      <c:layout>
        <c:manualLayout>
          <c:xMode val="edge"/>
          <c:yMode val="edge"/>
          <c:x val="2.726425674063469E-2"/>
          <c:y val="0.9475383691445349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Academic Administrators: Associate Deans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5397780959198277"/>
          <c:y val="0.47347346412206948"/>
          <c:w val="0.13693128131710808"/>
          <c:h val="0.1558356688464789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37C97-5470-4824-B8E9-37C4E283790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F75B0-E784-4DBF-9B89-A254BC23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4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564E5-3DA6-4676-A236-AD4032C2E8C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564E5-3DA6-4676-A236-AD4032C2E8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4904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34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8945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0387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974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2225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89073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1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893566-B722-43E3-B4CF-453DA7E31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86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1C953E-27FF-41AE-A57F-5C8998F3D04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893566-B722-43E3-B4CF-453DA7E31086}" type="slidenum">
              <a:rPr lang="en-US" smtClean="0">
                <a:solidFill>
                  <a:srgbClr val="313A4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313A44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191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>
                <a:solidFill>
                  <a:schemeClr val="accent1"/>
                </a:solidFill>
              </a:rPr>
              <a:t>Supporting 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the Advancement </a:t>
            </a:r>
          </a:p>
          <a:p>
            <a:r>
              <a:rPr lang="en-US" sz="4400" dirty="0" smtClean="0">
                <a:solidFill>
                  <a:schemeClr val="accent1"/>
                </a:solidFill>
              </a:rPr>
              <a:t>of Women</a:t>
            </a:r>
            <a:endParaRPr lang="en-CA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752600"/>
          </a:xfrm>
          <a:noFill/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Academic Leadership Forum </a:t>
            </a:r>
            <a:endParaRPr lang="en-CA" sz="6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031468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September 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78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734136"/>
              </p:ext>
            </p:extLst>
          </p:nvPr>
        </p:nvGraphicFramePr>
        <p:xfrm>
          <a:off x="401158" y="1828800"/>
          <a:ext cx="8285642" cy="2636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590"/>
                <a:gridCol w="3083868"/>
                <a:gridCol w="3178184"/>
              </a:tblGrid>
              <a:tr h="5918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-Span</a:t>
                      </a:r>
                    </a:p>
                    <a:p>
                      <a:pPr algn="ctr"/>
                      <a:r>
                        <a:rPr lang="en-US" baseline="0" dirty="0" smtClean="0"/>
                        <a:t>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 anchor="ctr"/>
                </a:tc>
              </a:tr>
              <a:tr h="51607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Less than 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15.2%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26.1%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75888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5&gt;10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53.3%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56.6%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72108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10&lt;15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18.1%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11.8%</a:t>
                      </a:r>
                      <a:endParaRPr lang="en-US" sz="1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22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Time between Tenure Obtained &amp; Promotion to Full Professor</a:t>
            </a:r>
          </a:p>
        </p:txBody>
      </p:sp>
    </p:spTree>
    <p:extLst>
      <p:ext uri="{BB962C8B-B14F-4D97-AF65-F5344CB8AC3E}">
        <p14:creationId xmlns:p14="http://schemas.microsoft.com/office/powerpoint/2010/main" val="24639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Proportion of Female Staff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88873685"/>
              </p:ext>
            </p:extLst>
          </p:nvPr>
        </p:nvGraphicFramePr>
        <p:xfrm>
          <a:off x="228600" y="1524000"/>
          <a:ext cx="8305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646"/>
                <a:gridCol w="902796"/>
                <a:gridCol w="1249109"/>
                <a:gridCol w="999044"/>
                <a:gridCol w="1277080"/>
                <a:gridCol w="1014096"/>
                <a:gridCol w="1262029"/>
              </a:tblGrid>
              <a:tr h="5793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07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% Female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%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Female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% Female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8519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Assistant</a:t>
                      </a:r>
                    </a:p>
                    <a:p>
                      <a:pPr algn="ctr"/>
                      <a:r>
                        <a:rPr lang="en-US" sz="1800" b="1" dirty="0" smtClean="0"/>
                        <a:t>Professor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37.7%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40.3%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42.6%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095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Associate Professor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30.3%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32.5%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34.2%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095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Full Professor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17.3%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Jan 2009 - Dec 2012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905000"/>
            <a:ext cx="7772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number of </a:t>
            </a:r>
            <a:r>
              <a:rPr lang="en-US" sz="2800" dirty="0" smtClean="0"/>
              <a:t>applications to tenure track positions: </a:t>
            </a:r>
            <a:r>
              <a:rPr lang="en-US" sz="2800" dirty="0"/>
              <a:t>20,000</a:t>
            </a:r>
            <a:r>
              <a:rPr lang="en-US" sz="2800" dirty="0" smtClean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interviewed: 1039 (38% female</a:t>
            </a:r>
            <a:r>
              <a:rPr lang="en-US" sz="28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hired: 302 (39% female)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Distribution of Internal Awards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6221912"/>
              </p:ext>
            </p:extLst>
          </p:nvPr>
        </p:nvGraphicFramePr>
        <p:xfrm>
          <a:off x="228600" y="1524000"/>
          <a:ext cx="8686798" cy="30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054503"/>
                <a:gridCol w="1191179"/>
                <a:gridCol w="1191179"/>
                <a:gridCol w="1191179"/>
                <a:gridCol w="1191179"/>
                <a:gridCol w="1191179"/>
              </a:tblGrid>
              <a:tr h="494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4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Female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Male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Female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Male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Female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Male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727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William Dawson</a:t>
                      </a:r>
                      <a:r>
                        <a:rPr lang="en-US" sz="1400" b="1" baseline="0" dirty="0" smtClean="0"/>
                        <a:t> Scholars/</a:t>
                      </a:r>
                      <a:r>
                        <a:rPr lang="en-US" sz="1400" b="1" dirty="0" smtClean="0"/>
                        <a:t>James McGill Professors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(27%)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(73%)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(81%)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(18%)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(82%)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90933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1400" b="1" dirty="0" smtClean="0"/>
                        <a:t>Named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(90%)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(17%)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(83%)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(16%)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(84%)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3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11581"/>
              </p:ext>
            </p:extLst>
          </p:nvPr>
        </p:nvGraphicFramePr>
        <p:xfrm>
          <a:off x="304800" y="1676400"/>
          <a:ext cx="8686798" cy="261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724"/>
                <a:gridCol w="2382358"/>
                <a:gridCol w="2382358"/>
                <a:gridCol w="2382358"/>
              </a:tblGrid>
              <a:tr h="494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 anchor="ctr"/>
                </a:tc>
              </a:tr>
              <a:tr h="4944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of active CRCs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154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72714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Female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(24%)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(23%)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(28%)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909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Male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105</a:t>
                      </a:r>
                    </a:p>
                    <a:p>
                      <a:pPr algn="ctr"/>
                      <a:r>
                        <a:rPr lang="en-US" sz="1800" dirty="0" smtClean="0"/>
                        <a:t>(75%)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118</a:t>
                      </a:r>
                    </a:p>
                    <a:p>
                      <a:pPr algn="ctr"/>
                      <a:r>
                        <a:rPr lang="en-US" sz="1800" dirty="0" smtClean="0"/>
                        <a:t>(77%)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</a:t>
                      </a:r>
                    </a:p>
                    <a:p>
                      <a:pPr algn="ctr"/>
                      <a:r>
                        <a:rPr lang="en-US" sz="1800" dirty="0" smtClean="0"/>
                        <a:t>(72%)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42672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round of submissions to Ottawa </a:t>
            </a:r>
            <a:r>
              <a:rPr lang="en-US" b="1" dirty="0"/>
              <a:t>(Fall 2014)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SSHRC – 1 female</a:t>
            </a:r>
          </a:p>
          <a:p>
            <a:endParaRPr lang="en-US" dirty="0" smtClean="0"/>
          </a:p>
          <a:p>
            <a:r>
              <a:rPr lang="en-US" dirty="0" smtClean="0"/>
              <a:t>NSERC – 5 females, 3 males</a:t>
            </a:r>
          </a:p>
          <a:p>
            <a:endParaRPr lang="en-US" dirty="0" smtClean="0"/>
          </a:p>
          <a:p>
            <a:r>
              <a:rPr lang="en-US" dirty="0" smtClean="0"/>
              <a:t>CIHR –	  3 females, 4 males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867" y="152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Distribution of Canada Research Chairs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862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AAUDE Faculty Satisfaction Survey 2013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773394"/>
            <a:ext cx="8610600" cy="50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275721"/>
            <a:ext cx="8610599" cy="65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61" y="1770495"/>
            <a:ext cx="860838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0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AAUDE Faculty Satisfaction Survey 2013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50529"/>
            <a:ext cx="8001000" cy="43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88008"/>
            <a:ext cx="8001001" cy="64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352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female professors report serving in an administrative capacity other than department chair/director (49 % females versus 34% males)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57014166"/>
              </p:ext>
            </p:extLst>
          </p:nvPr>
        </p:nvGraphicFramePr>
        <p:xfrm>
          <a:off x="685800" y="1600200"/>
          <a:ext cx="815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Academic Administrators: Chairs/Directors*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147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20164832"/>
              </p:ext>
            </p:extLst>
          </p:nvPr>
        </p:nvGraphicFramePr>
        <p:xfrm>
          <a:off x="152400" y="1371600"/>
          <a:ext cx="838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Academic Administrators: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Associate Deans*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0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313A44"/>
      </a:accent1>
      <a:accent2>
        <a:srgbClr val="726056"/>
      </a:accent2>
      <a:accent3>
        <a:srgbClr val="313A44"/>
      </a:accent3>
      <a:accent4>
        <a:srgbClr val="808DA9"/>
      </a:accent4>
      <a:accent5>
        <a:srgbClr val="424E5B"/>
      </a:accent5>
      <a:accent6>
        <a:srgbClr val="730E00"/>
      </a:accent6>
      <a:hlink>
        <a:srgbClr val="0B226B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312</Words>
  <Application>Microsoft Office PowerPoint</Application>
  <PresentationFormat>On-screen Show (4:3)</PresentationFormat>
  <Paragraphs>132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Academic Leadership Forum </vt:lpstr>
      <vt:lpstr>Proportion of Female Staff</vt:lpstr>
      <vt:lpstr>Jan 2009 - Dec 2012</vt:lpstr>
      <vt:lpstr>Distribution of Internal Awards</vt:lpstr>
      <vt:lpstr>Distribution of Canada Research Chairs</vt:lpstr>
      <vt:lpstr>AAUDE Faculty Satisfaction Survey 2013</vt:lpstr>
      <vt:lpstr>AAUDE Faculty Satisfaction Survey 2013</vt:lpstr>
      <vt:lpstr>Academic Administrators: Chairs/Directors*</vt:lpstr>
      <vt:lpstr>Academic Administrators:  Associate Deans*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Minnett</dc:creator>
  <cp:lastModifiedBy>Valerie Minnett</cp:lastModifiedBy>
  <cp:revision>50</cp:revision>
  <dcterms:created xsi:type="dcterms:W3CDTF">2014-09-25T13:54:55Z</dcterms:created>
  <dcterms:modified xsi:type="dcterms:W3CDTF">2014-09-30T11:33:52Z</dcterms:modified>
</cp:coreProperties>
</file>