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3" r:id="rId1"/>
  </p:sldMasterIdLst>
  <p:handoutMasterIdLst>
    <p:handoutMasterId r:id="rId13"/>
  </p:handoutMasterIdLst>
  <p:sldIdLst>
    <p:sldId id="256" r:id="rId2"/>
    <p:sldId id="273" r:id="rId3"/>
    <p:sldId id="272" r:id="rId4"/>
    <p:sldId id="274" r:id="rId5"/>
    <p:sldId id="275" r:id="rId6"/>
    <p:sldId id="276" r:id="rId7"/>
    <p:sldId id="269" r:id="rId8"/>
    <p:sldId id="264" r:id="rId9"/>
    <p:sldId id="267" r:id="rId10"/>
    <p:sldId id="266" r:id="rId11"/>
    <p:sldId id="270" r:id="rId12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8D5A7D-97F4-43E0-9C9E-77EEA126449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E76A7490-6BDE-4DDC-81D7-B50DE8EB44F4}">
      <dgm:prSet phldrT="[Text]" custT="1"/>
      <dgm:spPr/>
      <dgm:t>
        <a:bodyPr/>
        <a:lstStyle/>
        <a:p>
          <a:r>
            <a:rPr lang="en-US" sz="1600" dirty="0" smtClean="0"/>
            <a:t>CLAIMANT/Researcher:</a:t>
          </a:r>
        </a:p>
        <a:p>
          <a:r>
            <a:rPr lang="en-US" sz="1600" dirty="0" smtClean="0"/>
            <a:t>Travel, make purchases, spend $</a:t>
          </a:r>
          <a:endParaRPr lang="en-CA" sz="1600" dirty="0"/>
        </a:p>
      </dgm:t>
    </dgm:pt>
    <dgm:pt modelId="{68BF7B40-12B6-4EDB-9718-96DBD6ECD567}" type="parTrans" cxnId="{864A09AB-082A-4DF1-A92C-4AF849374B0C}">
      <dgm:prSet/>
      <dgm:spPr/>
      <dgm:t>
        <a:bodyPr/>
        <a:lstStyle/>
        <a:p>
          <a:endParaRPr lang="en-CA"/>
        </a:p>
      </dgm:t>
    </dgm:pt>
    <dgm:pt modelId="{FC913CF4-A502-43F4-A50C-0B8E6B1A1BE1}" type="sibTrans" cxnId="{864A09AB-082A-4DF1-A92C-4AF849374B0C}">
      <dgm:prSet/>
      <dgm:spPr/>
      <dgm:t>
        <a:bodyPr/>
        <a:lstStyle/>
        <a:p>
          <a:endParaRPr lang="en-CA"/>
        </a:p>
      </dgm:t>
    </dgm:pt>
    <dgm:pt modelId="{98BADB20-CBCE-4B30-AA10-431D5EEF4311}">
      <dgm:prSet phldrT="[Text]" custT="1"/>
      <dgm:spPr/>
      <dgm:t>
        <a:bodyPr/>
        <a:lstStyle/>
        <a:p>
          <a:r>
            <a:rPr lang="en-US" sz="3200" dirty="0" smtClean="0"/>
            <a:t>RECEIPTS</a:t>
          </a:r>
          <a:endParaRPr lang="en-CA" sz="3200" dirty="0"/>
        </a:p>
      </dgm:t>
    </dgm:pt>
    <dgm:pt modelId="{3265719D-0AEE-4971-A8B4-E8CDF91D0648}" type="parTrans" cxnId="{ADE07A60-B0C6-42E5-8778-9929B6C181BB}">
      <dgm:prSet/>
      <dgm:spPr/>
      <dgm:t>
        <a:bodyPr/>
        <a:lstStyle/>
        <a:p>
          <a:endParaRPr lang="en-CA"/>
        </a:p>
      </dgm:t>
    </dgm:pt>
    <dgm:pt modelId="{2F546C51-33E1-4614-895F-D1AC5B021AA3}" type="sibTrans" cxnId="{ADE07A60-B0C6-42E5-8778-9929B6C181BB}">
      <dgm:prSet/>
      <dgm:spPr/>
      <dgm:t>
        <a:bodyPr/>
        <a:lstStyle/>
        <a:p>
          <a:endParaRPr lang="en-CA"/>
        </a:p>
      </dgm:t>
    </dgm:pt>
    <dgm:pt modelId="{04F275E9-3210-40FB-9F07-FE809D238A9E}">
      <dgm:prSet phldrT="[Text]" custT="1"/>
      <dgm:spPr/>
      <dgm:t>
        <a:bodyPr/>
        <a:lstStyle/>
        <a:p>
          <a:r>
            <a:rPr lang="en-US" sz="1600" dirty="0" smtClean="0"/>
            <a:t>EXPENSE REPORT initiated &amp; forwarded to FST.</a:t>
          </a:r>
          <a:endParaRPr lang="en-CA" sz="1600" dirty="0"/>
        </a:p>
      </dgm:t>
    </dgm:pt>
    <dgm:pt modelId="{DCB74FF5-88FB-42D9-AABB-C52EF63798E7}" type="parTrans" cxnId="{82417898-17F0-4229-B67C-D29BBDCE62B9}">
      <dgm:prSet/>
      <dgm:spPr/>
      <dgm:t>
        <a:bodyPr/>
        <a:lstStyle/>
        <a:p>
          <a:endParaRPr lang="en-CA"/>
        </a:p>
      </dgm:t>
    </dgm:pt>
    <dgm:pt modelId="{AEA8E2E9-EDFE-41EA-AEB2-A3FA929F8E4F}" type="sibTrans" cxnId="{82417898-17F0-4229-B67C-D29BBDCE62B9}">
      <dgm:prSet/>
      <dgm:spPr/>
      <dgm:t>
        <a:bodyPr/>
        <a:lstStyle/>
        <a:p>
          <a:endParaRPr lang="en-CA"/>
        </a:p>
      </dgm:t>
    </dgm:pt>
    <dgm:pt modelId="{CB2AB0AC-31BF-402F-8135-7E06BC69CB31}">
      <dgm:prSet phldrT="[Text]" custT="1"/>
      <dgm:spPr/>
      <dgm:t>
        <a:bodyPr/>
        <a:lstStyle/>
        <a:p>
          <a:r>
            <a:rPr lang="en-US" sz="2000" dirty="0" smtClean="0"/>
            <a:t>Financial Services Team (FST):</a:t>
          </a:r>
        </a:p>
        <a:p>
          <a:r>
            <a:rPr lang="en-US" sz="2000" dirty="0" smtClean="0"/>
            <a:t>receives ER</a:t>
          </a:r>
          <a:endParaRPr lang="en-CA" sz="2000" dirty="0"/>
        </a:p>
      </dgm:t>
    </dgm:pt>
    <dgm:pt modelId="{EB579463-902F-48C0-9EDB-915973EAFEDF}" type="parTrans" cxnId="{CD7D8DDB-CC7E-406C-BBE6-48B83F202941}">
      <dgm:prSet/>
      <dgm:spPr/>
      <dgm:t>
        <a:bodyPr/>
        <a:lstStyle/>
        <a:p>
          <a:endParaRPr lang="en-CA"/>
        </a:p>
      </dgm:t>
    </dgm:pt>
    <dgm:pt modelId="{585CCB0F-57FA-445D-B58E-88C6B4C01573}" type="sibTrans" cxnId="{CD7D8DDB-CC7E-406C-BBE6-48B83F202941}">
      <dgm:prSet/>
      <dgm:spPr/>
      <dgm:t>
        <a:bodyPr/>
        <a:lstStyle/>
        <a:p>
          <a:endParaRPr lang="en-CA"/>
        </a:p>
      </dgm:t>
    </dgm:pt>
    <dgm:pt modelId="{34447BA4-C20D-4A8A-88F0-DF9E54E28CD3}">
      <dgm:prSet phldrT="[Text]" custT="1"/>
      <dgm:spPr/>
      <dgm:t>
        <a:bodyPr/>
        <a:lstStyle/>
        <a:p>
          <a:endParaRPr lang="en-US" sz="1200" dirty="0" smtClean="0"/>
        </a:p>
        <a:p>
          <a:r>
            <a:rPr lang="en-US" sz="1200" b="1" dirty="0" smtClean="0"/>
            <a:t>Reviews, claimant/requestor notified of issues, ER revised/adjusted, approved &amp; hand delivered to Travel Desk</a:t>
          </a:r>
          <a:r>
            <a:rPr lang="en-US" sz="1400" b="1" dirty="0" smtClean="0"/>
            <a:t>.</a:t>
          </a:r>
        </a:p>
        <a:p>
          <a:endParaRPr lang="en-CA" sz="1600" dirty="0"/>
        </a:p>
      </dgm:t>
    </dgm:pt>
    <dgm:pt modelId="{73F8DCDF-7D97-44FF-BAA1-748B51A3BA05}" type="parTrans" cxnId="{FA8E8A78-0A34-46A5-968A-9C14ADA9C09F}">
      <dgm:prSet/>
      <dgm:spPr/>
      <dgm:t>
        <a:bodyPr/>
        <a:lstStyle/>
        <a:p>
          <a:endParaRPr lang="en-CA"/>
        </a:p>
      </dgm:t>
    </dgm:pt>
    <dgm:pt modelId="{A08CB0B5-5892-44B5-A5C9-6BC83F442EC5}" type="sibTrans" cxnId="{FA8E8A78-0A34-46A5-968A-9C14ADA9C09F}">
      <dgm:prSet/>
      <dgm:spPr/>
      <dgm:t>
        <a:bodyPr/>
        <a:lstStyle/>
        <a:p>
          <a:endParaRPr lang="en-CA"/>
        </a:p>
      </dgm:t>
    </dgm:pt>
    <dgm:pt modelId="{060E28DB-EA90-4123-9EFA-242BEB0F7341}">
      <dgm:prSet phldrT="[Text]" custT="1"/>
      <dgm:spPr/>
      <dgm:t>
        <a:bodyPr/>
        <a:lstStyle/>
        <a:p>
          <a:r>
            <a:rPr lang="en-US" sz="1600" dirty="0" smtClean="0"/>
            <a:t>Travel Desk reviews basic details; refund issued within 48 hours.</a:t>
          </a:r>
          <a:endParaRPr lang="en-CA" sz="1600" dirty="0"/>
        </a:p>
      </dgm:t>
    </dgm:pt>
    <dgm:pt modelId="{FD28CDD6-6964-42D3-8449-766B2EC3BCDB}" type="parTrans" cxnId="{EF3A2571-9B90-4E03-B2E7-FFFAEB3091F7}">
      <dgm:prSet/>
      <dgm:spPr/>
      <dgm:t>
        <a:bodyPr/>
        <a:lstStyle/>
        <a:p>
          <a:endParaRPr lang="en-CA"/>
        </a:p>
      </dgm:t>
    </dgm:pt>
    <dgm:pt modelId="{CEA9208A-B1FB-4061-9955-742CBB9EFC7E}" type="sibTrans" cxnId="{EF3A2571-9B90-4E03-B2E7-FFFAEB3091F7}">
      <dgm:prSet/>
      <dgm:spPr/>
      <dgm:t>
        <a:bodyPr/>
        <a:lstStyle/>
        <a:p>
          <a:endParaRPr lang="en-CA"/>
        </a:p>
      </dgm:t>
    </dgm:pt>
    <dgm:pt modelId="{2CBF409B-6B76-420D-8184-DEDD6739808B}" type="pres">
      <dgm:prSet presAssocID="{EC8D5A7D-97F4-43E0-9C9E-77EEA126449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9FBDAE74-3349-44EA-B2BF-CE688D325B5D}" type="pres">
      <dgm:prSet presAssocID="{E76A7490-6BDE-4DDC-81D7-B50DE8EB44F4}" presName="root" presStyleCnt="0"/>
      <dgm:spPr/>
    </dgm:pt>
    <dgm:pt modelId="{A18203B2-1341-4888-89FB-35333AE4B4EB}" type="pres">
      <dgm:prSet presAssocID="{E76A7490-6BDE-4DDC-81D7-B50DE8EB44F4}" presName="rootComposite" presStyleCnt="0"/>
      <dgm:spPr/>
    </dgm:pt>
    <dgm:pt modelId="{CCB43E84-C118-499B-B1FF-400550FFF909}" type="pres">
      <dgm:prSet presAssocID="{E76A7490-6BDE-4DDC-81D7-B50DE8EB44F4}" presName="rootText" presStyleLbl="node1" presStyleIdx="0" presStyleCnt="2"/>
      <dgm:spPr/>
      <dgm:t>
        <a:bodyPr/>
        <a:lstStyle/>
        <a:p>
          <a:endParaRPr lang="en-CA"/>
        </a:p>
      </dgm:t>
    </dgm:pt>
    <dgm:pt modelId="{A93ECDA2-A68D-46EE-A3C0-B3EB0774C061}" type="pres">
      <dgm:prSet presAssocID="{E76A7490-6BDE-4DDC-81D7-B50DE8EB44F4}" presName="rootConnector" presStyleLbl="node1" presStyleIdx="0" presStyleCnt="2"/>
      <dgm:spPr/>
      <dgm:t>
        <a:bodyPr/>
        <a:lstStyle/>
        <a:p>
          <a:endParaRPr lang="en-CA"/>
        </a:p>
      </dgm:t>
    </dgm:pt>
    <dgm:pt modelId="{0255B0F9-6A02-44C7-87FD-3014B03CF136}" type="pres">
      <dgm:prSet presAssocID="{E76A7490-6BDE-4DDC-81D7-B50DE8EB44F4}" presName="childShape" presStyleCnt="0"/>
      <dgm:spPr/>
    </dgm:pt>
    <dgm:pt modelId="{5057EC57-EE2F-42A0-9F22-533305C058AA}" type="pres">
      <dgm:prSet presAssocID="{3265719D-0AEE-4971-A8B4-E8CDF91D0648}" presName="Name13" presStyleLbl="parChTrans1D2" presStyleIdx="0" presStyleCnt="4"/>
      <dgm:spPr/>
      <dgm:t>
        <a:bodyPr/>
        <a:lstStyle/>
        <a:p>
          <a:endParaRPr lang="en-CA"/>
        </a:p>
      </dgm:t>
    </dgm:pt>
    <dgm:pt modelId="{C163EB18-EAB2-41A2-8C69-27F1868EF04B}" type="pres">
      <dgm:prSet presAssocID="{98BADB20-CBCE-4B30-AA10-431D5EEF4311}" presName="childText" presStyleLbl="bgAcc1" presStyleIdx="0" presStyleCnt="4" custLinFactNeighborX="46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3AD45EA-9CB1-42A0-BFAB-BF0E5DC2ECEA}" type="pres">
      <dgm:prSet presAssocID="{DCB74FF5-88FB-42D9-AABB-C52EF63798E7}" presName="Name13" presStyleLbl="parChTrans1D2" presStyleIdx="1" presStyleCnt="4"/>
      <dgm:spPr/>
      <dgm:t>
        <a:bodyPr/>
        <a:lstStyle/>
        <a:p>
          <a:endParaRPr lang="en-CA"/>
        </a:p>
      </dgm:t>
    </dgm:pt>
    <dgm:pt modelId="{B3F7E6E9-123F-4B75-ACFF-A53FFE93B46E}" type="pres">
      <dgm:prSet presAssocID="{04F275E9-3210-40FB-9F07-FE809D238A9E}" presName="childText" presStyleLbl="bgAcc1" presStyleIdx="1" presStyleCnt="4" custLinFactNeighborX="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059DD40-2A6A-486C-9A25-5511277878CC}" type="pres">
      <dgm:prSet presAssocID="{CB2AB0AC-31BF-402F-8135-7E06BC69CB31}" presName="root" presStyleCnt="0"/>
      <dgm:spPr/>
    </dgm:pt>
    <dgm:pt modelId="{7FFBBC60-F1CB-46F3-9CB9-AFA2B6A86FE9}" type="pres">
      <dgm:prSet presAssocID="{CB2AB0AC-31BF-402F-8135-7E06BC69CB31}" presName="rootComposite" presStyleCnt="0"/>
      <dgm:spPr/>
    </dgm:pt>
    <dgm:pt modelId="{F941BAF2-FA2B-4EDF-B73C-65C24D44CA12}" type="pres">
      <dgm:prSet presAssocID="{CB2AB0AC-31BF-402F-8135-7E06BC69CB31}" presName="rootText" presStyleLbl="node1" presStyleIdx="1" presStyleCnt="2"/>
      <dgm:spPr/>
      <dgm:t>
        <a:bodyPr/>
        <a:lstStyle/>
        <a:p>
          <a:endParaRPr lang="en-CA"/>
        </a:p>
      </dgm:t>
    </dgm:pt>
    <dgm:pt modelId="{764E10F6-70CB-4422-8EBC-2271CD31A86A}" type="pres">
      <dgm:prSet presAssocID="{CB2AB0AC-31BF-402F-8135-7E06BC69CB31}" presName="rootConnector" presStyleLbl="node1" presStyleIdx="1" presStyleCnt="2"/>
      <dgm:spPr/>
      <dgm:t>
        <a:bodyPr/>
        <a:lstStyle/>
        <a:p>
          <a:endParaRPr lang="en-CA"/>
        </a:p>
      </dgm:t>
    </dgm:pt>
    <dgm:pt modelId="{85DE96B5-6245-4914-A471-2EC0EEF171CF}" type="pres">
      <dgm:prSet presAssocID="{CB2AB0AC-31BF-402F-8135-7E06BC69CB31}" presName="childShape" presStyleCnt="0"/>
      <dgm:spPr/>
    </dgm:pt>
    <dgm:pt modelId="{92A6BB4E-127B-40F4-A882-D31A7C1C5B55}" type="pres">
      <dgm:prSet presAssocID="{73F8DCDF-7D97-44FF-BAA1-748B51A3BA05}" presName="Name13" presStyleLbl="parChTrans1D2" presStyleIdx="2" presStyleCnt="4"/>
      <dgm:spPr/>
      <dgm:t>
        <a:bodyPr/>
        <a:lstStyle/>
        <a:p>
          <a:endParaRPr lang="en-CA"/>
        </a:p>
      </dgm:t>
    </dgm:pt>
    <dgm:pt modelId="{3480659F-E527-4054-A739-C811237908B0}" type="pres">
      <dgm:prSet presAssocID="{34447BA4-C20D-4A8A-88F0-DF9E54E28CD3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982E946-2655-4BA9-AE92-D3751C7ACC67}" type="pres">
      <dgm:prSet presAssocID="{FD28CDD6-6964-42D3-8449-766B2EC3BCDB}" presName="Name13" presStyleLbl="parChTrans1D2" presStyleIdx="3" presStyleCnt="4"/>
      <dgm:spPr/>
      <dgm:t>
        <a:bodyPr/>
        <a:lstStyle/>
        <a:p>
          <a:endParaRPr lang="en-CA"/>
        </a:p>
      </dgm:t>
    </dgm:pt>
    <dgm:pt modelId="{E799C5C6-E4CB-459F-A9DD-73D1F92B9467}" type="pres">
      <dgm:prSet presAssocID="{060E28DB-EA90-4123-9EFA-242BEB0F7341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ED4560C5-5DFE-47DC-880F-EB46B3038E2C}" type="presOf" srcId="{CB2AB0AC-31BF-402F-8135-7E06BC69CB31}" destId="{F941BAF2-FA2B-4EDF-B73C-65C24D44CA12}" srcOrd="0" destOrd="0" presId="urn:microsoft.com/office/officeart/2005/8/layout/hierarchy3"/>
    <dgm:cxn modelId="{D91DDABA-44EB-412A-BB99-7E2AD6916D9B}" type="presOf" srcId="{73F8DCDF-7D97-44FF-BAA1-748B51A3BA05}" destId="{92A6BB4E-127B-40F4-A882-D31A7C1C5B55}" srcOrd="0" destOrd="0" presId="urn:microsoft.com/office/officeart/2005/8/layout/hierarchy3"/>
    <dgm:cxn modelId="{02B25110-B4C0-4856-88E3-0BE15C24FFF5}" type="presOf" srcId="{34447BA4-C20D-4A8A-88F0-DF9E54E28CD3}" destId="{3480659F-E527-4054-A739-C811237908B0}" srcOrd="0" destOrd="0" presId="urn:microsoft.com/office/officeart/2005/8/layout/hierarchy3"/>
    <dgm:cxn modelId="{EF3A2571-9B90-4E03-B2E7-FFFAEB3091F7}" srcId="{CB2AB0AC-31BF-402F-8135-7E06BC69CB31}" destId="{060E28DB-EA90-4123-9EFA-242BEB0F7341}" srcOrd="1" destOrd="0" parTransId="{FD28CDD6-6964-42D3-8449-766B2EC3BCDB}" sibTransId="{CEA9208A-B1FB-4061-9955-742CBB9EFC7E}"/>
    <dgm:cxn modelId="{E6561CA0-43D0-423C-B273-02028C8B6206}" type="presOf" srcId="{E76A7490-6BDE-4DDC-81D7-B50DE8EB44F4}" destId="{A93ECDA2-A68D-46EE-A3C0-B3EB0774C061}" srcOrd="1" destOrd="0" presId="urn:microsoft.com/office/officeart/2005/8/layout/hierarchy3"/>
    <dgm:cxn modelId="{8A97D20A-C3A3-4EDA-90B5-FC62204FC14F}" type="presOf" srcId="{3265719D-0AEE-4971-A8B4-E8CDF91D0648}" destId="{5057EC57-EE2F-42A0-9F22-533305C058AA}" srcOrd="0" destOrd="0" presId="urn:microsoft.com/office/officeart/2005/8/layout/hierarchy3"/>
    <dgm:cxn modelId="{FA8E8A78-0A34-46A5-968A-9C14ADA9C09F}" srcId="{CB2AB0AC-31BF-402F-8135-7E06BC69CB31}" destId="{34447BA4-C20D-4A8A-88F0-DF9E54E28CD3}" srcOrd="0" destOrd="0" parTransId="{73F8DCDF-7D97-44FF-BAA1-748B51A3BA05}" sibTransId="{A08CB0B5-5892-44B5-A5C9-6BC83F442EC5}"/>
    <dgm:cxn modelId="{9A1A3A8A-9E29-4FCC-8E57-7C8F2BD8D623}" type="presOf" srcId="{E76A7490-6BDE-4DDC-81D7-B50DE8EB44F4}" destId="{CCB43E84-C118-499B-B1FF-400550FFF909}" srcOrd="0" destOrd="0" presId="urn:microsoft.com/office/officeart/2005/8/layout/hierarchy3"/>
    <dgm:cxn modelId="{2B77833B-A907-4D5A-A204-A21BD8B6DD1C}" type="presOf" srcId="{DCB74FF5-88FB-42D9-AABB-C52EF63798E7}" destId="{63AD45EA-9CB1-42A0-BFAB-BF0E5DC2ECEA}" srcOrd="0" destOrd="0" presId="urn:microsoft.com/office/officeart/2005/8/layout/hierarchy3"/>
    <dgm:cxn modelId="{C694FDB9-EB0F-4DAF-B708-7DB0ED56D96A}" type="presOf" srcId="{FD28CDD6-6964-42D3-8449-766B2EC3BCDB}" destId="{8982E946-2655-4BA9-AE92-D3751C7ACC67}" srcOrd="0" destOrd="0" presId="urn:microsoft.com/office/officeart/2005/8/layout/hierarchy3"/>
    <dgm:cxn modelId="{1DBB61CD-CD41-431B-9959-4335BBA1F409}" type="presOf" srcId="{060E28DB-EA90-4123-9EFA-242BEB0F7341}" destId="{E799C5C6-E4CB-459F-A9DD-73D1F92B9467}" srcOrd="0" destOrd="0" presId="urn:microsoft.com/office/officeart/2005/8/layout/hierarchy3"/>
    <dgm:cxn modelId="{CD7D8DDB-CC7E-406C-BBE6-48B83F202941}" srcId="{EC8D5A7D-97F4-43E0-9C9E-77EEA1264499}" destId="{CB2AB0AC-31BF-402F-8135-7E06BC69CB31}" srcOrd="1" destOrd="0" parTransId="{EB579463-902F-48C0-9EDB-915973EAFEDF}" sibTransId="{585CCB0F-57FA-445D-B58E-88C6B4C01573}"/>
    <dgm:cxn modelId="{00FB6889-DDC8-474C-8D47-3292652563A6}" type="presOf" srcId="{04F275E9-3210-40FB-9F07-FE809D238A9E}" destId="{B3F7E6E9-123F-4B75-ACFF-A53FFE93B46E}" srcOrd="0" destOrd="0" presId="urn:microsoft.com/office/officeart/2005/8/layout/hierarchy3"/>
    <dgm:cxn modelId="{864A09AB-082A-4DF1-A92C-4AF849374B0C}" srcId="{EC8D5A7D-97F4-43E0-9C9E-77EEA1264499}" destId="{E76A7490-6BDE-4DDC-81D7-B50DE8EB44F4}" srcOrd="0" destOrd="0" parTransId="{68BF7B40-12B6-4EDB-9718-96DBD6ECD567}" sibTransId="{FC913CF4-A502-43F4-A50C-0B8E6B1A1BE1}"/>
    <dgm:cxn modelId="{B7D0055D-421D-4531-A0C2-2DCF60216180}" type="presOf" srcId="{EC8D5A7D-97F4-43E0-9C9E-77EEA1264499}" destId="{2CBF409B-6B76-420D-8184-DEDD6739808B}" srcOrd="0" destOrd="0" presId="urn:microsoft.com/office/officeart/2005/8/layout/hierarchy3"/>
    <dgm:cxn modelId="{82417898-17F0-4229-B67C-D29BBDCE62B9}" srcId="{E76A7490-6BDE-4DDC-81D7-B50DE8EB44F4}" destId="{04F275E9-3210-40FB-9F07-FE809D238A9E}" srcOrd="1" destOrd="0" parTransId="{DCB74FF5-88FB-42D9-AABB-C52EF63798E7}" sibTransId="{AEA8E2E9-EDFE-41EA-AEB2-A3FA929F8E4F}"/>
    <dgm:cxn modelId="{4EE240D8-89E0-457A-B0A1-70A515FC49ED}" type="presOf" srcId="{CB2AB0AC-31BF-402F-8135-7E06BC69CB31}" destId="{764E10F6-70CB-4422-8EBC-2271CD31A86A}" srcOrd="1" destOrd="0" presId="urn:microsoft.com/office/officeart/2005/8/layout/hierarchy3"/>
    <dgm:cxn modelId="{45BE3B86-A29C-40B9-872E-87515D03FB79}" type="presOf" srcId="{98BADB20-CBCE-4B30-AA10-431D5EEF4311}" destId="{C163EB18-EAB2-41A2-8C69-27F1868EF04B}" srcOrd="0" destOrd="0" presId="urn:microsoft.com/office/officeart/2005/8/layout/hierarchy3"/>
    <dgm:cxn modelId="{ADE07A60-B0C6-42E5-8778-9929B6C181BB}" srcId="{E76A7490-6BDE-4DDC-81D7-B50DE8EB44F4}" destId="{98BADB20-CBCE-4B30-AA10-431D5EEF4311}" srcOrd="0" destOrd="0" parTransId="{3265719D-0AEE-4971-A8B4-E8CDF91D0648}" sibTransId="{2F546C51-33E1-4614-895F-D1AC5B021AA3}"/>
    <dgm:cxn modelId="{53D30642-79FB-40F6-8E7B-F52648E98525}" type="presParOf" srcId="{2CBF409B-6B76-420D-8184-DEDD6739808B}" destId="{9FBDAE74-3349-44EA-B2BF-CE688D325B5D}" srcOrd="0" destOrd="0" presId="urn:microsoft.com/office/officeart/2005/8/layout/hierarchy3"/>
    <dgm:cxn modelId="{B1E27C42-E2BA-4CC0-9980-CB083E5D7C7B}" type="presParOf" srcId="{9FBDAE74-3349-44EA-B2BF-CE688D325B5D}" destId="{A18203B2-1341-4888-89FB-35333AE4B4EB}" srcOrd="0" destOrd="0" presId="urn:microsoft.com/office/officeart/2005/8/layout/hierarchy3"/>
    <dgm:cxn modelId="{EA2FB9C5-E73E-4EB8-AE37-13ACCAFD9E19}" type="presParOf" srcId="{A18203B2-1341-4888-89FB-35333AE4B4EB}" destId="{CCB43E84-C118-499B-B1FF-400550FFF909}" srcOrd="0" destOrd="0" presId="urn:microsoft.com/office/officeart/2005/8/layout/hierarchy3"/>
    <dgm:cxn modelId="{34DFC79F-F2C1-4698-8DE3-287BAB39F87A}" type="presParOf" srcId="{A18203B2-1341-4888-89FB-35333AE4B4EB}" destId="{A93ECDA2-A68D-46EE-A3C0-B3EB0774C061}" srcOrd="1" destOrd="0" presId="urn:microsoft.com/office/officeart/2005/8/layout/hierarchy3"/>
    <dgm:cxn modelId="{DA2A12CB-9B68-47FD-B8E4-68E010C11AA4}" type="presParOf" srcId="{9FBDAE74-3349-44EA-B2BF-CE688D325B5D}" destId="{0255B0F9-6A02-44C7-87FD-3014B03CF136}" srcOrd="1" destOrd="0" presId="urn:microsoft.com/office/officeart/2005/8/layout/hierarchy3"/>
    <dgm:cxn modelId="{65B45D1D-FA1C-4A2B-AFC3-01E8BE0B300E}" type="presParOf" srcId="{0255B0F9-6A02-44C7-87FD-3014B03CF136}" destId="{5057EC57-EE2F-42A0-9F22-533305C058AA}" srcOrd="0" destOrd="0" presId="urn:microsoft.com/office/officeart/2005/8/layout/hierarchy3"/>
    <dgm:cxn modelId="{3E891F9A-F77A-45AE-8F67-A69A660230E1}" type="presParOf" srcId="{0255B0F9-6A02-44C7-87FD-3014B03CF136}" destId="{C163EB18-EAB2-41A2-8C69-27F1868EF04B}" srcOrd="1" destOrd="0" presId="urn:microsoft.com/office/officeart/2005/8/layout/hierarchy3"/>
    <dgm:cxn modelId="{F9A6A5AE-7A8C-45E8-A45C-335AC486E742}" type="presParOf" srcId="{0255B0F9-6A02-44C7-87FD-3014B03CF136}" destId="{63AD45EA-9CB1-42A0-BFAB-BF0E5DC2ECEA}" srcOrd="2" destOrd="0" presId="urn:microsoft.com/office/officeart/2005/8/layout/hierarchy3"/>
    <dgm:cxn modelId="{B11ACDD6-AD03-430C-86B6-12E548C3A63C}" type="presParOf" srcId="{0255B0F9-6A02-44C7-87FD-3014B03CF136}" destId="{B3F7E6E9-123F-4B75-ACFF-A53FFE93B46E}" srcOrd="3" destOrd="0" presId="urn:microsoft.com/office/officeart/2005/8/layout/hierarchy3"/>
    <dgm:cxn modelId="{E15DC6F1-24A6-4680-957D-5FAF1CC8C2E2}" type="presParOf" srcId="{2CBF409B-6B76-420D-8184-DEDD6739808B}" destId="{0059DD40-2A6A-486C-9A25-5511277878CC}" srcOrd="1" destOrd="0" presId="urn:microsoft.com/office/officeart/2005/8/layout/hierarchy3"/>
    <dgm:cxn modelId="{B74DCD5E-EB6B-4AE9-A40F-ED167F5F1CBA}" type="presParOf" srcId="{0059DD40-2A6A-486C-9A25-5511277878CC}" destId="{7FFBBC60-F1CB-46F3-9CB9-AFA2B6A86FE9}" srcOrd="0" destOrd="0" presId="urn:microsoft.com/office/officeart/2005/8/layout/hierarchy3"/>
    <dgm:cxn modelId="{BF427C3F-297E-41DB-A52A-DF3DBFA5001B}" type="presParOf" srcId="{7FFBBC60-F1CB-46F3-9CB9-AFA2B6A86FE9}" destId="{F941BAF2-FA2B-4EDF-B73C-65C24D44CA12}" srcOrd="0" destOrd="0" presId="urn:microsoft.com/office/officeart/2005/8/layout/hierarchy3"/>
    <dgm:cxn modelId="{321990F3-B019-43FB-A1F8-968153D4C25A}" type="presParOf" srcId="{7FFBBC60-F1CB-46F3-9CB9-AFA2B6A86FE9}" destId="{764E10F6-70CB-4422-8EBC-2271CD31A86A}" srcOrd="1" destOrd="0" presId="urn:microsoft.com/office/officeart/2005/8/layout/hierarchy3"/>
    <dgm:cxn modelId="{D4D6E97E-54DF-401B-8B8D-7C7E1CBD9613}" type="presParOf" srcId="{0059DD40-2A6A-486C-9A25-5511277878CC}" destId="{85DE96B5-6245-4914-A471-2EC0EEF171CF}" srcOrd="1" destOrd="0" presId="urn:microsoft.com/office/officeart/2005/8/layout/hierarchy3"/>
    <dgm:cxn modelId="{B5FB7B65-F3AE-48F0-AF4E-630A133D63AB}" type="presParOf" srcId="{85DE96B5-6245-4914-A471-2EC0EEF171CF}" destId="{92A6BB4E-127B-40F4-A882-D31A7C1C5B55}" srcOrd="0" destOrd="0" presId="urn:microsoft.com/office/officeart/2005/8/layout/hierarchy3"/>
    <dgm:cxn modelId="{69152435-0A2B-4660-8326-24C146537683}" type="presParOf" srcId="{85DE96B5-6245-4914-A471-2EC0EEF171CF}" destId="{3480659F-E527-4054-A739-C811237908B0}" srcOrd="1" destOrd="0" presId="urn:microsoft.com/office/officeart/2005/8/layout/hierarchy3"/>
    <dgm:cxn modelId="{C4FE7380-48B6-446B-A18A-780534DD20BC}" type="presParOf" srcId="{85DE96B5-6245-4914-A471-2EC0EEF171CF}" destId="{8982E946-2655-4BA9-AE92-D3751C7ACC67}" srcOrd="2" destOrd="0" presId="urn:microsoft.com/office/officeart/2005/8/layout/hierarchy3"/>
    <dgm:cxn modelId="{EA19C68B-6592-40B1-9009-A4B63A6702D6}" type="presParOf" srcId="{85DE96B5-6245-4914-A471-2EC0EEF171CF}" destId="{E799C5C6-E4CB-459F-A9DD-73D1F92B946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B43E84-C118-499B-B1FF-400550FFF909}">
      <dsp:nvSpPr>
        <dsp:cNvPr id="0" name=""/>
        <dsp:cNvSpPr/>
      </dsp:nvSpPr>
      <dsp:spPr>
        <a:xfrm>
          <a:off x="2343931" y="234"/>
          <a:ext cx="2386905" cy="1193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CLAIMANT/Researcher: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Travel, make purchases, spend $</a:t>
          </a:r>
          <a:endParaRPr lang="en-CA" sz="1600" kern="1200" dirty="0"/>
        </a:p>
      </dsp:txBody>
      <dsp:txXfrm>
        <a:off x="2378886" y="35189"/>
        <a:ext cx="2316995" cy="1123542"/>
      </dsp:txXfrm>
    </dsp:sp>
    <dsp:sp modelId="{5057EC57-EE2F-42A0-9F22-533305C058AA}">
      <dsp:nvSpPr>
        <dsp:cNvPr id="0" name=""/>
        <dsp:cNvSpPr/>
      </dsp:nvSpPr>
      <dsp:spPr>
        <a:xfrm>
          <a:off x="2582621" y="1193686"/>
          <a:ext cx="247646" cy="895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5089"/>
              </a:lnTo>
              <a:lnTo>
                <a:pt x="247646" y="89508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3EB18-EAB2-41A2-8C69-27F1868EF04B}">
      <dsp:nvSpPr>
        <dsp:cNvPr id="0" name=""/>
        <dsp:cNvSpPr/>
      </dsp:nvSpPr>
      <dsp:spPr>
        <a:xfrm>
          <a:off x="2830268" y="1492050"/>
          <a:ext cx="1909524" cy="119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RECEIPTS</a:t>
          </a:r>
          <a:endParaRPr lang="en-CA" sz="3200" kern="1200" dirty="0"/>
        </a:p>
      </dsp:txBody>
      <dsp:txXfrm>
        <a:off x="2865223" y="1527005"/>
        <a:ext cx="1839614" cy="1123542"/>
      </dsp:txXfrm>
    </dsp:sp>
    <dsp:sp modelId="{63AD45EA-9CB1-42A0-BFAB-BF0E5DC2ECEA}">
      <dsp:nvSpPr>
        <dsp:cNvPr id="0" name=""/>
        <dsp:cNvSpPr/>
      </dsp:nvSpPr>
      <dsp:spPr>
        <a:xfrm>
          <a:off x="2582621" y="1193686"/>
          <a:ext cx="238690" cy="2386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6905"/>
              </a:lnTo>
              <a:lnTo>
                <a:pt x="238690" y="238690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F7E6E9-123F-4B75-ACFF-A53FFE93B46E}">
      <dsp:nvSpPr>
        <dsp:cNvPr id="0" name=""/>
        <dsp:cNvSpPr/>
      </dsp:nvSpPr>
      <dsp:spPr>
        <a:xfrm>
          <a:off x="2821312" y="2983866"/>
          <a:ext cx="1909524" cy="119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EXPENSE REPORT initiated &amp; forwarded to FST.</a:t>
          </a:r>
          <a:endParaRPr lang="en-CA" sz="1600" kern="1200" dirty="0"/>
        </a:p>
      </dsp:txBody>
      <dsp:txXfrm>
        <a:off x="2856267" y="3018821"/>
        <a:ext cx="1839614" cy="1123542"/>
      </dsp:txXfrm>
    </dsp:sp>
    <dsp:sp modelId="{F941BAF2-FA2B-4EDF-B73C-65C24D44CA12}">
      <dsp:nvSpPr>
        <dsp:cNvPr id="0" name=""/>
        <dsp:cNvSpPr/>
      </dsp:nvSpPr>
      <dsp:spPr>
        <a:xfrm>
          <a:off x="5327563" y="234"/>
          <a:ext cx="2386905" cy="1193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Financial Services Team (FST):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receives ER</a:t>
          </a:r>
          <a:endParaRPr lang="en-CA" sz="2000" kern="1200" dirty="0"/>
        </a:p>
      </dsp:txBody>
      <dsp:txXfrm>
        <a:off x="5362518" y="35189"/>
        <a:ext cx="2316995" cy="1123542"/>
      </dsp:txXfrm>
    </dsp:sp>
    <dsp:sp modelId="{92A6BB4E-127B-40F4-A882-D31A7C1C5B55}">
      <dsp:nvSpPr>
        <dsp:cNvPr id="0" name=""/>
        <dsp:cNvSpPr/>
      </dsp:nvSpPr>
      <dsp:spPr>
        <a:xfrm>
          <a:off x="5566253" y="1193686"/>
          <a:ext cx="238690" cy="895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5089"/>
              </a:lnTo>
              <a:lnTo>
                <a:pt x="238690" y="89508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80659F-E527-4054-A739-C811237908B0}">
      <dsp:nvSpPr>
        <dsp:cNvPr id="0" name=""/>
        <dsp:cNvSpPr/>
      </dsp:nvSpPr>
      <dsp:spPr>
        <a:xfrm>
          <a:off x="5804944" y="1492050"/>
          <a:ext cx="1909524" cy="119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Reviews, claimant/requestor notified of issues, ER revised/adjusted, approved &amp; hand delivered to Travel Desk</a:t>
          </a:r>
          <a:r>
            <a:rPr lang="en-US" sz="1400" b="1" kern="1200" dirty="0" smtClean="0"/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600" kern="1200" dirty="0"/>
        </a:p>
      </dsp:txBody>
      <dsp:txXfrm>
        <a:off x="5839899" y="1527005"/>
        <a:ext cx="1839614" cy="1123542"/>
      </dsp:txXfrm>
    </dsp:sp>
    <dsp:sp modelId="{8982E946-2655-4BA9-AE92-D3751C7ACC67}">
      <dsp:nvSpPr>
        <dsp:cNvPr id="0" name=""/>
        <dsp:cNvSpPr/>
      </dsp:nvSpPr>
      <dsp:spPr>
        <a:xfrm>
          <a:off x="5566253" y="1193686"/>
          <a:ext cx="238690" cy="2386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6905"/>
              </a:lnTo>
              <a:lnTo>
                <a:pt x="238690" y="238690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99C5C6-E4CB-459F-A9DD-73D1F92B9467}">
      <dsp:nvSpPr>
        <dsp:cNvPr id="0" name=""/>
        <dsp:cNvSpPr/>
      </dsp:nvSpPr>
      <dsp:spPr>
        <a:xfrm>
          <a:off x="5804944" y="2983866"/>
          <a:ext cx="1909524" cy="1193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Travel Desk reviews basic details; refund issued within 48 hours.</a:t>
          </a:r>
          <a:endParaRPr lang="en-CA" sz="1600" kern="1200" dirty="0"/>
        </a:p>
      </dsp:txBody>
      <dsp:txXfrm>
        <a:off x="5839899" y="3018821"/>
        <a:ext cx="1839614" cy="1123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6" y="1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79754-2BD5-435C-B3DE-D1127DC6ADC3}" type="datetimeFigureOut">
              <a:rPr lang="en-CA" smtClean="0"/>
              <a:t>27/11/2014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377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6" y="8842377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AB4E4-1C2B-4D40-B586-56B502E7116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605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51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42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577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802" y="685800"/>
            <a:ext cx="10394706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802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462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234621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70380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770380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3074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17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38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08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2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7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29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4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72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algorzata.skorobohata@mcgill.ca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kb.mcgill.ca/?cid=6&amp;c=12&amp;cpc=wGvPdnLN3UIKIjwIoQmG7eceSLRCy05A1hex47tu#tab:homeTab:crumb:7:artId:3892" TargetMode="External"/><Relationship Id="rId2" Type="http://schemas.openxmlformats.org/officeDocument/2006/relationships/hyperlink" Target="http://www.mcgill.ca/travelservices/agenci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b.mcgill.ca/?cid=6&amp;c=12&amp;cpc=wGvPdnLN3UIKIjwIoQmG7eceSLRCy05A1hex47tu#tab:homeTab:crumb:7:artId:3937" TargetMode="External"/><Relationship Id="rId4" Type="http://schemas.openxmlformats.org/officeDocument/2006/relationships/hyperlink" Target="http://kb.mcgill.ca/?cid=6&amp;c=12&amp;cpc=wGvPdnLN3UIKIjwIoQmG7eceSLRCy05A1hex47tu#tab:homeTab:crumb:7:artId:393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cgill.ca/travelservices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7200" dirty="0" smtClean="0"/>
              <a:t>EXPENSE REPORTS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endParaRPr lang="en-US" sz="4800" dirty="0" smtClean="0"/>
          </a:p>
          <a:p>
            <a:pPr algn="ctr"/>
            <a:r>
              <a:rPr lang="en-US" sz="4800" i="1" dirty="0" smtClean="0"/>
              <a:t>The Most Common Mistakes</a:t>
            </a:r>
          </a:p>
          <a:p>
            <a:pPr algn="ctr"/>
            <a:r>
              <a:rPr lang="en-US" sz="4800" i="1" dirty="0" smtClean="0"/>
              <a:t> that Delay your</a:t>
            </a:r>
          </a:p>
          <a:p>
            <a:pPr algn="ctr"/>
            <a:r>
              <a:rPr lang="en-US" sz="4800" i="1" dirty="0" smtClean="0"/>
              <a:t> Refund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298435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1"/>
            <a:ext cx="10058400" cy="1063227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>Financial Services Team</a:t>
            </a:r>
            <a:br>
              <a:rPr lang="en-CA" dirty="0" smtClean="0"/>
            </a:br>
            <a:r>
              <a:rPr lang="en-CA" dirty="0" smtClean="0"/>
              <a:t> CONTACT INFORMATION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1968" y="1955463"/>
            <a:ext cx="6230112" cy="4023360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 smtClean="0"/>
              <a:t>Malgo</a:t>
            </a:r>
            <a:r>
              <a:rPr lang="en-US" sz="2800" dirty="0" smtClean="0"/>
              <a:t> </a:t>
            </a:r>
            <a:r>
              <a:rPr lang="en-US" sz="2800" dirty="0" err="1" smtClean="0"/>
              <a:t>Skorobohata</a:t>
            </a:r>
            <a:endParaRPr lang="en-US" sz="2800" dirty="0" smtClean="0"/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/>
              <a:t>FST</a:t>
            </a:r>
            <a:r>
              <a:rPr lang="en-US" sz="2800" dirty="0" smtClean="0"/>
              <a:t> </a:t>
            </a:r>
            <a:r>
              <a:rPr lang="en-US" sz="2800" b="1" dirty="0" smtClean="0"/>
              <a:t>Manager</a:t>
            </a:r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Arts Building</a:t>
            </a:r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Room 270 ‘C’</a:t>
            </a:r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McGill local 094965</a:t>
            </a:r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/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Email:</a:t>
            </a:r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hlinkClick r:id="rId2"/>
              </a:rPr>
              <a:t>Malgorzata.skorobohata@mcgill.ca</a:t>
            </a:r>
            <a:endParaRPr lang="en-US" sz="2800" dirty="0" smtClean="0"/>
          </a:p>
          <a:p>
            <a:pPr marL="201168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2800" dirty="0" smtClean="0"/>
          </a:p>
        </p:txBody>
      </p:sp>
    </p:spTree>
    <p:extLst>
      <p:ext uri="{BB962C8B-B14F-4D97-AF65-F5344CB8AC3E}">
        <p14:creationId xmlns:p14="http://schemas.microsoft.com/office/powerpoint/2010/main" val="44366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69218"/>
          </a:xfrm>
        </p:spPr>
        <p:txBody>
          <a:bodyPr/>
          <a:lstStyle/>
          <a:p>
            <a:pPr algn="ctr"/>
            <a:r>
              <a:rPr lang="en-US" dirty="0" smtClean="0"/>
              <a:t>USEFUL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6624"/>
          </a:xfrm>
        </p:spPr>
        <p:txBody>
          <a:bodyPr>
            <a:normAutofit/>
          </a:bodyPr>
          <a:lstStyle/>
          <a:p>
            <a:r>
              <a:rPr lang="en-US" dirty="0" err="1" smtClean="0"/>
              <a:t>Uniglobe</a:t>
            </a:r>
            <a:r>
              <a:rPr lang="en-US" dirty="0" smtClean="0"/>
              <a:t> </a:t>
            </a:r>
            <a:r>
              <a:rPr lang="en-US" dirty="0" smtClean="0"/>
              <a:t>Lexus, Vision </a:t>
            </a:r>
            <a:r>
              <a:rPr lang="en-US" dirty="0" smtClean="0"/>
              <a:t>2000 </a:t>
            </a:r>
            <a:r>
              <a:rPr lang="en-US" dirty="0" smtClean="0"/>
              <a:t>&amp; House of Travel contact </a:t>
            </a:r>
            <a:r>
              <a:rPr lang="en-US" dirty="0" smtClean="0"/>
              <a:t>information: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www.mcgill.ca/travelservices/agencies</a:t>
            </a:r>
            <a:endParaRPr lang="en-US" dirty="0" smtClean="0"/>
          </a:p>
          <a:p>
            <a:r>
              <a:rPr lang="en-US" dirty="0" smtClean="0"/>
              <a:t>Expense Account Code Definitions:</a:t>
            </a: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://kb.mcgill.ca/?</a:t>
            </a:r>
            <a:r>
              <a:rPr lang="en-US" dirty="0" smtClean="0">
                <a:hlinkClick r:id="rId3"/>
              </a:rPr>
              <a:t>cid=6&amp;c=12&amp;cpc=wGvPdnLN3UIKIjwIoQmG7eceSLRCy05A1hex47tu#tab:homeTab:crumb:7:artId:3892</a:t>
            </a:r>
            <a:endParaRPr lang="en-US" dirty="0" smtClean="0"/>
          </a:p>
          <a:p>
            <a:r>
              <a:rPr lang="en-US" dirty="0" smtClean="0"/>
              <a:t>Expense Report CHECKLIST:</a:t>
            </a:r>
          </a:p>
          <a:p>
            <a:r>
              <a:rPr lang="en-US" dirty="0">
                <a:hlinkClick r:id="rId4"/>
              </a:rPr>
              <a:t>http://kb.mcgill.ca/?</a:t>
            </a:r>
            <a:r>
              <a:rPr lang="en-US" dirty="0" smtClean="0">
                <a:hlinkClick r:id="rId4"/>
              </a:rPr>
              <a:t>cid=6&amp;c=12&amp;cpc=wGvPdnLN3UIKIjwIoQmG7eceSLRCy05A1hex47tu#tab:homeTab:crumb:7:artId:3939</a:t>
            </a:r>
            <a:endParaRPr lang="en-US" dirty="0" smtClean="0"/>
          </a:p>
          <a:p>
            <a:r>
              <a:rPr lang="en-US" dirty="0" smtClean="0"/>
              <a:t>Overview of Advances &amp; Expense Reports:</a:t>
            </a:r>
          </a:p>
          <a:p>
            <a:r>
              <a:rPr lang="en-US" dirty="0">
                <a:hlinkClick r:id="rId5"/>
              </a:rPr>
              <a:t>http://kb.mcgill.ca/?</a:t>
            </a:r>
            <a:r>
              <a:rPr lang="en-US" dirty="0" smtClean="0">
                <a:hlinkClick r:id="rId5"/>
              </a:rPr>
              <a:t>cid=6&amp;c=12&amp;cpc=wGvPdnLN3UIKIjwIoQmG7eceSLRCy05A1hex47tu#tab:homeTab:crumb:7:artId:3937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477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EXPENSE REPORTS: The Process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191890"/>
              </p:ext>
            </p:extLst>
          </p:nvPr>
        </p:nvGraphicFramePr>
        <p:xfrm>
          <a:off x="1097280" y="1766046"/>
          <a:ext cx="10058400" cy="4177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87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2" y="231820"/>
            <a:ext cx="10394706" cy="1558343"/>
          </a:xfrm>
        </p:spPr>
        <p:txBody>
          <a:bodyPr>
            <a:normAutofit fontScale="90000"/>
          </a:bodyPr>
          <a:lstStyle/>
          <a:p>
            <a:r>
              <a:rPr lang="en-CA" sz="4000" dirty="0"/>
              <a:t>As of Sept. 1, 2013 </a:t>
            </a:r>
            <a:br>
              <a:rPr lang="en-CA" sz="4000" dirty="0"/>
            </a:br>
            <a:r>
              <a:rPr lang="en-CA" sz="4000" dirty="0"/>
              <a:t>memos </a:t>
            </a:r>
            <a:r>
              <a:rPr lang="en-CA" sz="4000" dirty="0" smtClean="0"/>
              <a:t>will </a:t>
            </a:r>
            <a:r>
              <a:rPr lang="en-CA" sz="4000" b="1" dirty="0" smtClean="0"/>
              <a:t>NOT</a:t>
            </a:r>
            <a:r>
              <a:rPr lang="en-CA" sz="4000" dirty="0" smtClean="0"/>
              <a:t> be accepted in lieu of</a:t>
            </a:r>
            <a:br>
              <a:rPr lang="en-CA" sz="4000" dirty="0" smtClean="0"/>
            </a:br>
            <a:r>
              <a:rPr lang="en-CA" sz="4000" dirty="0" smtClean="0"/>
              <a:t> lost/misplaced </a:t>
            </a:r>
            <a:r>
              <a:rPr lang="en-CA" sz="4000" dirty="0"/>
              <a:t>receipts</a:t>
            </a:r>
            <a:endParaRPr lang="en-US" sz="4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85802" y="1909482"/>
            <a:ext cx="3310128" cy="730175"/>
          </a:xfrm>
        </p:spPr>
        <p:txBody>
          <a:bodyPr/>
          <a:lstStyle/>
          <a:p>
            <a:r>
              <a:rPr lang="en-CA" dirty="0" smtClean="0"/>
              <a:t>Reimbursement Guidelines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5"/>
          </p:nvPr>
        </p:nvSpPr>
        <p:spPr>
          <a:xfrm>
            <a:off x="685802" y="2639658"/>
            <a:ext cx="3310128" cy="2734928"/>
          </a:xfrm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endParaRPr lang="en-CA" u="sng" dirty="0" smtClean="0"/>
          </a:p>
          <a:p>
            <a:r>
              <a:rPr lang="en-CA" sz="2800" u="sng" dirty="0" smtClean="0"/>
              <a:t>ORIGINAL</a:t>
            </a:r>
            <a:r>
              <a:rPr lang="en-CA" sz="2800" dirty="0" smtClean="0"/>
              <a:t> RECEIPTS SHOWING PROOF OF PAYMENT REQUIRED FOR ALL PURCHASES AND PAYMENTS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234622" y="2063395"/>
            <a:ext cx="3310128" cy="396470"/>
          </a:xfrm>
        </p:spPr>
        <p:txBody>
          <a:bodyPr/>
          <a:lstStyle/>
          <a:p>
            <a:r>
              <a:rPr lang="en-CA" dirty="0" smtClean="0"/>
              <a:t>Exceptions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6"/>
          </p:nvPr>
        </p:nvSpPr>
        <p:spPr>
          <a:xfrm>
            <a:off x="4234622" y="2639658"/>
            <a:ext cx="3310128" cy="2734928"/>
          </a:xfr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Mileage per diem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Meal per diem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Parking meters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Gratuities in cash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Metro &amp; bus fares</a:t>
            </a:r>
            <a:endParaRPr lang="en-US" sz="2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770380" y="2063395"/>
            <a:ext cx="3310128" cy="396470"/>
          </a:xfrm>
        </p:spPr>
        <p:txBody>
          <a:bodyPr/>
          <a:lstStyle/>
          <a:p>
            <a:r>
              <a:rPr lang="en-CA" dirty="0" smtClean="0"/>
              <a:t>TIPS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17"/>
          </p:nvPr>
        </p:nvSpPr>
        <p:spPr>
          <a:ln>
            <a:solidFill>
              <a:schemeClr val="bg2">
                <a:lumMod val="90000"/>
              </a:schemeClr>
            </a:solidFill>
          </a:ln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2000" dirty="0" smtClean="0"/>
              <a:t>Taxi receipt lost or misplaced? Claim mileage per diem to and from airport or between locations.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2000" dirty="0" smtClean="0"/>
              <a:t>Meal receipt lost or misplaced?</a:t>
            </a:r>
            <a:r>
              <a:rPr lang="en-US" sz="2000" dirty="0"/>
              <a:t> </a:t>
            </a:r>
            <a:r>
              <a:rPr lang="en-US" sz="2000" dirty="0" smtClean="0"/>
              <a:t>Claim meal per diem (breakfast, lunch, dinner).</a:t>
            </a:r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374029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689" y="416566"/>
            <a:ext cx="1869288" cy="21428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30190" y="564776"/>
            <a:ext cx="7530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CA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26649" cy="121050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TRAVEL</a:t>
            </a:r>
            <a:endParaRPr lang="en-CA" sz="5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4"/>
            <a:ext cx="8723409" cy="440266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One trip=one report.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Start and return dates must reflect the duration of the trip (not just conf. dates).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Air and train fare must always be in ECONOMY/COACH class unless validated by medical reason.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Airfare receipts/e-ticket must clearly indicate the claimant’s name, travel dates, flight #s and proof of payment </a:t>
            </a:r>
            <a:r>
              <a:rPr lang="en-US" sz="2400" dirty="0" err="1" smtClean="0"/>
              <a:t>ie</a:t>
            </a:r>
            <a:r>
              <a:rPr lang="en-US" sz="2400" dirty="0" smtClean="0"/>
              <a:t>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VISA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xxxx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xxxx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xxxx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0486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NOTE: Expedia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Meal receipts or per diem not allowed if served on plane/train, at conference or appears on hotel bill.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Cannot be reimbursed for expenses paid using Air Miles or other travel points program.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Cannot claim both gas &amp; mileage: not exceeding equivalent of rail or economy airfare.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Claiming mileage: provide copy of distance validation from Google maps.</a:t>
            </a:r>
          </a:p>
          <a:p>
            <a:pPr>
              <a:buFont typeface="Wingdings" panose="05000000000000000000" pitchFamily="2" charset="2"/>
              <a:buChar char="§"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38816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TRANSACTIONS/RECEIPTS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1111624" y="21336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6541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Transaction amount: always full amount of receipt in original currency.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Exchange rates: use the exchange rate that appears on your credit card statement. If it’s there FSTs will use it.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Personal expense not deducted on expense report correctly. Enter full amount of receipt, deduct personal amount in ‘non-McGill’ field, the difference is allowable expense.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Incorrect receipt date(s) and/or amount(s).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Receipt does not indicate PAID OR $0 balance. </a:t>
            </a:r>
            <a:r>
              <a:rPr lang="en-US" dirty="0" smtClean="0">
                <a:solidFill>
                  <a:srgbClr val="FF0000"/>
                </a:solidFill>
              </a:rPr>
              <a:t>Note: Amazon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Foreign receipts must be translated to English or French.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Food/meal receipts: must indicate name of guest(s) &amp; affiliation if you didn’t dine alone.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Must be </a:t>
            </a:r>
            <a:r>
              <a:rPr lang="en-US" b="1" dirty="0" smtClean="0"/>
              <a:t>ORIGINALS</a:t>
            </a:r>
            <a:r>
              <a:rPr lang="en-US" dirty="0" smtClean="0"/>
              <a:t>. Electronic receipts allowed. Vendor &amp; payee name on receipt, amount paid, proof of payment and detail of goods/services purchased, invoice or reference #.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Grouping receipts not allowed.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Exception: taxi &amp; gas receipts may be grouped by location.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767" y="108374"/>
            <a:ext cx="1737360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11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373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GENERAL INFORMATION</a:t>
            </a:r>
            <a:br>
              <a:rPr lang="en-US" dirty="0" smtClean="0"/>
            </a:br>
            <a:r>
              <a:rPr lang="en-US" dirty="0" smtClean="0"/>
              <a:t>non-travel related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127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Insufficient information in purpose section of Expense Report.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Responsible person= claimant, usually McGill employee/student.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 acronyms (i.e. MLA conference should be Modern Languages Association Conference).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Wrong account code used (consult List of Most Commonly Used Account Codes).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Miscellaneous account code 700012 will be phased out – DO NOT USE.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Submitting ineligible expenses against Tri-Agency funds.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BOOKS: title of books must be provided.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Signatures: if claimant and FFM is same person you must obtain signature of one up.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Cannot use ER to claim purchases of non-travel related items &gt; $2500 i.e. equipment, pc. Use MMP.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Professional Development Fund &amp; Paper Presentation Grants: you must ensure your claim doesn’t exceed award amount. It’s not automatic.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" y="0"/>
            <a:ext cx="2124456" cy="185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2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23443"/>
          </a:xfrm>
        </p:spPr>
        <p:txBody>
          <a:bodyPr/>
          <a:lstStyle/>
          <a:p>
            <a:pPr algn="ctr"/>
            <a:r>
              <a:rPr lang="en-CA" dirty="0" smtClean="0"/>
              <a:t>Understand your source of funds: </a:t>
            </a:r>
            <a:br>
              <a:rPr lang="en-CA" dirty="0" smtClean="0"/>
            </a:br>
            <a:r>
              <a:rPr lang="en-CA" dirty="0" smtClean="0"/>
              <a:t>Tri-Agency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2280062"/>
            <a:ext cx="4937760" cy="358903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Boarding passes required for each trip (roundtrip).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Conference program or prospectus.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Itemized receipts for meals.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Alcohol ineligible expense.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dirty="0" smtClean="0"/>
              <a:t>Travel cancellation insurance allowed.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Monthly charges for internet use from home &amp; during travel are allowed.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CA" sz="2400" b="1" i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Did you know?</a:t>
            </a:r>
          </a:p>
          <a:p>
            <a:pPr algn="ctr"/>
            <a:r>
              <a:rPr lang="en-CA" b="1" dirty="0" smtClean="0">
                <a:latin typeface="+mj-lt"/>
              </a:rPr>
              <a:t> FQRSC does not require boarding passes be submitted with claim.</a:t>
            </a:r>
          </a:p>
          <a:p>
            <a:pPr algn="ctr"/>
            <a:r>
              <a:rPr lang="en-CA" b="1" dirty="0" smtClean="0">
                <a:latin typeface="+mj-lt"/>
              </a:rPr>
              <a:t>&amp;</a:t>
            </a:r>
            <a:endParaRPr lang="en-US" b="1" dirty="0" smtClean="0">
              <a:latin typeface="+mj-lt"/>
            </a:endParaRPr>
          </a:p>
          <a:p>
            <a:pPr algn="ctr"/>
            <a:r>
              <a:rPr lang="en-US" b="1" dirty="0" smtClean="0">
                <a:latin typeface="+mj-lt"/>
              </a:rPr>
              <a:t>High speed internet links not allowed on FQRSC funds except when travelling.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581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685801"/>
            <a:ext cx="10394706" cy="569258"/>
          </a:xfrm>
        </p:spPr>
        <p:txBody>
          <a:bodyPr anchor="ctr">
            <a:normAutofit fontScale="90000"/>
          </a:bodyPr>
          <a:lstStyle/>
          <a:p>
            <a:r>
              <a:rPr lang="en-CA" dirty="0" smtClean="0"/>
              <a:t>BE PREPARED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2" y="1748119"/>
            <a:ext cx="3310128" cy="412376"/>
          </a:xfrm>
        </p:spPr>
        <p:txBody>
          <a:bodyPr/>
          <a:lstStyle/>
          <a:p>
            <a:r>
              <a:rPr lang="en-CA" dirty="0" smtClean="0"/>
              <a:t>Before you go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802" y="2097742"/>
            <a:ext cx="3310128" cy="4168587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Decide if you need an advance</a:t>
            </a:r>
          </a:p>
          <a:p>
            <a:pPr marL="342900" indent="-342900" algn="l">
              <a:buFont typeface="+mj-lt"/>
              <a:buAutoNum type="arabicParenR"/>
            </a:pPr>
            <a:r>
              <a:rPr lang="en-CA" sz="2000" dirty="0" smtClean="0"/>
              <a:t>Out of </a:t>
            </a:r>
            <a:r>
              <a:rPr lang="en-CA" sz="2000" dirty="0" err="1" smtClean="0"/>
              <a:t>Pocket:</a:t>
            </a:r>
            <a:r>
              <a:rPr lang="en-CA" sz="1200" dirty="0" err="1" smtClean="0"/>
              <a:t>anytime</a:t>
            </a:r>
            <a:r>
              <a:rPr lang="en-CA" sz="1200" dirty="0" smtClean="0"/>
              <a:t>/copy of receipt</a:t>
            </a:r>
          </a:p>
          <a:p>
            <a:pPr marL="342900" indent="-342900" algn="l">
              <a:buFont typeface="+mj-lt"/>
              <a:buAutoNum type="arabicParenR"/>
            </a:pPr>
            <a:r>
              <a:rPr lang="en-CA" sz="2000" dirty="0" smtClean="0"/>
              <a:t>Cash Advance: 30 days</a:t>
            </a:r>
          </a:p>
          <a:p>
            <a:pPr marL="342900" indent="-342900" algn="l">
              <a:buFont typeface="+mj-lt"/>
              <a:buAutoNum type="arabicParenR"/>
            </a:pPr>
            <a:r>
              <a:rPr lang="en-CA" sz="2000" dirty="0" smtClean="0"/>
              <a:t>3</a:t>
            </a:r>
            <a:r>
              <a:rPr lang="en-CA" sz="2000" baseline="30000" dirty="0" smtClean="0"/>
              <a:t>rd</a:t>
            </a:r>
            <a:r>
              <a:rPr lang="en-CA" sz="2000" dirty="0" smtClean="0"/>
              <a:t> party pre-payment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Travel Insurance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Travel ECONOMY/COACH unless justified with valid medical reason.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Decide if you’re using meal per diem or not.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4622" y="1748120"/>
            <a:ext cx="3310128" cy="349622"/>
          </a:xfrm>
        </p:spPr>
        <p:txBody>
          <a:bodyPr/>
          <a:lstStyle/>
          <a:p>
            <a:r>
              <a:rPr lang="en-CA" dirty="0" smtClean="0"/>
              <a:t>During your trip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4234621" y="2034988"/>
            <a:ext cx="3310128" cy="4482353"/>
          </a:xfrm>
        </p:spPr>
        <p:txBody>
          <a:bodyPr>
            <a:no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Ask for receipts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Meal receipts: ask for itemized receipts on Tri-Agency grants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Ensure payment method or PAID is indicated on receipt; $0 BALANCE.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Retain boarding passes on each leg of trip for Tri-Agency grants.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Retain conference prospectus for Tri-Agency funds.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770380" y="1748120"/>
            <a:ext cx="3310128" cy="412376"/>
          </a:xfrm>
        </p:spPr>
        <p:txBody>
          <a:bodyPr/>
          <a:lstStyle/>
          <a:p>
            <a:r>
              <a:rPr lang="en-CA" dirty="0" smtClean="0"/>
              <a:t>You’re back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770380" y="2250141"/>
            <a:ext cx="3310128" cy="3124445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Submit expense report within 30 days of your return.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2000" dirty="0" smtClean="0"/>
              <a:t>Overdue advances will block future refunds.</a:t>
            </a:r>
            <a:endParaRPr lang="en-CA" sz="2000" dirty="0" smtClean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CA" sz="2000" dirty="0" smtClean="0"/>
              <a:t>Ensure proof of payment is available if receipt doesn’t indicate this (</a:t>
            </a:r>
            <a:r>
              <a:rPr lang="en-CA" sz="2000" dirty="0" err="1" smtClean="0"/>
              <a:t>ie</a:t>
            </a:r>
            <a:r>
              <a:rPr lang="en-CA" sz="2000" dirty="0" smtClean="0"/>
              <a:t>. Credit card statements)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348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836" y="481264"/>
            <a:ext cx="10394706" cy="1167062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>McGill Travel Contracts</a:t>
            </a:r>
            <a:br>
              <a:rPr lang="en-CA" dirty="0"/>
            </a:br>
            <a:r>
              <a:rPr lang="en-CA" dirty="0">
                <a:hlinkClick r:id="rId2"/>
              </a:rPr>
              <a:t>http://www.mcgill.ca/travelservices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85802" y="1891553"/>
            <a:ext cx="3310128" cy="448235"/>
          </a:xfrm>
        </p:spPr>
        <p:txBody>
          <a:bodyPr/>
          <a:lstStyle/>
          <a:p>
            <a:endParaRPr lang="en-CA" dirty="0" smtClean="0"/>
          </a:p>
          <a:p>
            <a:r>
              <a:rPr lang="en-CA" dirty="0" smtClean="0"/>
              <a:t>Airlines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5"/>
          </p:nvPr>
        </p:nvSpPr>
        <p:spPr>
          <a:xfrm>
            <a:off x="668270" y="2639656"/>
            <a:ext cx="3310128" cy="3556607"/>
          </a:xfrm>
        </p:spPr>
        <p:txBody>
          <a:bodyPr/>
          <a:lstStyle/>
          <a:p>
            <a:r>
              <a:rPr lang="en-CA" sz="1800" dirty="0" smtClean="0"/>
              <a:t>ALL DESTINATIONS</a:t>
            </a:r>
          </a:p>
          <a:p>
            <a:r>
              <a:rPr lang="en-CA" sz="1800" dirty="0" smtClean="0">
                <a:solidFill>
                  <a:srgbClr val="FF0000"/>
                </a:solidFill>
              </a:rPr>
              <a:t>McGill-related business travel ONLY</a:t>
            </a:r>
          </a:p>
          <a:p>
            <a:r>
              <a:rPr lang="en-CA" sz="1800" b="1" dirty="0" smtClean="0">
                <a:solidFill>
                  <a:schemeClr val="bg2">
                    <a:lumMod val="50000"/>
                  </a:schemeClr>
                </a:solidFill>
              </a:rPr>
              <a:t>AIR CANADA, PORTER AIRLINES, WESTJET</a:t>
            </a:r>
          </a:p>
          <a:p>
            <a:pPr algn="l"/>
            <a:endParaRPr lang="en-CA" sz="1800" dirty="0"/>
          </a:p>
          <a:p>
            <a:r>
              <a:rPr lang="en-CA" b="1" u="sng" dirty="0" smtClean="0"/>
              <a:t>3 </a:t>
            </a:r>
            <a:r>
              <a:rPr lang="en-CA" b="1" u="sng" dirty="0" smtClean="0"/>
              <a:t>DESIGNATED TRAVEL AGENCIES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CA" dirty="0" err="1" smtClean="0"/>
              <a:t>Uniglobe</a:t>
            </a:r>
            <a:r>
              <a:rPr lang="en-CA" dirty="0" smtClean="0"/>
              <a:t> Lexus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CA" dirty="0" smtClean="0"/>
              <a:t>Vision </a:t>
            </a:r>
            <a:r>
              <a:rPr lang="en-CA" dirty="0" smtClean="0"/>
              <a:t>2000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dirty="0" smtClean="0"/>
              <a:t>House of Travel</a:t>
            </a:r>
            <a:endParaRPr lang="en-CA" dirty="0" smtClean="0"/>
          </a:p>
          <a:p>
            <a:pPr marL="342900" indent="-342900" algn="l">
              <a:buFont typeface="+mj-lt"/>
              <a:buAutoNum type="arabicPeriod"/>
            </a:pPr>
            <a:endParaRPr lang="en-CA" dirty="0" smtClean="0"/>
          </a:p>
          <a:p>
            <a:pPr marL="342900" indent="-342900" algn="l">
              <a:buFont typeface="+mj-lt"/>
              <a:buAutoNum type="arabicPeriod"/>
            </a:pPr>
            <a:endParaRPr lang="en-CA" dirty="0" smtClean="0"/>
          </a:p>
          <a:p>
            <a:pPr marL="342900" indent="-342900" algn="l">
              <a:buFont typeface="+mj-lt"/>
              <a:buAutoNum type="arabicPeriod"/>
            </a:pPr>
            <a:endParaRPr lang="en-CA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234622" y="1891553"/>
            <a:ext cx="3310128" cy="448235"/>
          </a:xfrm>
        </p:spPr>
        <p:txBody>
          <a:bodyPr/>
          <a:lstStyle/>
          <a:p>
            <a:r>
              <a:rPr lang="en-CA" dirty="0" smtClean="0"/>
              <a:t>Rail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6"/>
          </p:nvPr>
        </p:nvSpPr>
        <p:spPr>
          <a:xfrm>
            <a:off x="4234621" y="2639657"/>
            <a:ext cx="3310128" cy="3111437"/>
          </a:xfrm>
        </p:spPr>
        <p:txBody>
          <a:bodyPr/>
          <a:lstStyle/>
          <a:p>
            <a:r>
              <a:rPr lang="en-CA" sz="1800" dirty="0" smtClean="0"/>
              <a:t>CANADA &amp; USA</a:t>
            </a:r>
          </a:p>
          <a:p>
            <a:r>
              <a:rPr lang="en-CA" sz="1800" dirty="0" smtClean="0">
                <a:solidFill>
                  <a:srgbClr val="FF0000"/>
                </a:solidFill>
              </a:rPr>
              <a:t>McGill-related business &amp; personal travel</a:t>
            </a:r>
          </a:p>
          <a:p>
            <a:endParaRPr lang="en-CA" sz="1800" dirty="0"/>
          </a:p>
          <a:p>
            <a:r>
              <a:rPr lang="en-CA" sz="1800" b="1" dirty="0" smtClean="0">
                <a:solidFill>
                  <a:schemeClr val="bg2">
                    <a:lumMod val="50000"/>
                  </a:schemeClr>
                </a:solidFill>
              </a:rPr>
              <a:t>VIA RAIL</a:t>
            </a:r>
          </a:p>
          <a:p>
            <a:r>
              <a:rPr lang="en-CA" sz="1800" dirty="0" smtClean="0"/>
              <a:t>Corporate discount rate code: </a:t>
            </a:r>
            <a:r>
              <a:rPr lang="en-CA" sz="1800" b="1" dirty="0" smtClean="0"/>
              <a:t>810612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70380" y="1891553"/>
            <a:ext cx="3310128" cy="448235"/>
          </a:xfrm>
        </p:spPr>
        <p:txBody>
          <a:bodyPr/>
          <a:lstStyle/>
          <a:p>
            <a:r>
              <a:rPr lang="en-CA" dirty="0" smtClean="0"/>
              <a:t>Car Rentals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770380" y="2411507"/>
            <a:ext cx="3310128" cy="3784756"/>
          </a:xfrm>
        </p:spPr>
        <p:txBody>
          <a:bodyPr>
            <a:normAutofit lnSpcReduction="10000"/>
          </a:bodyPr>
          <a:lstStyle/>
          <a:p>
            <a:r>
              <a:rPr lang="en-CA" sz="1600" dirty="0" smtClean="0"/>
              <a:t>Greater Montreal Area</a:t>
            </a:r>
          </a:p>
          <a:p>
            <a:r>
              <a:rPr lang="en-CA" sz="1600" dirty="0" smtClean="0">
                <a:solidFill>
                  <a:srgbClr val="FF0000"/>
                </a:solidFill>
              </a:rPr>
              <a:t>McGill-related business &amp; personal travel</a:t>
            </a:r>
          </a:p>
          <a:p>
            <a:r>
              <a:rPr lang="en-CA" sz="1600" b="1" dirty="0" smtClean="0">
                <a:solidFill>
                  <a:schemeClr val="bg2">
                    <a:lumMod val="50000"/>
                  </a:schemeClr>
                </a:solidFill>
              </a:rPr>
              <a:t>ENTERPRISE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r>
              <a:rPr lang="en-US" sz="1600" dirty="0" smtClean="0"/>
              <a:t> discount codes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CA" sz="1600" dirty="0" smtClean="0"/>
              <a:t>XVC7110 – Staff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1600" dirty="0" smtClean="0"/>
              <a:t>XVC7111 – Students</a:t>
            </a:r>
          </a:p>
          <a:p>
            <a:r>
              <a:rPr lang="en-CA" sz="1600" dirty="0" smtClean="0"/>
              <a:t>REST OF CANADA, USA &amp; INTERNATIONAL</a:t>
            </a:r>
          </a:p>
          <a:p>
            <a:r>
              <a:rPr lang="en-CA" sz="1600" b="1" dirty="0" smtClean="0">
                <a:solidFill>
                  <a:schemeClr val="bg2">
                    <a:lumMod val="50000"/>
                  </a:schemeClr>
                </a:solidFill>
              </a:rPr>
              <a:t>CAUBO: </a:t>
            </a:r>
            <a:r>
              <a:rPr lang="en-CA" sz="1600" dirty="0" smtClean="0"/>
              <a:t>discount codes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CA" sz="1600" dirty="0" smtClean="0"/>
              <a:t>BCD#136100 – business travel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CA" sz="1600" dirty="0" smtClean="0"/>
              <a:t>BCD#136190 – personal travel</a:t>
            </a:r>
          </a:p>
          <a:p>
            <a:pPr algn="l"/>
            <a:endParaRPr lang="en-C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24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962</TotalTime>
  <Words>901</Words>
  <Application>Microsoft Office PowerPoint</Application>
  <PresentationFormat>Widescreen</PresentationFormat>
  <Paragraphs>141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Retrospect</vt:lpstr>
      <vt:lpstr>EXPENSE REPORTS</vt:lpstr>
      <vt:lpstr> EXPENSE REPORTS: The Process</vt:lpstr>
      <vt:lpstr>As of Sept. 1, 2013  memos will NOT be accepted in lieu of  lost/misplaced receipts</vt:lpstr>
      <vt:lpstr>TRAVEL</vt:lpstr>
      <vt:lpstr>TRANSACTIONS/RECEIPTS</vt:lpstr>
      <vt:lpstr>GENERAL INFORMATION non-travel related</vt:lpstr>
      <vt:lpstr>Understand your source of funds:  Tri-Agency Guidelines</vt:lpstr>
      <vt:lpstr>BE PREPARED </vt:lpstr>
      <vt:lpstr> McGill Travel Contracts http://www.mcgill.ca/travelservices</vt:lpstr>
      <vt:lpstr>Financial Services Team  CONTACT INFORMATION </vt:lpstr>
      <vt:lpstr>USEFUL LINKS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EXPENSE REPORTS</dc:title>
  <dc:creator>Sima Dantzigian</dc:creator>
  <cp:lastModifiedBy>Sima Dantzigian</cp:lastModifiedBy>
  <cp:revision>121</cp:revision>
  <cp:lastPrinted>2013-10-30T13:28:14Z</cp:lastPrinted>
  <dcterms:created xsi:type="dcterms:W3CDTF">2013-10-21T01:25:29Z</dcterms:created>
  <dcterms:modified xsi:type="dcterms:W3CDTF">2014-11-27T14:54:32Z</dcterms:modified>
</cp:coreProperties>
</file>