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256" r:id="rId2"/>
    <p:sldId id="302" r:id="rId3"/>
    <p:sldId id="270" r:id="rId4"/>
    <p:sldId id="271" r:id="rId5"/>
    <p:sldId id="272" r:id="rId6"/>
    <p:sldId id="303" r:id="rId7"/>
    <p:sldId id="273" r:id="rId8"/>
    <p:sldId id="274" r:id="rId9"/>
    <p:sldId id="275" r:id="rId10"/>
    <p:sldId id="276" r:id="rId11"/>
    <p:sldId id="277" r:id="rId12"/>
    <p:sldId id="278" r:id="rId13"/>
    <p:sldId id="281" r:id="rId14"/>
    <p:sldId id="282" r:id="rId15"/>
    <p:sldId id="283" r:id="rId16"/>
    <p:sldId id="284" r:id="rId17"/>
    <p:sldId id="287" r:id="rId18"/>
    <p:sldId id="288" r:id="rId19"/>
    <p:sldId id="304" r:id="rId20"/>
    <p:sldId id="269" r:id="rId21"/>
    <p:sldId id="293" r:id="rId22"/>
    <p:sldId id="294" r:id="rId23"/>
    <p:sldId id="295" r:id="rId24"/>
    <p:sldId id="296" r:id="rId25"/>
    <p:sldId id="297" r:id="rId26"/>
    <p:sldId id="298" r:id="rId27"/>
    <p:sldId id="299" r:id="rId28"/>
    <p:sldId id="300" r:id="rId29"/>
    <p:sldId id="301" r:id="rId30"/>
    <p:sldId id="289" r:id="rId31"/>
    <p:sldId id="290" r:id="rId32"/>
    <p:sldId id="291" r:id="rId33"/>
    <p:sldId id="292"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63">
          <p15:clr>
            <a:srgbClr val="A4A3A4"/>
          </p15:clr>
        </p15:guide>
        <p15:guide id="2" orient="horz" pos="3919">
          <p15:clr>
            <a:srgbClr val="A4A3A4"/>
          </p15:clr>
        </p15:guide>
        <p15:guide id="3" orient="horz">
          <p15:clr>
            <a:srgbClr val="A4A3A4"/>
          </p15:clr>
        </p15:guide>
        <p15:guide id="4" orient="horz" pos="4202">
          <p15:clr>
            <a:srgbClr val="A4A3A4"/>
          </p15:clr>
        </p15:guide>
        <p15:guide id="5" orient="horz" pos="4319">
          <p15:clr>
            <a:srgbClr val="A4A3A4"/>
          </p15:clr>
        </p15:guide>
        <p15:guide id="6" orient="horz" pos="579">
          <p15:clr>
            <a:srgbClr val="A4A3A4"/>
          </p15:clr>
        </p15:guide>
        <p15:guide id="7" orient="horz" pos="2878">
          <p15:clr>
            <a:srgbClr val="A4A3A4"/>
          </p15:clr>
        </p15:guide>
        <p15:guide id="8" orient="horz" pos="1726">
          <p15:clr>
            <a:srgbClr val="A4A3A4"/>
          </p15:clr>
        </p15:guide>
        <p15:guide id="9" pos="2880">
          <p15:clr>
            <a:srgbClr val="A4A3A4"/>
          </p15:clr>
        </p15:guide>
        <p15:guide id="10" pos="5589">
          <p15:clr>
            <a:srgbClr val="A4A3A4"/>
          </p15:clr>
        </p15:guide>
        <p15:guide id="11" pos="178">
          <p15:clr>
            <a:srgbClr val="A4A3A4"/>
          </p15:clr>
        </p15:guide>
        <p15:guide id="12" pos="366">
          <p15:clr>
            <a:srgbClr val="A4A3A4"/>
          </p15:clr>
        </p15:guide>
        <p15:guide id="13" pos="54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lui3" initials="v"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263E4A"/>
    <a:srgbClr val="315161"/>
    <a:srgbClr val="548AA5"/>
    <a:srgbClr val="FFF6CA"/>
    <a:srgbClr val="E2F5A6"/>
    <a:srgbClr val="E9F1F2"/>
    <a:srgbClr val="FFD402"/>
    <a:srgbClr val="B6E625"/>
    <a:srgbClr val="C2C4C5"/>
    <a:srgbClr val="A818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97"/>
    <p:restoredTop sz="72876" autoAdjust="0"/>
  </p:normalViewPr>
  <p:slideViewPr>
    <p:cSldViewPr snapToGrid="0" snapToObjects="1">
      <p:cViewPr varScale="1">
        <p:scale>
          <a:sx n="80" d="100"/>
          <a:sy n="80" d="100"/>
        </p:scale>
        <p:origin x="2560" y="176"/>
      </p:cViewPr>
      <p:guideLst>
        <p:guide orient="horz" pos="4063"/>
        <p:guide orient="horz" pos="3919"/>
        <p:guide orient="horz"/>
        <p:guide orient="horz" pos="4202"/>
        <p:guide orient="horz" pos="4319"/>
        <p:guide orient="horz" pos="579"/>
        <p:guide orient="horz" pos="2878"/>
        <p:guide orient="horz" pos="1726"/>
        <p:guide pos="2880"/>
        <p:guide pos="5589"/>
        <p:guide pos="178"/>
        <p:guide pos="366"/>
        <p:guide pos="542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9BD3EC4-90EE-4B44-9442-EC3381AAD572}" type="datetimeFigureOut">
              <a:rPr lang="en-US" smtClean="0"/>
              <a:t>6/12/18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9AF9EA-E2C5-A541-BC5E-5867BF5DD24B}" type="slidenum">
              <a:rPr lang="en-US" smtClean="0"/>
              <a:t>‹#›</a:t>
            </a:fld>
            <a:endParaRPr lang="en-US"/>
          </a:p>
        </p:txBody>
      </p:sp>
    </p:spTree>
    <p:extLst>
      <p:ext uri="{BB962C8B-B14F-4D97-AF65-F5344CB8AC3E}">
        <p14:creationId xmlns:p14="http://schemas.microsoft.com/office/powerpoint/2010/main" val="1806880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155503-1823-6344-924B-ACEFCC8653CD}" type="datetimeFigureOut">
              <a:rPr lang="en-US" smtClean="0"/>
              <a:t>6/12/18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F9F5FE-181D-ED40-807E-3389832190F8}" type="slidenum">
              <a:rPr lang="en-US" smtClean="0"/>
              <a:t>‹#›</a:t>
            </a:fld>
            <a:endParaRPr lang="en-US"/>
          </a:p>
        </p:txBody>
      </p:sp>
    </p:spTree>
    <p:extLst>
      <p:ext uri="{BB962C8B-B14F-4D97-AF65-F5344CB8AC3E}">
        <p14:creationId xmlns:p14="http://schemas.microsoft.com/office/powerpoint/2010/main" val="84242621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 Things you might want to consider when creating your ARIA poster</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Great skill to be building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Distill ARIA experience into something that is: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 concise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 visually appealing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 effectively communicates your research to your audience in a way that will hopefully make a good impression</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Remember that you can get quite creative with these posters e.g. student who used a projector, another who distributed poetry as a handout</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Focus today on general best practices for effectively communicating your message with a poster</a:t>
            </a:r>
            <a:endParaRPr lang="en-CA"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CF9F5FE-181D-ED40-807E-3389832190F8}" type="slidenum">
              <a:rPr lang="en-US" smtClean="0"/>
              <a:t>1</a:t>
            </a:fld>
            <a:endParaRPr lang="en-US"/>
          </a:p>
        </p:txBody>
      </p:sp>
    </p:spTree>
    <p:extLst>
      <p:ext uri="{BB962C8B-B14F-4D97-AF65-F5344CB8AC3E}">
        <p14:creationId xmlns:p14="http://schemas.microsoft.com/office/powerpoint/2010/main" val="1959122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Use a few well chosen</a:t>
            </a:r>
            <a:r>
              <a:rPr lang="en-US" baseline="0" dirty="0"/>
              <a:t> colors that compliment each other or contrast nicely.</a:t>
            </a:r>
          </a:p>
          <a:p>
            <a:pPr lvl="0"/>
            <a:r>
              <a:rPr lang="en-US" sz="1200" kern="1200" dirty="0">
                <a:solidFill>
                  <a:schemeClr val="tx1"/>
                </a:solidFill>
                <a:effectLst/>
                <a:latin typeface="+mn-lt"/>
                <a:ea typeface="+mn-ea"/>
                <a:cs typeface="+mn-cs"/>
              </a:rPr>
              <a:t>- Note again the use of </a:t>
            </a:r>
            <a:r>
              <a:rPr lang="en-US" sz="1200" kern="1200" dirty="0" err="1">
                <a:solidFill>
                  <a:schemeClr val="tx1"/>
                </a:solidFill>
                <a:effectLst/>
                <a:latin typeface="+mn-lt"/>
                <a:ea typeface="+mn-ea"/>
                <a:cs typeface="+mn-cs"/>
              </a:rPr>
              <a:t>colour</a:t>
            </a:r>
            <a:r>
              <a:rPr lang="en-US" sz="1200" kern="1200" dirty="0">
                <a:solidFill>
                  <a:schemeClr val="tx1"/>
                </a:solidFill>
                <a:effectLst/>
                <a:latin typeface="+mn-lt"/>
                <a:ea typeface="+mn-ea"/>
                <a:cs typeface="+mn-cs"/>
              </a:rPr>
              <a:t> to offset the different sections and headings.</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The data charts are the focal point of this poster.</a:t>
            </a:r>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AFB6B4DD-C147-4462-B3FF-AF7365A20DAA}" type="slidenum">
              <a:rPr lang="en-US" smtClean="0"/>
              <a:pPr/>
              <a:t>12</a:t>
            </a:fld>
            <a:endParaRPr lang="en-US"/>
          </a:p>
        </p:txBody>
      </p:sp>
    </p:spTree>
    <p:extLst>
      <p:ext uri="{BB962C8B-B14F-4D97-AF65-F5344CB8AC3E}">
        <p14:creationId xmlns:p14="http://schemas.microsoft.com/office/powerpoint/2010/main" val="889057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Highlighting or visually clarifying can help</a:t>
            </a:r>
            <a:r>
              <a:rPr lang="en-US" baseline="0" dirty="0"/>
              <a:t> guide the eye in discovering important information.</a:t>
            </a:r>
          </a:p>
          <a:p>
            <a:r>
              <a:rPr lang="en-US" sz="1200" kern="1200" dirty="0">
                <a:solidFill>
                  <a:schemeClr val="tx1"/>
                </a:solidFill>
                <a:effectLst/>
                <a:latin typeface="+mn-lt"/>
                <a:ea typeface="+mn-ea"/>
                <a:cs typeface="+mn-cs"/>
              </a:rPr>
              <a:t>- Note how the title pops out, the graphs draw the eye and the tables are offset in white.</a:t>
            </a:r>
            <a:endParaRPr lang="en-US" dirty="0"/>
          </a:p>
        </p:txBody>
      </p:sp>
      <p:sp>
        <p:nvSpPr>
          <p:cNvPr id="4" name="Slide Number Placeholder 3"/>
          <p:cNvSpPr>
            <a:spLocks noGrp="1"/>
          </p:cNvSpPr>
          <p:nvPr>
            <p:ph type="sldNum" sz="quarter" idx="10"/>
          </p:nvPr>
        </p:nvSpPr>
        <p:spPr/>
        <p:txBody>
          <a:bodyPr/>
          <a:lstStyle/>
          <a:p>
            <a:fld id="{AFB6B4DD-C147-4462-B3FF-AF7365A20DAA}" type="slidenum">
              <a:rPr lang="en-US" smtClean="0"/>
              <a:pPr/>
              <a:t>13</a:t>
            </a:fld>
            <a:endParaRPr lang="en-US"/>
          </a:p>
        </p:txBody>
      </p:sp>
    </p:spTree>
    <p:extLst>
      <p:ext uri="{BB962C8B-B14F-4D97-AF65-F5344CB8AC3E}">
        <p14:creationId xmlns:p14="http://schemas.microsoft.com/office/powerpoint/2010/main" val="2759112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Illustrations - one or 2 may energize a poster depending on what you are illustrating</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Resolution</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Photos or </a:t>
            </a:r>
            <a:r>
              <a:rPr lang="en-US" sz="1200" kern="1200" dirty="0" err="1">
                <a:solidFill>
                  <a:schemeClr val="tx1"/>
                </a:solidFill>
                <a:latin typeface="+mn-lt"/>
                <a:ea typeface="+mn-ea"/>
                <a:cs typeface="+mn-cs"/>
              </a:rPr>
              <a:t>jpgs</a:t>
            </a:r>
            <a:r>
              <a:rPr lang="en-US" sz="1200" kern="1200" dirty="0">
                <a:solidFill>
                  <a:schemeClr val="tx1"/>
                </a:solidFill>
                <a:latin typeface="+mn-lt"/>
                <a:ea typeface="+mn-ea"/>
                <a:cs typeface="+mn-cs"/>
              </a:rPr>
              <a:t>, including logos, should be of a reasonable file size - </a:t>
            </a:r>
          </a:p>
          <a:p>
            <a:r>
              <a:rPr lang="en-US" sz="1200" kern="1200" dirty="0">
                <a:solidFill>
                  <a:schemeClr val="tx1"/>
                </a:solidFill>
                <a:latin typeface="+mn-lt"/>
                <a:ea typeface="+mn-ea"/>
                <a:cs typeface="+mn-cs"/>
              </a:rPr>
              <a:t>		   Imagine how large you would like to see the image on your poster and </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		   make sure it will be sharp at that size (150 dpi at the projected output size)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Change</a:t>
            </a:r>
            <a:r>
              <a:rPr lang="en-US" sz="1200" kern="1200" baseline="0" dirty="0">
                <a:solidFill>
                  <a:schemeClr val="tx1"/>
                </a:solidFill>
                <a:latin typeface="+mn-lt"/>
                <a:ea typeface="+mn-ea"/>
                <a:cs typeface="+mn-cs"/>
              </a:rPr>
              <a:t> all colors to CMYK instead of RGB</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FB6B4DD-C147-4462-B3FF-AF7365A20DAA}" type="slidenum">
              <a:rPr lang="en-US" smtClean="0"/>
              <a:pPr/>
              <a:t>14</a:t>
            </a:fld>
            <a:endParaRPr lang="en-US"/>
          </a:p>
        </p:txBody>
      </p:sp>
    </p:spTree>
    <p:extLst>
      <p:ext uri="{BB962C8B-B14F-4D97-AF65-F5344CB8AC3E}">
        <p14:creationId xmlns:p14="http://schemas.microsoft.com/office/powerpoint/2010/main" val="3930189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Grouping images so that they function as a unit will prevent a scattered look.</a:t>
            </a:r>
          </a:p>
          <a:p>
            <a:r>
              <a:rPr lang="en-US" dirty="0"/>
              <a:t>Overlapping</a:t>
            </a:r>
            <a:r>
              <a:rPr lang="en-US" baseline="0" dirty="0"/>
              <a:t> with a light shadow can add dimension</a:t>
            </a:r>
          </a:p>
          <a:p>
            <a:r>
              <a:rPr lang="en-US" baseline="0" dirty="0"/>
              <a:t>This can also save space or allow the images to be larger.</a:t>
            </a:r>
          </a:p>
          <a:p>
            <a:endParaRPr lang="en-US" dirty="0"/>
          </a:p>
        </p:txBody>
      </p:sp>
      <p:sp>
        <p:nvSpPr>
          <p:cNvPr id="4" name="Slide Number Placeholder 3"/>
          <p:cNvSpPr>
            <a:spLocks noGrp="1"/>
          </p:cNvSpPr>
          <p:nvPr>
            <p:ph type="sldNum" sz="quarter" idx="10"/>
          </p:nvPr>
        </p:nvSpPr>
        <p:spPr/>
        <p:txBody>
          <a:bodyPr/>
          <a:lstStyle/>
          <a:p>
            <a:fld id="{AFB6B4DD-C147-4462-B3FF-AF7365A20DAA}" type="slidenum">
              <a:rPr lang="en-US" smtClean="0"/>
              <a:pPr/>
              <a:t>15</a:t>
            </a:fld>
            <a:endParaRPr lang="en-US"/>
          </a:p>
        </p:txBody>
      </p:sp>
    </p:spTree>
    <p:extLst>
      <p:ext uri="{BB962C8B-B14F-4D97-AF65-F5344CB8AC3E}">
        <p14:creationId xmlns:p14="http://schemas.microsoft.com/office/powerpoint/2010/main" val="3099042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Make logos smaller rather than larger.</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If a white background is required, leave a white space for them.</a:t>
            </a:r>
            <a:r>
              <a:rPr lang="en-US" dirty="0"/>
              <a:t> </a:t>
            </a:r>
          </a:p>
          <a:p>
            <a:endParaRPr lang="en-US" dirty="0"/>
          </a:p>
          <a:p>
            <a:r>
              <a:rPr lang="en-US" dirty="0"/>
              <a:t>Make sure resolution is sufficient.</a:t>
            </a:r>
          </a:p>
        </p:txBody>
      </p:sp>
      <p:sp>
        <p:nvSpPr>
          <p:cNvPr id="4" name="Slide Number Placeholder 3"/>
          <p:cNvSpPr>
            <a:spLocks noGrp="1"/>
          </p:cNvSpPr>
          <p:nvPr>
            <p:ph type="sldNum" sz="quarter" idx="10"/>
          </p:nvPr>
        </p:nvSpPr>
        <p:spPr/>
        <p:txBody>
          <a:bodyPr/>
          <a:lstStyle/>
          <a:p>
            <a:fld id="{AFB6B4DD-C147-4462-B3FF-AF7365A20DAA}" type="slidenum">
              <a:rPr lang="en-US" smtClean="0"/>
              <a:pPr/>
              <a:t>16</a:t>
            </a:fld>
            <a:endParaRPr lang="en-US"/>
          </a:p>
        </p:txBody>
      </p:sp>
    </p:spTree>
    <p:extLst>
      <p:ext uri="{BB962C8B-B14F-4D97-AF65-F5344CB8AC3E}">
        <p14:creationId xmlns:p14="http://schemas.microsoft.com/office/powerpoint/2010/main" val="636967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mn-lt"/>
                <a:ea typeface="+mn-ea"/>
                <a:cs typeface="+mn-cs"/>
              </a:rPr>
              <a:t>The purpose of a poster is communication. </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Attract attention by being, at a glance, easy to capture. </a:t>
            </a:r>
          </a:p>
          <a:p>
            <a:r>
              <a:rPr lang="en-US" sz="1200" kern="1200" dirty="0">
                <a:solidFill>
                  <a:schemeClr val="tx1"/>
                </a:solidFill>
                <a:latin typeface="+mn-lt"/>
                <a:ea typeface="+mn-ea"/>
                <a:cs typeface="+mn-cs"/>
              </a:rPr>
              <a:t>You are competing with a number of other posters for the viewer’s time.</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Being viewer-friendly is important. </a:t>
            </a:r>
          </a:p>
          <a:p>
            <a:r>
              <a:rPr lang="en-US" sz="1200" kern="1200" dirty="0">
                <a:solidFill>
                  <a:schemeClr val="tx1"/>
                </a:solidFill>
                <a:latin typeface="+mn-lt"/>
                <a:ea typeface="+mn-ea"/>
                <a:cs typeface="+mn-cs"/>
              </a:rPr>
              <a:t>Dare to be different.</a:t>
            </a:r>
            <a:r>
              <a:rPr lang="en-US" sz="1200" kern="1200" baseline="0" dirty="0">
                <a:solidFill>
                  <a:schemeClr val="tx1"/>
                </a:solidFill>
                <a:latin typeface="+mn-lt"/>
                <a:ea typeface="+mn-ea"/>
                <a:cs typeface="+mn-cs"/>
              </a:rPr>
              <a:t>   Be bold.  Use a brilliant color.</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FB6B4DD-C147-4462-B3FF-AF7365A20DAA}" type="slidenum">
              <a:rPr lang="en-US" smtClean="0"/>
              <a:pPr/>
              <a:t>17</a:t>
            </a:fld>
            <a:endParaRPr lang="en-US"/>
          </a:p>
        </p:txBody>
      </p:sp>
    </p:spTree>
    <p:extLst>
      <p:ext uri="{BB962C8B-B14F-4D97-AF65-F5344CB8AC3E}">
        <p14:creationId xmlns:p14="http://schemas.microsoft.com/office/powerpoint/2010/main" val="2210924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lvl="0" indent="-171450">
              <a:buFontTx/>
              <a:buChar char="-"/>
            </a:pPr>
            <a:r>
              <a:rPr lang="en-US" sz="1200" kern="1200" dirty="0">
                <a:solidFill>
                  <a:schemeClr val="tx1"/>
                </a:solidFill>
                <a:effectLst/>
                <a:latin typeface="+mn-lt"/>
                <a:ea typeface="+mn-ea"/>
                <a:cs typeface="+mn-cs"/>
              </a:rPr>
              <a:t>Here is an example of how you might mock up your poster. </a:t>
            </a:r>
          </a:p>
          <a:p>
            <a:pPr marL="171450" lvl="0" indent="-171450">
              <a:buFontTx/>
              <a:buChar char="-"/>
            </a:pPr>
            <a:r>
              <a:rPr lang="en-US" sz="1200" kern="1200" dirty="0">
                <a:solidFill>
                  <a:schemeClr val="tx1"/>
                </a:solidFill>
                <a:effectLst/>
                <a:latin typeface="+mn-lt"/>
                <a:ea typeface="+mn-ea"/>
                <a:cs typeface="+mn-cs"/>
              </a:rPr>
              <a:t>You can start on an 8 ½ by 11, but this will likely be enlarged by 500% or so.</a:t>
            </a:r>
          </a:p>
          <a:p>
            <a:pPr marL="171450" lvl="0" indent="-171450">
              <a:buFontTx/>
              <a:buChar char="-"/>
            </a:pPr>
            <a:r>
              <a:rPr lang="en-US" sz="1200" kern="1200" dirty="0">
                <a:solidFill>
                  <a:schemeClr val="tx1"/>
                </a:solidFill>
                <a:effectLst/>
                <a:latin typeface="+mn-lt"/>
                <a:ea typeface="+mn-ea"/>
                <a:cs typeface="+mn-cs"/>
              </a:rPr>
              <a:t>You’ll have this for reference when I share the slides with you later on.</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FB6B4DD-C147-4462-B3FF-AF7365A20DAA}" type="slidenum">
              <a:rPr lang="en-US" smtClean="0"/>
              <a:pPr/>
              <a:t>18</a:t>
            </a:fld>
            <a:endParaRPr lang="en-US"/>
          </a:p>
        </p:txBody>
      </p:sp>
    </p:spTree>
    <p:extLst>
      <p:ext uri="{BB962C8B-B14F-4D97-AF65-F5344CB8AC3E}">
        <p14:creationId xmlns:p14="http://schemas.microsoft.com/office/powerpoint/2010/main" val="3328734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Not all of these are going to apply to everyone </a:t>
            </a:r>
          </a:p>
          <a:p>
            <a:pPr marL="171450" indent="-171450">
              <a:buFontTx/>
              <a:buChar char="-"/>
            </a:pP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ABSTRACT</a:t>
            </a:r>
            <a:r>
              <a:rPr lang="en-US" sz="1200" kern="1200" dirty="0">
                <a:solidFill>
                  <a:schemeClr val="tx1"/>
                </a:solidFill>
                <a:effectLst/>
                <a:latin typeface="+mn-lt"/>
                <a:ea typeface="+mn-ea"/>
                <a:cs typeface="+mn-cs"/>
              </a:rPr>
              <a:t> will distill all the most vital facts to know about your project into a single informative paragraph.</a:t>
            </a:r>
          </a:p>
          <a:p>
            <a:pPr lvl="0"/>
            <a:endParaRPr lang="en-CA"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INTRODUCTION</a:t>
            </a:r>
            <a:r>
              <a:rPr lang="en-US" sz="1200" kern="1200" dirty="0">
                <a:solidFill>
                  <a:schemeClr val="tx1"/>
                </a:solidFill>
                <a:effectLst/>
                <a:latin typeface="+mn-lt"/>
                <a:ea typeface="+mn-ea"/>
                <a:cs typeface="+mn-cs"/>
              </a:rPr>
              <a:t> will provide general background and peripheral information that is important for contextualizing the research and communicating how it came to be undertaken and why it’s important.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“What is this project about on a general level?”</a:t>
            </a:r>
          </a:p>
          <a:p>
            <a:pPr lvl="0"/>
            <a:endParaRPr lang="en-CA"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PURPOSE/OBJECTIVES</a:t>
            </a:r>
            <a:r>
              <a:rPr lang="en-US" sz="1200" kern="1200" dirty="0">
                <a:solidFill>
                  <a:schemeClr val="tx1"/>
                </a:solidFill>
                <a:effectLst/>
                <a:latin typeface="+mn-lt"/>
                <a:ea typeface="+mn-ea"/>
                <a:cs typeface="+mn-cs"/>
              </a:rPr>
              <a:t> will bring your specific project into focus and discuss the goals of the project itself. It answers the question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“What is this project trying to achieve?”</a:t>
            </a:r>
          </a:p>
          <a:p>
            <a:pPr lvl="0"/>
            <a:endParaRPr lang="en-CA"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METHODOLOGY</a:t>
            </a:r>
            <a:r>
              <a:rPr lang="en-US" sz="1200" kern="1200" dirty="0">
                <a:solidFill>
                  <a:schemeClr val="tx1"/>
                </a:solidFill>
                <a:effectLst/>
                <a:latin typeface="+mn-lt"/>
                <a:ea typeface="+mn-ea"/>
                <a:cs typeface="+mn-cs"/>
              </a:rPr>
              <a:t> section discusses the techniques or methods (literature review, field work, data analysis,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“what methods did you use to go about getting the results that you’re presenting here?”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important to be clear about one’s methodology, because without a solid methodology it isn’t possible to have meaningful results.</a:t>
            </a:r>
          </a:p>
          <a:p>
            <a:pPr lvl="0"/>
            <a:endParaRPr lang="en-CA"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RESULTS/DATA ANALYSIS</a:t>
            </a:r>
            <a:r>
              <a:rPr lang="en-US" sz="1200" kern="1200" dirty="0">
                <a:solidFill>
                  <a:schemeClr val="tx1"/>
                </a:solidFill>
                <a:effectLst/>
                <a:latin typeface="+mn-lt"/>
                <a:ea typeface="+mn-ea"/>
                <a:cs typeface="+mn-cs"/>
              </a:rPr>
              <a:t> section presents findings in a visual manner using charts or graphs.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If you’re working in the humanities, you might not have data that plots nicely onto a graph, so using something like important quotations from the authors or historians or historical figures you studied might be an interesting alternative.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This “section” could also be re-envisioned as a more interactive component involving something like the projector or poems that were handed out by previous ARIA students.</a:t>
            </a:r>
          </a:p>
          <a:p>
            <a:pPr lvl="0"/>
            <a:endParaRPr lang="en-CA"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KEY FINDINGS</a:t>
            </a:r>
            <a:r>
              <a:rPr lang="en-US" sz="1200" kern="1200" dirty="0">
                <a:solidFill>
                  <a:schemeClr val="tx1"/>
                </a:solidFill>
                <a:effectLst/>
                <a:latin typeface="+mn-lt"/>
                <a:ea typeface="+mn-ea"/>
                <a:cs typeface="+mn-cs"/>
              </a:rPr>
              <a:t> section will discuss or interpret the data presented in raw form in your results section. You’ll want to use this section to analyze the results of your research and to highlight important aspects of it that might not be obvious to those who are unfamiliar with the project.</a:t>
            </a:r>
          </a:p>
          <a:p>
            <a:pPr lvl="0"/>
            <a:endParaRPr lang="en-CA"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CONCLUSION</a:t>
            </a:r>
            <a:r>
              <a:rPr lang="en-US" sz="1200" kern="1200" dirty="0">
                <a:solidFill>
                  <a:schemeClr val="tx1"/>
                </a:solidFill>
                <a:effectLst/>
                <a:latin typeface="+mn-lt"/>
                <a:ea typeface="+mn-ea"/>
                <a:cs typeface="+mn-cs"/>
              </a:rPr>
              <a:t> will tie the preceding content together and provide some final thoughts about your experience, and perhaps on future directions that you or another researcher might take in taking the research further.</a:t>
            </a:r>
          </a:p>
          <a:p>
            <a:pPr lvl="0"/>
            <a:endParaRPr lang="en-CA"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REFERENCES</a:t>
            </a:r>
            <a:r>
              <a:rPr lang="en-US" sz="1200" kern="1200" dirty="0">
                <a:solidFill>
                  <a:schemeClr val="tx1"/>
                </a:solidFill>
                <a:effectLst/>
                <a:latin typeface="+mn-lt"/>
                <a:ea typeface="+mn-ea"/>
                <a:cs typeface="+mn-cs"/>
              </a:rPr>
              <a:t> section will include any works you cited or made reference to on the poster itself.</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Finally, you might want to include an </a:t>
            </a:r>
            <a:r>
              <a:rPr lang="en-US" sz="1200" b="1" kern="1200" dirty="0">
                <a:solidFill>
                  <a:schemeClr val="tx1"/>
                </a:solidFill>
                <a:effectLst/>
                <a:latin typeface="+mn-lt"/>
                <a:ea typeface="+mn-ea"/>
                <a:cs typeface="+mn-cs"/>
              </a:rPr>
              <a:t>ACKNOLEDGEMENTS</a:t>
            </a:r>
            <a:r>
              <a:rPr lang="en-US" sz="1200" kern="1200" dirty="0">
                <a:solidFill>
                  <a:schemeClr val="tx1"/>
                </a:solidFill>
                <a:effectLst/>
                <a:latin typeface="+mn-lt"/>
                <a:ea typeface="+mn-ea"/>
                <a:cs typeface="+mn-cs"/>
              </a:rPr>
              <a:t> section to pay respect to some of the people who helped to support you throughout the research process, including your professor.</a:t>
            </a:r>
            <a:endParaRPr lang="en-US" dirty="0"/>
          </a:p>
        </p:txBody>
      </p:sp>
      <p:sp>
        <p:nvSpPr>
          <p:cNvPr id="4" name="Slide Number Placeholder 3"/>
          <p:cNvSpPr>
            <a:spLocks noGrp="1"/>
          </p:cNvSpPr>
          <p:nvPr>
            <p:ph type="sldNum" sz="quarter" idx="10"/>
          </p:nvPr>
        </p:nvSpPr>
        <p:spPr/>
        <p:txBody>
          <a:bodyPr/>
          <a:lstStyle/>
          <a:p>
            <a:fld id="{BCF9F5FE-181D-ED40-807E-3389832190F8}" type="slidenum">
              <a:rPr lang="en-US" smtClean="0"/>
              <a:t>20</a:t>
            </a:fld>
            <a:endParaRPr lang="en-US"/>
          </a:p>
        </p:txBody>
      </p:sp>
    </p:spTree>
    <p:extLst>
      <p:ext uri="{BB962C8B-B14F-4D97-AF65-F5344CB8AC3E}">
        <p14:creationId xmlns:p14="http://schemas.microsoft.com/office/powerpoint/2010/main" val="729605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BCF9F5FE-181D-ED40-807E-3389832190F8}" type="slidenum">
              <a:rPr lang="en-US" smtClean="0"/>
              <a:t>21</a:t>
            </a:fld>
            <a:endParaRPr lang="en-US"/>
          </a:p>
        </p:txBody>
      </p:sp>
    </p:spTree>
    <p:extLst>
      <p:ext uri="{BB962C8B-B14F-4D97-AF65-F5344CB8AC3E}">
        <p14:creationId xmlns:p14="http://schemas.microsoft.com/office/powerpoint/2010/main" val="926537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BCF9F5FE-181D-ED40-807E-3389832190F8}" type="slidenum">
              <a:rPr lang="en-US" smtClean="0"/>
              <a:t>22</a:t>
            </a:fld>
            <a:endParaRPr lang="en-US"/>
          </a:p>
        </p:txBody>
      </p:sp>
    </p:spTree>
    <p:extLst>
      <p:ext uri="{BB962C8B-B14F-4D97-AF65-F5344CB8AC3E}">
        <p14:creationId xmlns:p14="http://schemas.microsoft.com/office/powerpoint/2010/main" val="1917604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solidFill>
                <a:effectLst/>
                <a:uLnTx/>
                <a:uFillTx/>
                <a:latin typeface="+mn-lt"/>
                <a:ea typeface="+mn-ea"/>
                <a:cs typeface="+mn-cs"/>
              </a:rPr>
              <a:t>Your material will dictate the design of your poster.</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30000" dirty="0">
                <a:solidFill>
                  <a:schemeClr val="tx1"/>
                </a:solidFill>
                <a:latin typeface="+mn-lt"/>
                <a:ea typeface="+mn-ea"/>
                <a:cs typeface="+mn-cs"/>
              </a:rPr>
              <a: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 Different</a:t>
            </a:r>
            <a:r>
              <a:rPr lang="en-US" sz="1200" kern="1200" baseline="0" dirty="0">
                <a:solidFill>
                  <a:schemeClr val="tx1"/>
                </a:solidFill>
                <a:latin typeface="+mn-lt"/>
                <a:ea typeface="+mn-ea"/>
                <a:cs typeface="+mn-cs"/>
              </a:rPr>
              <a:t> for those doing social </a:t>
            </a:r>
            <a:r>
              <a:rPr lang="en-US" sz="1200" kern="1200" baseline="0" dirty="0" err="1">
                <a:solidFill>
                  <a:schemeClr val="tx1"/>
                </a:solidFill>
                <a:latin typeface="+mn-lt"/>
                <a:ea typeface="+mn-ea"/>
                <a:cs typeface="+mn-cs"/>
              </a:rPr>
              <a:t>sci</a:t>
            </a:r>
            <a:r>
              <a:rPr lang="en-US" sz="1200" kern="1200" baseline="0" dirty="0">
                <a:solidFill>
                  <a:schemeClr val="tx1"/>
                </a:solidFill>
                <a:latin typeface="+mn-lt"/>
                <a:ea typeface="+mn-ea"/>
                <a:cs typeface="+mn-cs"/>
              </a:rPr>
              <a:t>, humanities, data work, </a:t>
            </a:r>
            <a:r>
              <a:rPr lang="en-US" sz="1200" kern="1200" baseline="0" dirty="0" err="1">
                <a:solidFill>
                  <a:schemeClr val="tx1"/>
                </a:solidFill>
                <a:latin typeface="+mn-lt"/>
                <a:ea typeface="+mn-ea"/>
                <a:cs typeface="+mn-cs"/>
              </a:rPr>
              <a:t>etc</a:t>
            </a:r>
            <a:endParaRPr lang="en-US" dirty="0"/>
          </a:p>
        </p:txBody>
      </p:sp>
      <p:sp>
        <p:nvSpPr>
          <p:cNvPr id="4" name="Slide Number Placeholder 3"/>
          <p:cNvSpPr>
            <a:spLocks noGrp="1"/>
          </p:cNvSpPr>
          <p:nvPr>
            <p:ph type="sldNum" sz="quarter" idx="10"/>
          </p:nvPr>
        </p:nvSpPr>
        <p:spPr/>
        <p:txBody>
          <a:bodyPr/>
          <a:lstStyle/>
          <a:p>
            <a:fld id="{AFB6B4DD-C147-4462-B3FF-AF7365A20DAA}" type="slidenum">
              <a:rPr lang="en-US" smtClean="0"/>
              <a:pPr/>
              <a:t>3</a:t>
            </a:fld>
            <a:endParaRPr lang="en-US"/>
          </a:p>
        </p:txBody>
      </p:sp>
    </p:spTree>
    <p:extLst>
      <p:ext uri="{BB962C8B-B14F-4D97-AF65-F5344CB8AC3E}">
        <p14:creationId xmlns:p14="http://schemas.microsoft.com/office/powerpoint/2010/main" val="34734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BCF9F5FE-181D-ED40-807E-3389832190F8}" type="slidenum">
              <a:rPr lang="en-US" smtClean="0"/>
              <a:t>23</a:t>
            </a:fld>
            <a:endParaRPr lang="en-US"/>
          </a:p>
        </p:txBody>
      </p:sp>
    </p:spTree>
    <p:extLst>
      <p:ext uri="{BB962C8B-B14F-4D97-AF65-F5344CB8AC3E}">
        <p14:creationId xmlns:p14="http://schemas.microsoft.com/office/powerpoint/2010/main" val="1348025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BCF9F5FE-181D-ED40-807E-3389832190F8}" type="slidenum">
              <a:rPr lang="en-US" smtClean="0"/>
              <a:t>24</a:t>
            </a:fld>
            <a:endParaRPr lang="en-US"/>
          </a:p>
        </p:txBody>
      </p:sp>
    </p:spTree>
    <p:extLst>
      <p:ext uri="{BB962C8B-B14F-4D97-AF65-F5344CB8AC3E}">
        <p14:creationId xmlns:p14="http://schemas.microsoft.com/office/powerpoint/2010/main" val="605979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BCF9F5FE-181D-ED40-807E-3389832190F8}" type="slidenum">
              <a:rPr lang="en-US" smtClean="0"/>
              <a:t>25</a:t>
            </a:fld>
            <a:endParaRPr lang="en-US"/>
          </a:p>
        </p:txBody>
      </p:sp>
    </p:spTree>
    <p:extLst>
      <p:ext uri="{BB962C8B-B14F-4D97-AF65-F5344CB8AC3E}">
        <p14:creationId xmlns:p14="http://schemas.microsoft.com/office/powerpoint/2010/main" val="27987205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BCF9F5FE-181D-ED40-807E-3389832190F8}" type="slidenum">
              <a:rPr lang="en-US" smtClean="0"/>
              <a:t>26</a:t>
            </a:fld>
            <a:endParaRPr lang="en-US"/>
          </a:p>
        </p:txBody>
      </p:sp>
    </p:spTree>
    <p:extLst>
      <p:ext uri="{BB962C8B-B14F-4D97-AF65-F5344CB8AC3E}">
        <p14:creationId xmlns:p14="http://schemas.microsoft.com/office/powerpoint/2010/main" val="16150613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BCF9F5FE-181D-ED40-807E-3389832190F8}" type="slidenum">
              <a:rPr lang="en-US" smtClean="0"/>
              <a:t>27</a:t>
            </a:fld>
            <a:endParaRPr lang="en-US"/>
          </a:p>
        </p:txBody>
      </p:sp>
    </p:spTree>
    <p:extLst>
      <p:ext uri="{BB962C8B-B14F-4D97-AF65-F5344CB8AC3E}">
        <p14:creationId xmlns:p14="http://schemas.microsoft.com/office/powerpoint/2010/main" val="1579304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BCF9F5FE-181D-ED40-807E-3389832190F8}" type="slidenum">
              <a:rPr lang="en-US" smtClean="0"/>
              <a:t>28</a:t>
            </a:fld>
            <a:endParaRPr lang="en-US"/>
          </a:p>
        </p:txBody>
      </p:sp>
    </p:spTree>
    <p:extLst>
      <p:ext uri="{BB962C8B-B14F-4D97-AF65-F5344CB8AC3E}">
        <p14:creationId xmlns:p14="http://schemas.microsoft.com/office/powerpoint/2010/main" val="37721002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BCF9F5FE-181D-ED40-807E-3389832190F8}" type="slidenum">
              <a:rPr lang="en-US" smtClean="0"/>
              <a:t>29</a:t>
            </a:fld>
            <a:endParaRPr lang="en-US"/>
          </a:p>
        </p:txBody>
      </p:sp>
    </p:spTree>
    <p:extLst>
      <p:ext uri="{BB962C8B-B14F-4D97-AF65-F5344CB8AC3E}">
        <p14:creationId xmlns:p14="http://schemas.microsoft.com/office/powerpoint/2010/main" val="18490848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Imported items include:</a:t>
            </a:r>
          </a:p>
          <a:p>
            <a:r>
              <a:rPr lang="en-US" sz="1200" kern="1200" dirty="0">
                <a:solidFill>
                  <a:schemeClr val="tx1"/>
                </a:solidFill>
                <a:latin typeface="+mn-lt"/>
                <a:ea typeface="+mn-ea"/>
                <a:cs typeface="+mn-cs"/>
              </a:rPr>
              <a:t>	Any jpegs or logos</a:t>
            </a:r>
          </a:p>
          <a:p>
            <a:r>
              <a:rPr lang="en-US" sz="1200" kern="1200" dirty="0">
                <a:solidFill>
                  <a:schemeClr val="tx1"/>
                </a:solidFill>
                <a:latin typeface="+mn-lt"/>
                <a:ea typeface="+mn-ea"/>
                <a:cs typeface="+mn-cs"/>
              </a:rPr>
              <a:t>	All</a:t>
            </a:r>
            <a:r>
              <a:rPr lang="en-US" sz="1200" kern="1200" baseline="0" dirty="0">
                <a:solidFill>
                  <a:schemeClr val="tx1"/>
                </a:solidFill>
                <a:latin typeface="+mn-lt"/>
                <a:ea typeface="+mn-ea"/>
                <a:cs typeface="+mn-cs"/>
              </a:rPr>
              <a:t> fonts used</a:t>
            </a:r>
            <a:endParaRPr lang="en-US" dirty="0"/>
          </a:p>
        </p:txBody>
      </p:sp>
      <p:sp>
        <p:nvSpPr>
          <p:cNvPr id="4" name="Slide Number Placeholder 3"/>
          <p:cNvSpPr>
            <a:spLocks noGrp="1"/>
          </p:cNvSpPr>
          <p:nvPr>
            <p:ph type="sldNum" sz="quarter" idx="10"/>
          </p:nvPr>
        </p:nvSpPr>
        <p:spPr/>
        <p:txBody>
          <a:bodyPr/>
          <a:lstStyle/>
          <a:p>
            <a:fld id="{AFB6B4DD-C147-4462-B3FF-AF7365A20DAA}" type="slidenum">
              <a:rPr lang="en-US" smtClean="0"/>
              <a:pPr/>
              <a:t>30</a:t>
            </a:fld>
            <a:endParaRPr lang="en-US"/>
          </a:p>
        </p:txBody>
      </p:sp>
    </p:spTree>
    <p:extLst>
      <p:ext uri="{BB962C8B-B14F-4D97-AF65-F5344CB8AC3E}">
        <p14:creationId xmlns:p14="http://schemas.microsoft.com/office/powerpoint/2010/main" val="14320701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6B4DD-C147-4462-B3FF-AF7365A20DAA}" type="slidenum">
              <a:rPr lang="en-US" smtClean="0"/>
              <a:pPr/>
              <a:t>31</a:t>
            </a:fld>
            <a:endParaRPr lang="en-US"/>
          </a:p>
        </p:txBody>
      </p:sp>
    </p:spTree>
    <p:extLst>
      <p:ext uri="{BB962C8B-B14F-4D97-AF65-F5344CB8AC3E}">
        <p14:creationId xmlns:p14="http://schemas.microsoft.com/office/powerpoint/2010/main" val="2575596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6B4DD-C147-4462-B3FF-AF7365A20DAA}" type="slidenum">
              <a:rPr lang="en-US" smtClean="0"/>
              <a:pPr/>
              <a:t>32</a:t>
            </a:fld>
            <a:endParaRPr lang="en-US"/>
          </a:p>
        </p:txBody>
      </p:sp>
    </p:spTree>
    <p:extLst>
      <p:ext uri="{BB962C8B-B14F-4D97-AF65-F5344CB8AC3E}">
        <p14:creationId xmlns:p14="http://schemas.microsoft.com/office/powerpoint/2010/main" val="3424085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a:solidFill>
                  <a:schemeClr val="tx1"/>
                </a:solidFill>
                <a:effectLst/>
                <a:latin typeface="+mn-lt"/>
                <a:ea typeface="+mn-ea"/>
                <a:cs typeface="+mn-cs"/>
              </a:rPr>
              <a:t>- Before thinking about the design of the poster, it’s best to have the text as streamlined as possible</a:t>
            </a:r>
            <a:endParaRPr lang="en-CA"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Having worked on this all summer, you’ll have</a:t>
            </a:r>
            <a:r>
              <a:rPr lang="en-US" sz="1200" kern="1200" baseline="0" dirty="0">
                <a:solidFill>
                  <a:schemeClr val="tx1"/>
                </a:solidFill>
                <a:effectLst/>
                <a:latin typeface="+mn-lt"/>
                <a:ea typeface="+mn-ea"/>
                <a:cs typeface="+mn-cs"/>
              </a:rPr>
              <a:t> a lot to say</a:t>
            </a:r>
            <a:endParaRPr lang="en-US" sz="1200" kern="1200" dirty="0">
              <a:solidFill>
                <a:schemeClr val="tx1"/>
              </a:solidFill>
              <a:effectLst/>
              <a:latin typeface="+mn-lt"/>
              <a:ea typeface="+mn-ea"/>
              <a:cs typeface="+mn-cs"/>
            </a:endParaRPr>
          </a:p>
          <a:p>
            <a:pPr marL="171450" lvl="0" indent="-171450">
              <a:buFontTx/>
              <a:buChar char="-"/>
            </a:pPr>
            <a:r>
              <a:rPr lang="en-US" sz="1200" kern="1200" dirty="0">
                <a:solidFill>
                  <a:schemeClr val="tx1"/>
                </a:solidFill>
                <a:effectLst/>
                <a:latin typeface="+mn-lt"/>
                <a:ea typeface="+mn-ea"/>
                <a:cs typeface="+mn-cs"/>
              </a:rPr>
              <a:t>write out all sections and then reduce them down as much as you can</a:t>
            </a:r>
          </a:p>
          <a:p>
            <a:pPr marL="171450" lvl="0" indent="-171450">
              <a:buFontTx/>
              <a:buChar char="-"/>
            </a:pPr>
            <a:r>
              <a:rPr lang="en-US" sz="1200" kern="1200" dirty="0">
                <a:solidFill>
                  <a:schemeClr val="tx1"/>
                </a:solidFill>
                <a:effectLst/>
                <a:latin typeface="+mn-lt"/>
                <a:ea typeface="+mn-ea"/>
                <a:cs typeface="+mn-cs"/>
              </a:rPr>
              <a:t>Keep</a:t>
            </a:r>
            <a:r>
              <a:rPr lang="en-US" sz="1200" kern="1200" baseline="0" dirty="0">
                <a:solidFill>
                  <a:schemeClr val="tx1"/>
                </a:solidFill>
                <a:effectLst/>
                <a:latin typeface="+mn-lt"/>
                <a:ea typeface="+mn-ea"/>
                <a:cs typeface="+mn-cs"/>
              </a:rPr>
              <a:t> in mind this will be for passersby who will be socializing and standing</a:t>
            </a:r>
          </a:p>
          <a:p>
            <a:pPr marL="171450" lvl="0" indent="-171450">
              <a:buFontTx/>
              <a:buChar char="-"/>
            </a:pPr>
            <a:r>
              <a:rPr lang="en-US" sz="1200" kern="1200" baseline="0" dirty="0">
                <a:solidFill>
                  <a:schemeClr val="tx1"/>
                </a:solidFill>
                <a:effectLst/>
                <a:latin typeface="+mn-lt"/>
                <a:ea typeface="+mn-ea"/>
                <a:cs typeface="+mn-cs"/>
              </a:rPr>
              <a:t>No big chunks of text</a:t>
            </a:r>
            <a:endParaRPr lang="en-CA" sz="1200" kern="1200" dirty="0">
              <a:solidFill>
                <a:schemeClr val="tx1"/>
              </a:solidFill>
              <a:effectLst/>
              <a:latin typeface="+mn-lt"/>
              <a:ea typeface="+mn-ea"/>
              <a:cs typeface="+mn-cs"/>
            </a:endParaRPr>
          </a:p>
          <a:p>
            <a:endParaRPr lang="en-US" dirty="0"/>
          </a:p>
          <a:p>
            <a:r>
              <a:rPr lang="en-US" sz="1200" i="1" kern="1200" dirty="0">
                <a:solidFill>
                  <a:schemeClr val="tx1"/>
                </a:solidFill>
                <a:effectLst/>
                <a:latin typeface="+mn-lt"/>
                <a:ea typeface="+mn-ea"/>
                <a:cs typeface="+mn-cs"/>
              </a:rPr>
              <a:t>you yourself are an integral part of your poster presentation</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Hand-outs</a:t>
            </a:r>
            <a:endParaRPr lang="en-US" dirty="0"/>
          </a:p>
        </p:txBody>
      </p:sp>
      <p:sp>
        <p:nvSpPr>
          <p:cNvPr id="4" name="Slide Number Placeholder 3"/>
          <p:cNvSpPr>
            <a:spLocks noGrp="1"/>
          </p:cNvSpPr>
          <p:nvPr>
            <p:ph type="sldNum" sz="quarter" idx="10"/>
          </p:nvPr>
        </p:nvSpPr>
        <p:spPr/>
        <p:txBody>
          <a:bodyPr/>
          <a:lstStyle/>
          <a:p>
            <a:fld id="{AFB6B4DD-C147-4462-B3FF-AF7365A20DAA}" type="slidenum">
              <a:rPr lang="en-US" smtClean="0"/>
              <a:pPr/>
              <a:t>4</a:t>
            </a:fld>
            <a:endParaRPr lang="en-US"/>
          </a:p>
        </p:txBody>
      </p:sp>
    </p:spTree>
    <p:extLst>
      <p:ext uri="{BB962C8B-B14F-4D97-AF65-F5344CB8AC3E}">
        <p14:creationId xmlns:p14="http://schemas.microsoft.com/office/powerpoint/2010/main" val="29540624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F9F5FE-181D-ED40-807E-3389832190F8}" type="slidenum">
              <a:rPr lang="en-US" smtClean="0"/>
              <a:t>33</a:t>
            </a:fld>
            <a:endParaRPr lang="en-US"/>
          </a:p>
        </p:txBody>
      </p:sp>
    </p:spTree>
    <p:extLst>
      <p:ext uri="{BB962C8B-B14F-4D97-AF65-F5344CB8AC3E}">
        <p14:creationId xmlns:p14="http://schemas.microsoft.com/office/powerpoint/2010/main" val="2055710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lvl="0" indent="-171450">
              <a:buFontTx/>
              <a:buChar char="-"/>
            </a:pPr>
            <a:r>
              <a:rPr lang="en-US" sz="1200" kern="1200" dirty="0">
                <a:solidFill>
                  <a:schemeClr val="tx1"/>
                </a:solidFill>
                <a:effectLst/>
                <a:latin typeface="+mn-lt"/>
                <a:ea typeface="+mn-ea"/>
                <a:cs typeface="+mn-cs"/>
              </a:rPr>
              <a:t>Don’t crowd the poster with words – the use of blank space and visual elements is integral to creating a successful poster.</a:t>
            </a:r>
          </a:p>
          <a:p>
            <a:pPr marL="171450" lvl="0" indent="-171450">
              <a:buFontTx/>
              <a:buChar char="-"/>
            </a:pPr>
            <a:r>
              <a:rPr lang="en-US" sz="1200" kern="1200" dirty="0">
                <a:solidFill>
                  <a:schemeClr val="tx1"/>
                </a:solidFill>
                <a:effectLst/>
                <a:latin typeface="+mn-lt"/>
                <a:ea typeface="+mn-ea"/>
                <a:cs typeface="+mn-cs"/>
              </a:rPr>
              <a:t>Keep in mind the size and orientation of the area you have allotted for each section as you’re writing them up.</a:t>
            </a:r>
          </a:p>
          <a:p>
            <a:pPr marL="171450" lvl="0" indent="-171450">
              <a:buFontTx/>
              <a:buChar char="-"/>
            </a:pPr>
            <a:r>
              <a:rPr lang="en-US" sz="1200" kern="1200" dirty="0">
                <a:solidFill>
                  <a:schemeClr val="tx1"/>
                </a:solidFill>
                <a:effectLst/>
                <a:latin typeface="+mn-lt"/>
                <a:ea typeface="+mn-ea"/>
                <a:cs typeface="+mn-cs"/>
              </a:rPr>
              <a:t>Editing can be a pain, but take the time to go over what you’ve written and think about how you might say it more efficiently – it’s rare that what you write the first time around will be the most clear and concise way of saying what you need to say.</a:t>
            </a:r>
            <a:endParaRPr lang="en-CA"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800 words??</a:t>
            </a:r>
          </a:p>
          <a:p>
            <a:endParaRPr lang="en-US" dirty="0"/>
          </a:p>
        </p:txBody>
      </p:sp>
      <p:sp>
        <p:nvSpPr>
          <p:cNvPr id="4" name="Slide Number Placeholder 3"/>
          <p:cNvSpPr>
            <a:spLocks noGrp="1"/>
          </p:cNvSpPr>
          <p:nvPr>
            <p:ph type="sldNum" sz="quarter" idx="10"/>
          </p:nvPr>
        </p:nvSpPr>
        <p:spPr/>
        <p:txBody>
          <a:bodyPr/>
          <a:lstStyle/>
          <a:p>
            <a:fld id="{AFB6B4DD-C147-4462-B3FF-AF7365A20DAA}" type="slidenum">
              <a:rPr lang="en-US" smtClean="0"/>
              <a:pPr/>
              <a:t>5</a:t>
            </a:fld>
            <a:endParaRPr lang="en-US"/>
          </a:p>
        </p:txBody>
      </p:sp>
    </p:spTree>
    <p:extLst>
      <p:ext uri="{BB962C8B-B14F-4D97-AF65-F5344CB8AC3E}">
        <p14:creationId xmlns:p14="http://schemas.microsoft.com/office/powerpoint/2010/main" val="2057833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Immediate color appeal</a:t>
            </a:r>
          </a:p>
          <a:p>
            <a:r>
              <a:rPr lang="en-US" dirty="0"/>
              <a:t>Uncomplicated diagram</a:t>
            </a:r>
          </a:p>
          <a:p>
            <a:r>
              <a:rPr lang="en-US" dirty="0"/>
              <a:t>Low text density</a:t>
            </a:r>
          </a:p>
          <a:p>
            <a:r>
              <a:rPr lang="en-US" dirty="0"/>
              <a:t>A section is set apart or highlighted</a:t>
            </a:r>
          </a:p>
        </p:txBody>
      </p:sp>
      <p:sp>
        <p:nvSpPr>
          <p:cNvPr id="4" name="Slide Number Placeholder 3"/>
          <p:cNvSpPr>
            <a:spLocks noGrp="1"/>
          </p:cNvSpPr>
          <p:nvPr>
            <p:ph type="sldNum" sz="quarter" idx="10"/>
          </p:nvPr>
        </p:nvSpPr>
        <p:spPr/>
        <p:txBody>
          <a:bodyPr/>
          <a:lstStyle/>
          <a:p>
            <a:fld id="{AFB6B4DD-C147-4462-B3FF-AF7365A20DAA}" type="slidenum">
              <a:rPr lang="en-US" smtClean="0"/>
              <a:pPr/>
              <a:t>7</a:t>
            </a:fld>
            <a:endParaRPr lang="en-US"/>
          </a:p>
        </p:txBody>
      </p:sp>
    </p:spTree>
    <p:extLst>
      <p:ext uri="{BB962C8B-B14F-4D97-AF65-F5344CB8AC3E}">
        <p14:creationId xmlns:p14="http://schemas.microsoft.com/office/powerpoint/2010/main" val="2932059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To design your own poster you should be proficient in a program like CorelDraw, </a:t>
            </a:r>
            <a:r>
              <a:rPr lang="en-US" dirty="0" err="1"/>
              <a:t>Indesign</a:t>
            </a:r>
            <a:r>
              <a:rPr lang="en-US" dirty="0"/>
              <a:t>, Quark Express, Illustrator,</a:t>
            </a:r>
            <a:r>
              <a:rPr lang="en-US" baseline="0" dirty="0"/>
              <a:t> etc.</a:t>
            </a:r>
            <a:endParaRPr lang="en-US" dirty="0"/>
          </a:p>
          <a:p>
            <a:endParaRPr lang="en-US" dirty="0"/>
          </a:p>
          <a:p>
            <a:pPr marL="171450" lvl="0" indent="-171450">
              <a:buFontTx/>
              <a:buChar char="-"/>
            </a:pPr>
            <a:r>
              <a:rPr lang="en-US" sz="1200" kern="1200" dirty="0">
                <a:solidFill>
                  <a:schemeClr val="tx1"/>
                </a:solidFill>
                <a:effectLst/>
                <a:latin typeface="+mn-lt"/>
                <a:ea typeface="+mn-ea"/>
                <a:cs typeface="+mn-cs"/>
              </a:rPr>
              <a:t>There is a lot of software out there to help you create posters, although not all of it is free. Here are a few example which may be worth checking out.</a:t>
            </a:r>
          </a:p>
          <a:p>
            <a:pPr marL="171450" lvl="0" indent="-171450">
              <a:buFontTx/>
              <a:buChar char="-"/>
            </a:pPr>
            <a:r>
              <a:rPr lang="en-US" sz="1200" kern="1200" dirty="0">
                <a:solidFill>
                  <a:schemeClr val="tx1"/>
                </a:solidFill>
                <a:effectLst/>
                <a:latin typeface="+mn-lt"/>
                <a:ea typeface="+mn-ea"/>
                <a:cs typeface="+mn-cs"/>
              </a:rPr>
              <a:t>Each has its strengths and weaknesses, and the learning curves vary.</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FB6B4DD-C147-4462-B3FF-AF7365A20DAA}" type="slidenum">
              <a:rPr lang="en-US" smtClean="0"/>
              <a:pPr/>
              <a:t>8</a:t>
            </a:fld>
            <a:endParaRPr lang="en-US"/>
          </a:p>
        </p:txBody>
      </p:sp>
    </p:spTree>
    <p:extLst>
      <p:ext uri="{BB962C8B-B14F-4D97-AF65-F5344CB8AC3E}">
        <p14:creationId xmlns:p14="http://schemas.microsoft.com/office/powerpoint/2010/main" val="1880233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lvl="0" indent="-171450">
              <a:buFontTx/>
              <a:buChar char="-"/>
            </a:pPr>
            <a:r>
              <a:rPr lang="en-US" sz="1200" kern="1200" dirty="0">
                <a:solidFill>
                  <a:schemeClr val="tx1"/>
                </a:solidFill>
                <a:effectLst/>
                <a:latin typeface="+mn-lt"/>
                <a:ea typeface="+mn-ea"/>
                <a:cs typeface="+mn-cs"/>
              </a:rPr>
              <a:t>PowerPoint has an intuitive interface which I’m sure you’re all familiar with. </a:t>
            </a:r>
          </a:p>
          <a:p>
            <a:pPr marL="171450" lvl="0" indent="-171450">
              <a:buFontTx/>
              <a:buChar char="-"/>
            </a:pPr>
            <a:r>
              <a:rPr lang="en-US" sz="1200" kern="1200" dirty="0">
                <a:solidFill>
                  <a:schemeClr val="tx1"/>
                </a:solidFill>
                <a:effectLst/>
                <a:latin typeface="+mn-lt"/>
                <a:ea typeface="+mn-ea"/>
                <a:cs typeface="+mn-cs"/>
              </a:rPr>
              <a:t>However, it can be difficult to start from a PowerPoint presentation, and you may run into some formatting headaches.</a:t>
            </a:r>
          </a:p>
          <a:p>
            <a:pPr marL="171450" lvl="0" indent="-171450">
              <a:buFontTx/>
              <a:buChar char="-"/>
            </a:pPr>
            <a:r>
              <a:rPr lang="en-US" sz="1200" kern="1200" dirty="0">
                <a:solidFill>
                  <a:schemeClr val="tx1"/>
                </a:solidFill>
                <a:effectLst/>
                <a:latin typeface="+mn-lt"/>
                <a:ea typeface="+mn-ea"/>
                <a:cs typeface="+mn-cs"/>
              </a:rPr>
              <a:t>If you do insist on using PowerPoint, there are free templates you can download which can help. </a:t>
            </a:r>
          </a:p>
          <a:p>
            <a:pPr marL="171450" lvl="0" indent="-171450">
              <a:buFontTx/>
              <a:buChar char="-"/>
            </a:pPr>
            <a:r>
              <a:rPr lang="en-US" sz="1200" kern="1200" dirty="0">
                <a:solidFill>
                  <a:schemeClr val="tx1"/>
                </a:solidFill>
                <a:effectLst/>
                <a:latin typeface="+mn-lt"/>
                <a:ea typeface="+mn-ea"/>
                <a:cs typeface="+mn-cs"/>
              </a:rPr>
              <a:t>You can find some at postersession.com.</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FB6B4DD-C147-4462-B3FF-AF7365A20DAA}" type="slidenum">
              <a:rPr lang="en-US" smtClean="0"/>
              <a:pPr/>
              <a:t>9</a:t>
            </a:fld>
            <a:endParaRPr lang="en-US"/>
          </a:p>
        </p:txBody>
      </p:sp>
    </p:spTree>
    <p:extLst>
      <p:ext uri="{BB962C8B-B14F-4D97-AF65-F5344CB8AC3E}">
        <p14:creationId xmlns:p14="http://schemas.microsoft.com/office/powerpoint/2010/main" val="3992336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Leave margins</a:t>
            </a:r>
            <a:r>
              <a:rPr lang="en-US" dirty="0"/>
              <a:t> </a:t>
            </a:r>
          </a:p>
          <a:p>
            <a:r>
              <a:rPr lang="en-US" dirty="0"/>
              <a:t>Text running</a:t>
            </a:r>
            <a:r>
              <a:rPr lang="en-US" baseline="0" dirty="0"/>
              <a:t> off the edges makes viewer uncomfortable.</a:t>
            </a:r>
            <a:endParaRPr lang="en-US" dirty="0"/>
          </a:p>
        </p:txBody>
      </p:sp>
      <p:sp>
        <p:nvSpPr>
          <p:cNvPr id="4" name="Slide Number Placeholder 3"/>
          <p:cNvSpPr>
            <a:spLocks noGrp="1"/>
          </p:cNvSpPr>
          <p:nvPr>
            <p:ph type="sldNum" sz="quarter" idx="10"/>
          </p:nvPr>
        </p:nvSpPr>
        <p:spPr/>
        <p:txBody>
          <a:bodyPr/>
          <a:lstStyle/>
          <a:p>
            <a:fld id="{AFB6B4DD-C147-4462-B3FF-AF7365A20DAA}" type="slidenum">
              <a:rPr lang="en-US" smtClean="0"/>
              <a:pPr/>
              <a:t>10</a:t>
            </a:fld>
            <a:endParaRPr lang="en-US"/>
          </a:p>
        </p:txBody>
      </p:sp>
    </p:spTree>
    <p:extLst>
      <p:ext uri="{BB962C8B-B14F-4D97-AF65-F5344CB8AC3E}">
        <p14:creationId xmlns:p14="http://schemas.microsoft.com/office/powerpoint/2010/main" val="588159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Chose a clean, sans serif font that has bold</a:t>
            </a:r>
            <a:r>
              <a:rPr lang="en-US" baseline="0" dirty="0"/>
              <a:t> and Italic options (possibly Semi-bold or extra bold).</a:t>
            </a:r>
          </a:p>
          <a:p>
            <a:endParaRPr lang="en-US" dirty="0"/>
          </a:p>
        </p:txBody>
      </p:sp>
      <p:sp>
        <p:nvSpPr>
          <p:cNvPr id="4" name="Slide Number Placeholder 3"/>
          <p:cNvSpPr>
            <a:spLocks noGrp="1"/>
          </p:cNvSpPr>
          <p:nvPr>
            <p:ph type="sldNum" sz="quarter" idx="10"/>
          </p:nvPr>
        </p:nvSpPr>
        <p:spPr/>
        <p:txBody>
          <a:bodyPr/>
          <a:lstStyle/>
          <a:p>
            <a:fld id="{AFB6B4DD-C147-4462-B3FF-AF7365A20DAA}" type="slidenum">
              <a:rPr lang="en-US" smtClean="0"/>
              <a:pPr/>
              <a:t>11</a:t>
            </a:fld>
            <a:endParaRPr lang="en-US"/>
          </a:p>
        </p:txBody>
      </p:sp>
    </p:spTree>
    <p:extLst>
      <p:ext uri="{BB962C8B-B14F-4D97-AF65-F5344CB8AC3E}">
        <p14:creationId xmlns:p14="http://schemas.microsoft.com/office/powerpoint/2010/main" val="30506003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0" name="Rectangle 19"/>
          <p:cNvSpPr/>
          <p:nvPr userDrawn="1"/>
        </p:nvSpPr>
        <p:spPr>
          <a:xfrm>
            <a:off x="0" y="-1"/>
            <a:ext cx="9144000" cy="4568826"/>
          </a:xfrm>
          <a:prstGeom prst="rect">
            <a:avLst/>
          </a:prstGeom>
          <a:solidFill>
            <a:srgbClr val="E9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itchFamily="34" charset="0"/>
            </a:endParaRPr>
          </a:p>
        </p:txBody>
      </p:sp>
      <p:sp>
        <p:nvSpPr>
          <p:cNvPr id="2" name="Title 1"/>
          <p:cNvSpPr>
            <a:spLocks noGrp="1"/>
          </p:cNvSpPr>
          <p:nvPr>
            <p:ph type="ctrTitle"/>
          </p:nvPr>
        </p:nvSpPr>
        <p:spPr>
          <a:xfrm>
            <a:off x="530225" y="1901825"/>
            <a:ext cx="8083550" cy="1676400"/>
          </a:xfrm>
        </p:spPr>
        <p:txBody>
          <a:bodyPr lIns="0" rIns="0">
            <a:normAutofit/>
          </a:bodyPr>
          <a:lstStyle>
            <a:lvl1pPr algn="l">
              <a:defRPr sz="4400" b="0">
                <a:solidFill>
                  <a:srgbClr val="263E4A"/>
                </a:solidFill>
                <a:latin typeface="Calibri" pitchFamily="34" charset="0"/>
                <a:ea typeface="Verdana" pitchFamily="34" charset="0"/>
                <a:cs typeface="Verdana" pitchFamily="34" charset="0"/>
              </a:defRPr>
            </a:lvl1pPr>
          </a:lstStyle>
          <a:p>
            <a:r>
              <a:rPr lang="en-CA"/>
              <a:t>Click to edit Master title style</a:t>
            </a:r>
            <a:endParaRPr lang="en-US" dirty="0"/>
          </a:p>
        </p:txBody>
      </p:sp>
      <p:pic>
        <p:nvPicPr>
          <p:cNvPr id="1026" name="Picture 2"/>
          <p:cNvPicPr>
            <a:picLocks noChangeAspect="1" noChangeArrowheads="1"/>
          </p:cNvPicPr>
          <p:nvPr userDrawn="1"/>
        </p:nvPicPr>
        <p:blipFill>
          <a:blip r:embed="rId2" cstate="print"/>
          <a:srcRect/>
          <a:stretch>
            <a:fillRect/>
          </a:stretch>
        </p:blipFill>
        <p:spPr bwMode="auto">
          <a:xfrm>
            <a:off x="6141510" y="6253435"/>
            <a:ext cx="2731028" cy="417240"/>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14" name="Rectangle 13"/>
          <p:cNvSpPr/>
          <p:nvPr userDrawn="1"/>
        </p:nvSpPr>
        <p:spPr>
          <a:xfrm>
            <a:off x="0" y="4763"/>
            <a:ext cx="9144000" cy="914400"/>
          </a:xfrm>
          <a:prstGeom prst="rect">
            <a:avLst/>
          </a:prstGeom>
          <a:solidFill>
            <a:srgbClr val="E9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0"/>
            <a:ext cx="282575" cy="914400"/>
          </a:xfrm>
          <a:prstGeom prst="rect">
            <a:avLst/>
          </a:prstGeom>
          <a:solidFill>
            <a:srgbClr val="548A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4514" y="914401"/>
            <a:ext cx="8872538" cy="5307012"/>
          </a:xfrm>
        </p:spPr>
        <p:txBody>
          <a:bodyPr lIns="274320" tIns="274320" rIns="274320" bIns="274320">
            <a:normAutofit/>
          </a:bodyPr>
          <a:lstStyle>
            <a:lvl1pPr marL="282575" indent="-282575">
              <a:spcBef>
                <a:spcPts val="1200"/>
              </a:spcBef>
              <a:spcAft>
                <a:spcPts val="600"/>
              </a:spcAft>
              <a:buClr>
                <a:srgbClr val="548AA5"/>
              </a:buClr>
              <a:buFont typeface="Wingdings" pitchFamily="2" charset="2"/>
              <a:buChar char="§"/>
              <a:defRPr sz="2400">
                <a:solidFill>
                  <a:schemeClr val="tx1">
                    <a:lumMod val="75000"/>
                    <a:lumOff val="25000"/>
                  </a:schemeClr>
                </a:solidFill>
                <a:latin typeface="Calibri" pitchFamily="34" charset="0"/>
              </a:defRPr>
            </a:lvl1pPr>
            <a:lvl2pPr>
              <a:spcBef>
                <a:spcPts val="600"/>
              </a:spcBef>
              <a:buClr>
                <a:srgbClr val="B6E625"/>
              </a:buClr>
              <a:buFont typeface="Wingdings" pitchFamily="2" charset="2"/>
              <a:buChar char="§"/>
              <a:defRPr sz="1800">
                <a:solidFill>
                  <a:schemeClr val="tx1">
                    <a:lumMod val="75000"/>
                    <a:lumOff val="25000"/>
                  </a:schemeClr>
                </a:solidFill>
                <a:latin typeface="Calibri" pitchFamily="34" charset="0"/>
              </a:defRPr>
            </a:lvl2pPr>
            <a:lvl3pPr>
              <a:spcBef>
                <a:spcPts val="600"/>
              </a:spcBef>
              <a:buClr>
                <a:srgbClr val="B6E625"/>
              </a:buClr>
              <a:buFont typeface="Wingdings" pitchFamily="2" charset="2"/>
              <a:buChar char="§"/>
              <a:defRPr sz="1800">
                <a:solidFill>
                  <a:schemeClr val="tx1">
                    <a:lumMod val="75000"/>
                    <a:lumOff val="25000"/>
                  </a:schemeClr>
                </a:solidFill>
                <a:latin typeface="Calibri" pitchFamily="34" charset="0"/>
              </a:defRPr>
            </a:lvl3pPr>
            <a:lvl4pPr>
              <a:spcBef>
                <a:spcPts val="600"/>
              </a:spcBef>
              <a:buClr>
                <a:srgbClr val="B6E625"/>
              </a:buClr>
              <a:buFont typeface="Wingdings" pitchFamily="2" charset="2"/>
              <a:buChar char="§"/>
              <a:defRPr sz="1800">
                <a:solidFill>
                  <a:schemeClr val="tx1">
                    <a:lumMod val="75000"/>
                    <a:lumOff val="25000"/>
                  </a:schemeClr>
                </a:solidFill>
                <a:latin typeface="Calibri" pitchFamily="34" charset="0"/>
              </a:defRPr>
            </a:lvl4pPr>
            <a:lvl5pPr>
              <a:spcBef>
                <a:spcPts val="600"/>
              </a:spcBef>
              <a:buClr>
                <a:srgbClr val="B6E625"/>
              </a:buClr>
              <a:buFont typeface="Wingdings" pitchFamily="2" charset="2"/>
              <a:buChar char="§"/>
              <a:defRPr sz="1800">
                <a:solidFill>
                  <a:schemeClr val="tx1">
                    <a:lumMod val="75000"/>
                    <a:lumOff val="25000"/>
                  </a:schemeClr>
                </a:solidFill>
                <a:latin typeface="Calibri" pitchFamily="34" charset="0"/>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2" name="Title 1"/>
          <p:cNvSpPr>
            <a:spLocks noGrp="1"/>
          </p:cNvSpPr>
          <p:nvPr>
            <p:ph type="title"/>
          </p:nvPr>
        </p:nvSpPr>
        <p:spPr>
          <a:xfrm>
            <a:off x="282576" y="0"/>
            <a:ext cx="8861424" cy="914400"/>
          </a:xfrm>
          <a:noFill/>
        </p:spPr>
        <p:txBody>
          <a:bodyPr lIns="274320" rIns="274320">
            <a:normAutofit/>
          </a:bodyPr>
          <a:lstStyle>
            <a:lvl1pPr marL="0" indent="0" algn="l">
              <a:defRPr sz="2800" b="0">
                <a:solidFill>
                  <a:srgbClr val="263E4A"/>
                </a:solidFill>
                <a:latin typeface="Calibri" pitchFamily="34" charset="0"/>
              </a:defRPr>
            </a:lvl1pPr>
          </a:lstStyle>
          <a:p>
            <a:r>
              <a:rPr lang="en-CA"/>
              <a:t>Click to edit Master title style</a:t>
            </a:r>
            <a:endParaRPr lang="en-US" dirty="0"/>
          </a:p>
        </p:txBody>
      </p:sp>
      <p:grpSp>
        <p:nvGrpSpPr>
          <p:cNvPr id="12" name="Group 11"/>
          <p:cNvGrpSpPr/>
          <p:nvPr userDrawn="1"/>
        </p:nvGrpSpPr>
        <p:grpSpPr>
          <a:xfrm>
            <a:off x="6325716" y="6524789"/>
            <a:ext cx="2561336" cy="191808"/>
            <a:chOff x="323805" y="6453704"/>
            <a:chExt cx="2561336" cy="191808"/>
          </a:xfrm>
        </p:grpSpPr>
        <p:pic>
          <p:nvPicPr>
            <p:cNvPr id="2051" name="Picture 3"/>
            <p:cNvPicPr>
              <a:picLocks noChangeAspect="1" noChangeArrowheads="1"/>
            </p:cNvPicPr>
            <p:nvPr userDrawn="1"/>
          </p:nvPicPr>
          <p:blipFill>
            <a:blip r:embed="rId2" cstate="print"/>
            <a:srcRect/>
            <a:stretch>
              <a:fillRect/>
            </a:stretch>
          </p:blipFill>
          <p:spPr bwMode="auto">
            <a:xfrm>
              <a:off x="561447" y="6453705"/>
              <a:ext cx="2323694" cy="191807"/>
            </a:xfrm>
            <a:prstGeom prst="rect">
              <a:avLst/>
            </a:prstGeom>
            <a:noFill/>
            <a:ln w="9525">
              <a:noFill/>
              <a:miter lim="800000"/>
              <a:headEnd/>
              <a:tailEnd/>
            </a:ln>
          </p:spPr>
        </p:pic>
        <p:pic>
          <p:nvPicPr>
            <p:cNvPr id="2052" name="Picture 4"/>
            <p:cNvPicPr>
              <a:picLocks noChangeAspect="1" noChangeArrowheads="1"/>
            </p:cNvPicPr>
            <p:nvPr userDrawn="1"/>
          </p:nvPicPr>
          <p:blipFill>
            <a:blip r:embed="rId3" cstate="print"/>
            <a:srcRect/>
            <a:stretch>
              <a:fillRect/>
            </a:stretch>
          </p:blipFill>
          <p:spPr bwMode="auto">
            <a:xfrm>
              <a:off x="323805" y="6453704"/>
              <a:ext cx="225370" cy="166407"/>
            </a:xfrm>
            <a:prstGeom prst="rect">
              <a:avLst/>
            </a:prstGeom>
            <a:noFill/>
            <a:ln w="9525">
              <a:noFill/>
              <a:miter lim="800000"/>
              <a:headEnd/>
              <a:tailEnd/>
            </a:ln>
          </p:spPr>
        </p:pic>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p:cNvSpPr/>
          <p:nvPr userDrawn="1"/>
        </p:nvSpPr>
        <p:spPr>
          <a:xfrm>
            <a:off x="0" y="4763"/>
            <a:ext cx="9144000" cy="914400"/>
          </a:xfrm>
          <a:prstGeom prst="rect">
            <a:avLst/>
          </a:prstGeom>
          <a:solidFill>
            <a:srgbClr val="E9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0"/>
            <a:ext cx="282575" cy="914400"/>
          </a:xfrm>
          <a:prstGeom prst="rect">
            <a:avLst/>
          </a:prstGeom>
          <a:solidFill>
            <a:srgbClr val="548A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282574" y="1427163"/>
            <a:ext cx="4148137" cy="4794250"/>
          </a:xfrm>
        </p:spPr>
        <p:txBody>
          <a:bodyPr>
            <a:normAutofit/>
          </a:bodyPr>
          <a:lstStyle>
            <a:lvl1pPr>
              <a:spcBef>
                <a:spcPts val="1200"/>
              </a:spcBef>
              <a:spcAft>
                <a:spcPts val="600"/>
              </a:spcAft>
              <a:buClr>
                <a:srgbClr val="548AA5"/>
              </a:buClr>
              <a:buFont typeface="Wingdings" pitchFamily="2" charset="2"/>
              <a:buChar char="§"/>
              <a:defRPr sz="2400">
                <a:solidFill>
                  <a:schemeClr val="tx1">
                    <a:lumMod val="75000"/>
                    <a:lumOff val="25000"/>
                  </a:schemeClr>
                </a:solidFill>
                <a:latin typeface="Calibri" pitchFamily="34" charset="0"/>
              </a:defRPr>
            </a:lvl1pPr>
            <a:lvl2pPr>
              <a:spcBef>
                <a:spcPts val="600"/>
              </a:spcBef>
              <a:buClr>
                <a:srgbClr val="B6E625"/>
              </a:buClr>
              <a:buFont typeface="Wingdings" pitchFamily="2" charset="2"/>
              <a:buChar char="§"/>
              <a:defRPr sz="1800">
                <a:solidFill>
                  <a:schemeClr val="tx1">
                    <a:lumMod val="75000"/>
                    <a:lumOff val="25000"/>
                  </a:schemeClr>
                </a:solidFill>
                <a:latin typeface="Calibri" pitchFamily="34" charset="0"/>
              </a:defRPr>
            </a:lvl2pPr>
            <a:lvl3pPr>
              <a:spcBef>
                <a:spcPts val="600"/>
              </a:spcBef>
              <a:buClr>
                <a:srgbClr val="B6E625"/>
              </a:buClr>
              <a:buFont typeface="Wingdings" pitchFamily="2" charset="2"/>
              <a:buChar char="§"/>
              <a:defRPr sz="1800">
                <a:solidFill>
                  <a:schemeClr val="tx1">
                    <a:lumMod val="75000"/>
                    <a:lumOff val="25000"/>
                  </a:schemeClr>
                </a:solidFill>
                <a:latin typeface="Calibri" pitchFamily="34" charset="0"/>
              </a:defRPr>
            </a:lvl3pPr>
            <a:lvl4pPr>
              <a:spcBef>
                <a:spcPts val="600"/>
              </a:spcBef>
              <a:buClr>
                <a:srgbClr val="B6E625"/>
              </a:buClr>
              <a:buFont typeface="Wingdings" pitchFamily="2" charset="2"/>
              <a:buChar char="§"/>
              <a:defRPr sz="1800">
                <a:solidFill>
                  <a:schemeClr val="tx1">
                    <a:lumMod val="75000"/>
                    <a:lumOff val="25000"/>
                  </a:schemeClr>
                </a:solidFill>
                <a:latin typeface="Calibri" pitchFamily="34" charset="0"/>
              </a:defRPr>
            </a:lvl4pPr>
            <a:lvl5pPr>
              <a:spcBef>
                <a:spcPts val="600"/>
              </a:spcBef>
              <a:buClr>
                <a:srgbClr val="B6E625"/>
              </a:buClr>
              <a:buFont typeface="Wingdings" pitchFamily="2" charset="2"/>
              <a:buChar char="§"/>
              <a:defRPr sz="1800">
                <a:solidFill>
                  <a:schemeClr val="tx1">
                    <a:lumMod val="75000"/>
                    <a:lumOff val="25000"/>
                  </a:schemeClr>
                </a:solidFill>
                <a:latin typeface="Calibri" pitchFamily="34" charset="0"/>
              </a:defRPr>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713286" y="1427163"/>
            <a:ext cx="4159251" cy="4794250"/>
          </a:xfrm>
        </p:spPr>
        <p:txBody>
          <a:bodyPr>
            <a:normAutofit/>
          </a:bodyPr>
          <a:lstStyle>
            <a:lvl1pPr>
              <a:spcBef>
                <a:spcPts val="1200"/>
              </a:spcBef>
              <a:spcAft>
                <a:spcPts val="600"/>
              </a:spcAft>
              <a:buClr>
                <a:srgbClr val="548AA5"/>
              </a:buClr>
              <a:buFont typeface="Wingdings" pitchFamily="2" charset="2"/>
              <a:buChar char="§"/>
              <a:defRPr sz="2400">
                <a:solidFill>
                  <a:schemeClr val="tx1">
                    <a:lumMod val="75000"/>
                    <a:lumOff val="25000"/>
                  </a:schemeClr>
                </a:solidFill>
                <a:latin typeface="Calibri" pitchFamily="34" charset="0"/>
              </a:defRPr>
            </a:lvl1pPr>
            <a:lvl2pPr>
              <a:spcBef>
                <a:spcPts val="600"/>
              </a:spcBef>
              <a:buClr>
                <a:srgbClr val="B6E625"/>
              </a:buClr>
              <a:buFont typeface="Wingdings" pitchFamily="2" charset="2"/>
              <a:buChar char="§"/>
              <a:defRPr sz="1800">
                <a:solidFill>
                  <a:schemeClr val="tx1">
                    <a:lumMod val="75000"/>
                    <a:lumOff val="25000"/>
                  </a:schemeClr>
                </a:solidFill>
                <a:latin typeface="Calibri" pitchFamily="34" charset="0"/>
              </a:defRPr>
            </a:lvl2pPr>
            <a:lvl3pPr>
              <a:spcBef>
                <a:spcPts val="600"/>
              </a:spcBef>
              <a:buClr>
                <a:srgbClr val="B6E625"/>
              </a:buClr>
              <a:buFont typeface="Wingdings" pitchFamily="2" charset="2"/>
              <a:buChar char="§"/>
              <a:defRPr sz="1800">
                <a:solidFill>
                  <a:schemeClr val="tx1">
                    <a:lumMod val="75000"/>
                    <a:lumOff val="25000"/>
                  </a:schemeClr>
                </a:solidFill>
                <a:latin typeface="Calibri" pitchFamily="34" charset="0"/>
              </a:defRPr>
            </a:lvl3pPr>
            <a:lvl4pPr>
              <a:spcBef>
                <a:spcPts val="600"/>
              </a:spcBef>
              <a:buClr>
                <a:srgbClr val="B6E625"/>
              </a:buClr>
              <a:buFont typeface="Wingdings" pitchFamily="2" charset="2"/>
              <a:buChar char="§"/>
              <a:defRPr sz="1800">
                <a:solidFill>
                  <a:schemeClr val="tx1">
                    <a:lumMod val="75000"/>
                    <a:lumOff val="25000"/>
                  </a:schemeClr>
                </a:solidFill>
                <a:latin typeface="Calibri" pitchFamily="34" charset="0"/>
              </a:defRPr>
            </a:lvl4pPr>
            <a:lvl5pPr>
              <a:spcBef>
                <a:spcPts val="600"/>
              </a:spcBef>
              <a:buClr>
                <a:srgbClr val="B6E625"/>
              </a:buClr>
              <a:buFont typeface="Wingdings" pitchFamily="2" charset="2"/>
              <a:buChar char="§"/>
              <a:defRPr sz="1800">
                <a:solidFill>
                  <a:schemeClr val="tx1">
                    <a:lumMod val="75000"/>
                    <a:lumOff val="25000"/>
                  </a:schemeClr>
                </a:solidFill>
                <a:latin typeface="Calibri" pitchFamily="34" charset="0"/>
              </a:defRPr>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2" name="Title 1"/>
          <p:cNvSpPr>
            <a:spLocks noGrp="1"/>
          </p:cNvSpPr>
          <p:nvPr>
            <p:ph type="title"/>
          </p:nvPr>
        </p:nvSpPr>
        <p:spPr>
          <a:xfrm>
            <a:off x="282574" y="0"/>
            <a:ext cx="8861426" cy="914400"/>
          </a:xfrm>
        </p:spPr>
        <p:txBody>
          <a:bodyPr lIns="274320" rIns="274320">
            <a:normAutofit/>
          </a:bodyPr>
          <a:lstStyle>
            <a:lvl1pPr algn="l">
              <a:defRPr sz="2800">
                <a:solidFill>
                  <a:srgbClr val="263E4A"/>
                </a:solidFill>
                <a:latin typeface="Calibri" pitchFamily="34" charset="0"/>
              </a:defRPr>
            </a:lvl1pPr>
          </a:lstStyle>
          <a:p>
            <a:r>
              <a:rPr lang="en-CA"/>
              <a:t>Click to edit Master title style</a:t>
            </a:r>
            <a:endParaRPr lang="en-US" dirty="0"/>
          </a:p>
        </p:txBody>
      </p:sp>
      <p:grpSp>
        <p:nvGrpSpPr>
          <p:cNvPr id="14" name="Group 13"/>
          <p:cNvGrpSpPr/>
          <p:nvPr userDrawn="1"/>
        </p:nvGrpSpPr>
        <p:grpSpPr>
          <a:xfrm>
            <a:off x="6325716" y="6524789"/>
            <a:ext cx="2561336" cy="191808"/>
            <a:chOff x="323805" y="6453704"/>
            <a:chExt cx="2561336" cy="191808"/>
          </a:xfrm>
        </p:grpSpPr>
        <p:pic>
          <p:nvPicPr>
            <p:cNvPr id="15" name="Picture 3"/>
            <p:cNvPicPr>
              <a:picLocks noChangeAspect="1" noChangeArrowheads="1"/>
            </p:cNvPicPr>
            <p:nvPr userDrawn="1"/>
          </p:nvPicPr>
          <p:blipFill>
            <a:blip r:embed="rId2" cstate="print"/>
            <a:srcRect/>
            <a:stretch>
              <a:fillRect/>
            </a:stretch>
          </p:blipFill>
          <p:spPr bwMode="auto">
            <a:xfrm>
              <a:off x="561447" y="6453705"/>
              <a:ext cx="2323694" cy="191807"/>
            </a:xfrm>
            <a:prstGeom prst="rect">
              <a:avLst/>
            </a:prstGeom>
            <a:noFill/>
            <a:ln w="9525">
              <a:noFill/>
              <a:miter lim="800000"/>
              <a:headEnd/>
              <a:tailEnd/>
            </a:ln>
          </p:spPr>
        </p:pic>
        <p:pic>
          <p:nvPicPr>
            <p:cNvPr id="16" name="Picture 4"/>
            <p:cNvPicPr>
              <a:picLocks noChangeAspect="1" noChangeArrowheads="1"/>
            </p:cNvPicPr>
            <p:nvPr userDrawn="1"/>
          </p:nvPicPr>
          <p:blipFill>
            <a:blip r:embed="rId3" cstate="print"/>
            <a:srcRect/>
            <a:stretch>
              <a:fillRect/>
            </a:stretch>
          </p:blipFill>
          <p:spPr bwMode="auto">
            <a:xfrm>
              <a:off x="323805" y="6453704"/>
              <a:ext cx="225370" cy="166407"/>
            </a:xfrm>
            <a:prstGeom prst="rect">
              <a:avLst/>
            </a:prstGeom>
            <a:noFill/>
            <a:ln w="9525">
              <a:noFill/>
              <a:miter lim="800000"/>
              <a:headEnd/>
              <a:tailEnd/>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4763"/>
            <a:ext cx="9144000" cy="914400"/>
          </a:xfrm>
          <a:prstGeom prst="rect">
            <a:avLst/>
          </a:prstGeom>
          <a:solidFill>
            <a:srgbClr val="E9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0"/>
            <a:ext cx="282575" cy="914400"/>
          </a:xfrm>
          <a:prstGeom prst="rect">
            <a:avLst/>
          </a:prstGeom>
          <a:solidFill>
            <a:srgbClr val="548A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282574" y="0"/>
            <a:ext cx="8861426" cy="914400"/>
          </a:xfrm>
        </p:spPr>
        <p:txBody>
          <a:bodyPr lIns="274320" rIns="274320">
            <a:normAutofit/>
          </a:bodyPr>
          <a:lstStyle>
            <a:lvl1pPr algn="l">
              <a:defRPr sz="2800">
                <a:solidFill>
                  <a:srgbClr val="263E4A"/>
                </a:solidFill>
                <a:latin typeface="Calibri" pitchFamily="34" charset="0"/>
              </a:defRPr>
            </a:lvl1pPr>
          </a:lstStyle>
          <a:p>
            <a:r>
              <a:rPr lang="en-CA"/>
              <a:t>Click to edit Master title style</a:t>
            </a:r>
            <a:endParaRPr lang="en-US" dirty="0"/>
          </a:p>
        </p:txBody>
      </p:sp>
      <p:grpSp>
        <p:nvGrpSpPr>
          <p:cNvPr id="13" name="Group 12"/>
          <p:cNvGrpSpPr/>
          <p:nvPr userDrawn="1"/>
        </p:nvGrpSpPr>
        <p:grpSpPr>
          <a:xfrm>
            <a:off x="6325716" y="6524789"/>
            <a:ext cx="2561336" cy="191808"/>
            <a:chOff x="323805" y="6453704"/>
            <a:chExt cx="2561336" cy="191808"/>
          </a:xfrm>
        </p:grpSpPr>
        <p:pic>
          <p:nvPicPr>
            <p:cNvPr id="14" name="Picture 3"/>
            <p:cNvPicPr>
              <a:picLocks noChangeAspect="1" noChangeArrowheads="1"/>
            </p:cNvPicPr>
            <p:nvPr userDrawn="1"/>
          </p:nvPicPr>
          <p:blipFill>
            <a:blip r:embed="rId2" cstate="print"/>
            <a:srcRect/>
            <a:stretch>
              <a:fillRect/>
            </a:stretch>
          </p:blipFill>
          <p:spPr bwMode="auto">
            <a:xfrm>
              <a:off x="561447" y="6453705"/>
              <a:ext cx="2323694" cy="191807"/>
            </a:xfrm>
            <a:prstGeom prst="rect">
              <a:avLst/>
            </a:prstGeom>
            <a:noFill/>
            <a:ln w="9525">
              <a:noFill/>
              <a:miter lim="800000"/>
              <a:headEnd/>
              <a:tailEnd/>
            </a:ln>
          </p:spPr>
        </p:pic>
        <p:pic>
          <p:nvPicPr>
            <p:cNvPr id="15" name="Picture 4"/>
            <p:cNvPicPr>
              <a:picLocks noChangeAspect="1" noChangeArrowheads="1"/>
            </p:cNvPicPr>
            <p:nvPr userDrawn="1"/>
          </p:nvPicPr>
          <p:blipFill>
            <a:blip r:embed="rId3" cstate="print"/>
            <a:srcRect/>
            <a:stretch>
              <a:fillRect/>
            </a:stretch>
          </p:blipFill>
          <p:spPr bwMode="auto">
            <a:xfrm>
              <a:off x="323805" y="6453704"/>
              <a:ext cx="225370" cy="166407"/>
            </a:xfrm>
            <a:prstGeom prst="rect">
              <a:avLst/>
            </a:prstGeom>
            <a:noFill/>
            <a:ln w="9525">
              <a:noFill/>
              <a:miter lim="800000"/>
              <a:headEnd/>
              <a:tailEnd/>
            </a:ln>
          </p:spPr>
        </p:pic>
      </p:gr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4" name="Group 3"/>
          <p:cNvGrpSpPr/>
          <p:nvPr userDrawn="1"/>
        </p:nvGrpSpPr>
        <p:grpSpPr>
          <a:xfrm>
            <a:off x="6325716" y="6524789"/>
            <a:ext cx="2561336" cy="191808"/>
            <a:chOff x="323805" y="6453704"/>
            <a:chExt cx="2561336" cy="191808"/>
          </a:xfrm>
        </p:grpSpPr>
        <p:pic>
          <p:nvPicPr>
            <p:cNvPr id="7" name="Picture 3"/>
            <p:cNvPicPr>
              <a:picLocks noChangeAspect="1" noChangeArrowheads="1"/>
            </p:cNvPicPr>
            <p:nvPr userDrawn="1"/>
          </p:nvPicPr>
          <p:blipFill>
            <a:blip r:embed="rId2" cstate="print"/>
            <a:srcRect/>
            <a:stretch>
              <a:fillRect/>
            </a:stretch>
          </p:blipFill>
          <p:spPr bwMode="auto">
            <a:xfrm>
              <a:off x="561447" y="6453705"/>
              <a:ext cx="2323694" cy="191807"/>
            </a:xfrm>
            <a:prstGeom prst="rect">
              <a:avLst/>
            </a:prstGeom>
            <a:noFill/>
            <a:ln w="9525">
              <a:noFill/>
              <a:miter lim="800000"/>
              <a:headEnd/>
              <a:tailEnd/>
            </a:ln>
          </p:spPr>
        </p:pic>
        <p:pic>
          <p:nvPicPr>
            <p:cNvPr id="8" name="Picture 4"/>
            <p:cNvPicPr>
              <a:picLocks noChangeAspect="1" noChangeArrowheads="1"/>
            </p:cNvPicPr>
            <p:nvPr userDrawn="1"/>
          </p:nvPicPr>
          <p:blipFill>
            <a:blip r:embed="rId3" cstate="print"/>
            <a:srcRect/>
            <a:stretch>
              <a:fillRect/>
            </a:stretch>
          </p:blipFill>
          <p:spPr bwMode="auto">
            <a:xfrm>
              <a:off x="323805" y="6453704"/>
              <a:ext cx="225370" cy="166407"/>
            </a:xfrm>
            <a:prstGeom prst="rect">
              <a:avLst/>
            </a:prstGeom>
            <a:noFill/>
            <a:ln w="9525">
              <a:noFill/>
              <a:miter lim="800000"/>
              <a:headEnd/>
              <a:tailEnd/>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CF6F10F3-C5B5-44F9-BA60-59D5A2883247}" type="datetimeFigureOut">
              <a:rPr lang="en-US" smtClean="0"/>
              <a:pPr/>
              <a:t>6/12/18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D795E8-451D-49FB-B6B8-965C20C4FFB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CF6F10F3-C5B5-44F9-BA60-59D5A2883247}" type="datetimeFigureOut">
              <a:rPr lang="en-US" smtClean="0"/>
              <a:pPr/>
              <a:t>6/12/18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D795E8-451D-49FB-B6B8-965C20C4FFB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6F10F3-C5B5-44F9-BA60-59D5A2883247}" type="datetimeFigureOut">
              <a:rPr lang="en-US" smtClean="0"/>
              <a:pPr/>
              <a:t>6/12/18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D795E8-451D-49FB-B6B8-965C20C4FFB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8" r:id="rId6"/>
    <p:sldLayoutId id="2147483659"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mcgill.ca/printing/production/items/custom/"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piktochart.com/"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1323" y="200729"/>
            <a:ext cx="9144000" cy="1676400"/>
          </a:xfrm>
        </p:spPr>
        <p:txBody>
          <a:bodyPr>
            <a:normAutofit/>
          </a:bodyPr>
          <a:lstStyle/>
          <a:p>
            <a:r>
              <a:rPr lang="en-US" sz="3600" b="1" dirty="0"/>
              <a:t>Things to Consider When Making a Poster:</a:t>
            </a:r>
            <a:br>
              <a:rPr lang="en-US" sz="3600" b="1" dirty="0"/>
            </a:br>
            <a:r>
              <a:rPr lang="en-US" sz="3600" b="1" dirty="0"/>
              <a:t>Effectively Communicating </a:t>
            </a:r>
            <a:r>
              <a:rPr lang="en-US" sz="3600" b="1"/>
              <a:t>Your Message</a:t>
            </a:r>
            <a:endParaRPr lang="en-US" sz="3600" b="1" dirty="0"/>
          </a:p>
        </p:txBody>
      </p:sp>
      <p:sp>
        <p:nvSpPr>
          <p:cNvPr id="10" name="TextBox 9"/>
          <p:cNvSpPr txBox="1"/>
          <p:nvPr/>
        </p:nvSpPr>
        <p:spPr>
          <a:xfrm>
            <a:off x="506318" y="4708224"/>
            <a:ext cx="3657600" cy="461665"/>
          </a:xfrm>
          <a:prstGeom prst="rect">
            <a:avLst/>
          </a:prstGeom>
          <a:noFill/>
        </p:spPr>
        <p:txBody>
          <a:bodyPr wrap="square" lIns="0" rIns="0" rtlCol="0">
            <a:spAutoFit/>
          </a:bodyPr>
          <a:lstStyle/>
          <a:p>
            <a:r>
              <a:rPr lang="en-US" sz="2400" b="1" dirty="0">
                <a:latin typeface="Calibri" pitchFamily="34" charset="0"/>
                <a:ea typeface="Verdana" pitchFamily="34" charset="0"/>
                <a:cs typeface="Verdana" pitchFamily="34" charset="0"/>
              </a:rPr>
              <a:t>David Greene</a:t>
            </a:r>
            <a:r>
              <a:rPr lang="en-US" sz="2400" dirty="0">
                <a:latin typeface="Calibri" pitchFamily="34" charset="0"/>
                <a:ea typeface="Verdana" pitchFamily="34" charset="0"/>
                <a:cs typeface="Verdana" pitchFamily="34" charset="0"/>
              </a:rPr>
              <a:t>, </a:t>
            </a:r>
            <a:r>
              <a:rPr lang="en-US" sz="1600" dirty="0">
                <a:latin typeface="Calibri" pitchFamily="34" charset="0"/>
                <a:ea typeface="Verdana" pitchFamily="34" charset="0"/>
                <a:cs typeface="Verdana" pitchFamily="34" charset="0"/>
              </a:rPr>
              <a:t>MLIS</a:t>
            </a:r>
          </a:p>
        </p:txBody>
      </p:sp>
      <p:sp>
        <p:nvSpPr>
          <p:cNvPr id="11" name="TextBox 10"/>
          <p:cNvSpPr txBox="1"/>
          <p:nvPr/>
        </p:nvSpPr>
        <p:spPr>
          <a:xfrm>
            <a:off x="506317" y="5041937"/>
            <a:ext cx="4701153" cy="656590"/>
          </a:xfrm>
          <a:prstGeom prst="rect">
            <a:avLst/>
          </a:prstGeom>
          <a:noFill/>
        </p:spPr>
        <p:txBody>
          <a:bodyPr wrap="square" lIns="0" rIns="0" rtlCol="0">
            <a:spAutoFit/>
          </a:bodyPr>
          <a:lstStyle/>
          <a:p>
            <a:pPr>
              <a:lnSpc>
                <a:spcPts val="2200"/>
              </a:lnSpc>
            </a:pPr>
            <a:r>
              <a:rPr lang="en-US" sz="1600" dirty="0">
                <a:solidFill>
                  <a:schemeClr val="tx1">
                    <a:lumMod val="75000"/>
                    <a:lumOff val="25000"/>
                  </a:schemeClr>
                </a:solidFill>
                <a:latin typeface="Calibri Light" pitchFamily="34" charset="0"/>
                <a:ea typeface="Verdana" pitchFamily="34" charset="0"/>
                <a:cs typeface="Verdana" pitchFamily="34" charset="0"/>
              </a:rPr>
              <a:t>Liaison Librarian, Humanities and Social Sciences Library </a:t>
            </a:r>
          </a:p>
          <a:p>
            <a:pPr>
              <a:lnSpc>
                <a:spcPts val="2200"/>
              </a:lnSpc>
            </a:pPr>
            <a:r>
              <a:rPr lang="en-US" sz="1600" dirty="0">
                <a:solidFill>
                  <a:schemeClr val="tx1">
                    <a:lumMod val="75000"/>
                    <a:lumOff val="25000"/>
                  </a:schemeClr>
                </a:solidFill>
                <a:latin typeface="Calibri Light" pitchFamily="34" charset="0"/>
                <a:ea typeface="Verdana" pitchFamily="34" charset="0"/>
                <a:cs typeface="Verdana" pitchFamily="34" charset="0"/>
              </a:rPr>
              <a:t>david.greene@mcgill.ca</a:t>
            </a:r>
          </a:p>
        </p:txBody>
      </p:sp>
      <p:pic>
        <p:nvPicPr>
          <p:cNvPr id="4" name="Picture 3" descr="ALA post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92326">
            <a:off x="3951625" y="2089794"/>
            <a:ext cx="3849653" cy="200636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3221" y="1295400"/>
            <a:ext cx="8274818" cy="466739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54053" y="1398070"/>
            <a:ext cx="8029501" cy="4445404"/>
          </a:xfrm>
          <a:prstGeom prst="rect">
            <a:avLst/>
          </a:prstGeom>
          <a:solidFill>
            <a:schemeClr val="bg1"/>
          </a:solidFill>
          <a:ln w="1905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433221" y="0"/>
            <a:ext cx="8229600" cy="945784"/>
          </a:xfrm>
        </p:spPr>
        <p:txBody>
          <a:bodyPr>
            <a:normAutofit/>
          </a:bodyPr>
          <a:lstStyle/>
          <a:p>
            <a:r>
              <a:rPr lang="en-US" b="1" dirty="0"/>
              <a:t>Common Issues and Layout</a:t>
            </a:r>
          </a:p>
        </p:txBody>
      </p:sp>
    </p:spTree>
    <p:extLst>
      <p:ext uri="{BB962C8B-B14F-4D97-AF65-F5344CB8AC3E}">
        <p14:creationId xmlns:p14="http://schemas.microsoft.com/office/powerpoint/2010/main" val="43951051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3538" y="1648544"/>
            <a:ext cx="8229600" cy="1143000"/>
          </a:xfrm>
        </p:spPr>
        <p:txBody>
          <a:bodyPr/>
          <a:lstStyle/>
          <a:p>
            <a:r>
              <a:rPr lang="en-US" dirty="0"/>
              <a:t> </a:t>
            </a:r>
          </a:p>
        </p:txBody>
      </p:sp>
      <p:sp>
        <p:nvSpPr>
          <p:cNvPr id="4" name="Rectangle 3"/>
          <p:cNvSpPr/>
          <p:nvPr/>
        </p:nvSpPr>
        <p:spPr>
          <a:xfrm>
            <a:off x="433221" y="1295400"/>
            <a:ext cx="8274818" cy="466739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822914" y="1587497"/>
            <a:ext cx="4238165" cy="338554"/>
          </a:xfrm>
          <a:prstGeom prst="rect">
            <a:avLst/>
          </a:prstGeom>
        </p:spPr>
        <p:txBody>
          <a:bodyPr wrap="square">
            <a:spAutoFit/>
          </a:bodyPr>
          <a:lstStyle/>
          <a:p>
            <a:pPr>
              <a:buNone/>
            </a:pPr>
            <a:r>
              <a:rPr lang="en-US" sz="1600" b="1" dirty="0"/>
              <a:t>TITLE IN LEGIBLE FONT</a:t>
            </a:r>
          </a:p>
        </p:txBody>
      </p:sp>
      <p:sp>
        <p:nvSpPr>
          <p:cNvPr id="17" name="Rectangle 16"/>
          <p:cNvSpPr/>
          <p:nvPr/>
        </p:nvSpPr>
        <p:spPr>
          <a:xfrm>
            <a:off x="771770" y="2545323"/>
            <a:ext cx="4238165" cy="307777"/>
          </a:xfrm>
          <a:prstGeom prst="rect">
            <a:avLst/>
          </a:prstGeom>
        </p:spPr>
        <p:txBody>
          <a:bodyPr wrap="square">
            <a:spAutoFit/>
          </a:bodyPr>
          <a:lstStyle/>
          <a:p>
            <a:pPr>
              <a:buNone/>
            </a:pPr>
            <a:r>
              <a:rPr lang="en-US" sz="1400" b="1" dirty="0"/>
              <a:t>HEADING</a:t>
            </a:r>
            <a:endParaRPr lang="en-US" sz="1000" b="1" dirty="0"/>
          </a:p>
        </p:txBody>
      </p:sp>
      <p:sp>
        <p:nvSpPr>
          <p:cNvPr id="18" name="Rectangle 17"/>
          <p:cNvSpPr/>
          <p:nvPr/>
        </p:nvSpPr>
        <p:spPr>
          <a:xfrm>
            <a:off x="771770" y="2925716"/>
            <a:ext cx="1331790" cy="276999"/>
          </a:xfrm>
          <a:prstGeom prst="rect">
            <a:avLst/>
          </a:prstGeom>
        </p:spPr>
        <p:txBody>
          <a:bodyPr wrap="square">
            <a:spAutoFit/>
          </a:bodyPr>
          <a:lstStyle/>
          <a:p>
            <a:pPr>
              <a:buNone/>
            </a:pPr>
            <a:r>
              <a:rPr lang="en-US" sz="1200" dirty="0"/>
              <a:t>TEXT</a:t>
            </a:r>
            <a:endParaRPr lang="en-US" sz="1000" dirty="0"/>
          </a:p>
        </p:txBody>
      </p:sp>
      <p:sp>
        <p:nvSpPr>
          <p:cNvPr id="7" name="Title 1">
            <a:extLst>
              <a:ext uri="{FF2B5EF4-FFF2-40B4-BE49-F238E27FC236}">
                <a16:creationId xmlns:a16="http://schemas.microsoft.com/office/drawing/2014/main" id="{531775C0-59F1-F94D-9CE1-7E205407CB56}"/>
              </a:ext>
            </a:extLst>
          </p:cNvPr>
          <p:cNvSpPr txBox="1">
            <a:spLocks/>
          </p:cNvSpPr>
          <p:nvPr/>
        </p:nvSpPr>
        <p:spPr>
          <a:xfrm>
            <a:off x="433221" y="0"/>
            <a:ext cx="8229600" cy="945784"/>
          </a:xfrm>
          <a:prstGeom prst="rect">
            <a:avLst/>
          </a:prstGeom>
          <a:noFill/>
        </p:spPr>
        <p:txBody>
          <a:bodyPr vert="horz" lIns="274320" tIns="45720" rIns="274320" bIns="45720" rtlCol="0" anchor="ctr">
            <a:normAutofit/>
          </a:bodyPr>
          <a:lstStyle>
            <a:lvl1pPr marL="0" indent="0" algn="l" defTabSz="914400" rtl="0" eaLnBrk="1" latinLnBrk="0" hangingPunct="1">
              <a:spcBef>
                <a:spcPct val="0"/>
              </a:spcBef>
              <a:buNone/>
              <a:defRPr sz="2800" b="0" kern="1200">
                <a:solidFill>
                  <a:srgbClr val="263E4A"/>
                </a:solidFill>
                <a:latin typeface="Calibri" pitchFamily="34" charset="0"/>
                <a:ea typeface="+mj-ea"/>
                <a:cs typeface="+mj-cs"/>
              </a:defRPr>
            </a:lvl1pPr>
          </a:lstStyle>
          <a:p>
            <a:r>
              <a:rPr lang="en-US" b="1" dirty="0"/>
              <a:t>Font tips</a:t>
            </a:r>
          </a:p>
        </p:txBody>
      </p:sp>
    </p:spTree>
    <p:extLst>
      <p:ext uri="{BB962C8B-B14F-4D97-AF65-F5344CB8AC3E}">
        <p14:creationId xmlns:p14="http://schemas.microsoft.com/office/powerpoint/2010/main" val="368103755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3538" y="1648544"/>
            <a:ext cx="8229600" cy="1143000"/>
          </a:xfrm>
        </p:spPr>
        <p:txBody>
          <a:bodyPr/>
          <a:lstStyle/>
          <a:p>
            <a:r>
              <a:rPr lang="en-US" dirty="0"/>
              <a:t> </a:t>
            </a:r>
          </a:p>
        </p:txBody>
      </p:sp>
      <p:sp>
        <p:nvSpPr>
          <p:cNvPr id="4" name="Rectangle 3"/>
          <p:cNvSpPr/>
          <p:nvPr/>
        </p:nvSpPr>
        <p:spPr>
          <a:xfrm>
            <a:off x="433221" y="1295400"/>
            <a:ext cx="8274818" cy="466739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822914" y="1587497"/>
            <a:ext cx="4238165" cy="307777"/>
          </a:xfrm>
          <a:prstGeom prst="rect">
            <a:avLst/>
          </a:prstGeom>
        </p:spPr>
        <p:txBody>
          <a:bodyPr wrap="square">
            <a:spAutoFit/>
          </a:bodyPr>
          <a:lstStyle/>
          <a:p>
            <a:pPr>
              <a:buNone/>
            </a:pPr>
            <a:r>
              <a:rPr lang="en-US" sz="1400" b="1" dirty="0"/>
              <a:t>TITLE IN BASIC FONT</a:t>
            </a:r>
          </a:p>
        </p:txBody>
      </p:sp>
      <p:sp>
        <p:nvSpPr>
          <p:cNvPr id="17" name="Rectangle 16"/>
          <p:cNvSpPr/>
          <p:nvPr/>
        </p:nvSpPr>
        <p:spPr>
          <a:xfrm>
            <a:off x="771770" y="2545323"/>
            <a:ext cx="4238165" cy="246221"/>
          </a:xfrm>
          <a:prstGeom prst="rect">
            <a:avLst/>
          </a:prstGeom>
        </p:spPr>
        <p:txBody>
          <a:bodyPr wrap="square">
            <a:spAutoFit/>
          </a:bodyPr>
          <a:lstStyle/>
          <a:p>
            <a:pPr>
              <a:buNone/>
            </a:pPr>
            <a:r>
              <a:rPr lang="en-US" sz="1000" b="1" dirty="0"/>
              <a:t>HEADING</a:t>
            </a:r>
          </a:p>
        </p:txBody>
      </p:sp>
      <p:sp>
        <p:nvSpPr>
          <p:cNvPr id="18" name="Rectangle 17"/>
          <p:cNvSpPr/>
          <p:nvPr/>
        </p:nvSpPr>
        <p:spPr>
          <a:xfrm>
            <a:off x="771770" y="2723360"/>
            <a:ext cx="1331790" cy="215444"/>
          </a:xfrm>
          <a:prstGeom prst="rect">
            <a:avLst/>
          </a:prstGeom>
        </p:spPr>
        <p:txBody>
          <a:bodyPr wrap="square">
            <a:spAutoFit/>
          </a:bodyPr>
          <a:lstStyle/>
          <a:p>
            <a:pPr>
              <a:buNone/>
            </a:pPr>
            <a:r>
              <a:rPr lang="en-US" sz="800" dirty="0"/>
              <a:t>TEXT</a:t>
            </a:r>
          </a:p>
        </p:txBody>
      </p:sp>
      <p:sp>
        <p:nvSpPr>
          <p:cNvPr id="10" name="Rectangle 9"/>
          <p:cNvSpPr/>
          <p:nvPr/>
        </p:nvSpPr>
        <p:spPr>
          <a:xfrm>
            <a:off x="425616" y="2529689"/>
            <a:ext cx="1562399" cy="3313652"/>
          </a:xfrm>
          <a:prstGeom prst="rect">
            <a:avLst/>
          </a:prstGeom>
          <a:solidFill>
            <a:srgbClr val="2F726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25617" y="1414855"/>
            <a:ext cx="8267324" cy="1114834"/>
          </a:xfrm>
          <a:prstGeom prst="rect">
            <a:avLst/>
          </a:prstGeom>
          <a:solidFill>
            <a:srgbClr val="0821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18124" y="1295400"/>
            <a:ext cx="8274817" cy="119455"/>
          </a:xfrm>
          <a:prstGeom prst="rect">
            <a:avLst/>
          </a:prstGeom>
          <a:solidFill>
            <a:srgbClr val="61BC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18125" y="5843341"/>
            <a:ext cx="8274817" cy="119455"/>
          </a:xfrm>
          <a:prstGeom prst="rect">
            <a:avLst/>
          </a:prstGeom>
          <a:solidFill>
            <a:srgbClr val="61BC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811721" y="1571863"/>
            <a:ext cx="4238165" cy="307777"/>
          </a:xfrm>
          <a:prstGeom prst="rect">
            <a:avLst/>
          </a:prstGeom>
        </p:spPr>
        <p:txBody>
          <a:bodyPr wrap="square">
            <a:spAutoFit/>
          </a:bodyPr>
          <a:lstStyle/>
          <a:p>
            <a:pPr>
              <a:buNone/>
            </a:pPr>
            <a:r>
              <a:rPr lang="en-US" sz="1400" b="1" dirty="0">
                <a:solidFill>
                  <a:schemeClr val="bg1"/>
                </a:solidFill>
              </a:rPr>
              <a:t>TITLE IN BASIC FONT</a:t>
            </a:r>
          </a:p>
        </p:txBody>
      </p:sp>
      <p:sp>
        <p:nvSpPr>
          <p:cNvPr id="8" name="Rectangle 7"/>
          <p:cNvSpPr/>
          <p:nvPr/>
        </p:nvSpPr>
        <p:spPr>
          <a:xfrm>
            <a:off x="760577" y="2529689"/>
            <a:ext cx="4238165" cy="246221"/>
          </a:xfrm>
          <a:prstGeom prst="rect">
            <a:avLst/>
          </a:prstGeom>
        </p:spPr>
        <p:txBody>
          <a:bodyPr wrap="square">
            <a:spAutoFit/>
          </a:bodyPr>
          <a:lstStyle/>
          <a:p>
            <a:pPr>
              <a:buNone/>
            </a:pPr>
            <a:r>
              <a:rPr lang="en-US" sz="1000" b="1" dirty="0">
                <a:solidFill>
                  <a:schemeClr val="bg1"/>
                </a:solidFill>
              </a:rPr>
              <a:t>HEADING</a:t>
            </a:r>
          </a:p>
        </p:txBody>
      </p:sp>
      <p:sp>
        <p:nvSpPr>
          <p:cNvPr id="9" name="Rectangle 8"/>
          <p:cNvSpPr/>
          <p:nvPr/>
        </p:nvSpPr>
        <p:spPr>
          <a:xfrm>
            <a:off x="760577" y="2707726"/>
            <a:ext cx="1331790" cy="215444"/>
          </a:xfrm>
          <a:prstGeom prst="rect">
            <a:avLst/>
          </a:prstGeom>
        </p:spPr>
        <p:txBody>
          <a:bodyPr wrap="square">
            <a:spAutoFit/>
          </a:bodyPr>
          <a:lstStyle/>
          <a:p>
            <a:pPr>
              <a:buNone/>
            </a:pPr>
            <a:r>
              <a:rPr lang="en-US" sz="800" dirty="0">
                <a:solidFill>
                  <a:schemeClr val="bg1"/>
                </a:solidFill>
              </a:rPr>
              <a:t>TEXT</a:t>
            </a:r>
          </a:p>
        </p:txBody>
      </p:sp>
      <p:sp>
        <p:nvSpPr>
          <p:cNvPr id="14" name="Rectangle 13"/>
          <p:cNvSpPr/>
          <p:nvPr/>
        </p:nvSpPr>
        <p:spPr>
          <a:xfrm>
            <a:off x="666202" y="2164900"/>
            <a:ext cx="7773365" cy="3517069"/>
          </a:xfrm>
          <a:prstGeom prst="rect">
            <a:avLst/>
          </a:prstGeom>
          <a:noFill/>
          <a:ln>
            <a:solidFill>
              <a:srgbClr val="61BC4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pic>
        <p:nvPicPr>
          <p:cNvPr id="15" name="Content Placeholder 3" descr="Kovacs poster 3.pdf"/>
          <p:cNvPicPr>
            <a:picLocks noChangeAspect="1"/>
          </p:cNvPicPr>
          <p:nvPr/>
        </p:nvPicPr>
        <p:blipFill>
          <a:blip r:embed="rId3"/>
          <a:srcRect t="-18" r="2497" b="-18"/>
          <a:stretch>
            <a:fillRect/>
          </a:stretch>
        </p:blipFill>
        <p:spPr>
          <a:xfrm>
            <a:off x="425616" y="1295400"/>
            <a:ext cx="8274818" cy="4667396"/>
          </a:xfrm>
          <a:prstGeom prst="rect">
            <a:avLst/>
          </a:prstGeom>
          <a:solidFill>
            <a:schemeClr val="bg1"/>
          </a:solidFill>
        </p:spPr>
      </p:pic>
    </p:spTree>
    <p:extLst>
      <p:ext uri="{BB962C8B-B14F-4D97-AF65-F5344CB8AC3E}">
        <p14:creationId xmlns:p14="http://schemas.microsoft.com/office/powerpoint/2010/main" val="76304077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pic>
        <p:nvPicPr>
          <p:cNvPr id="4" name="Content Placeholder 3" descr="Miller 22.pdf"/>
          <p:cNvPicPr>
            <a:picLocks noGrp="1" noChangeAspect="1"/>
          </p:cNvPicPr>
          <p:nvPr>
            <p:ph idx="1"/>
          </p:nvPr>
        </p:nvPicPr>
        <p:blipFill>
          <a:blip r:embed="rId3"/>
          <a:srcRect l="194" r="55"/>
          <a:stretch>
            <a:fillRect/>
          </a:stretch>
        </p:blipFill>
        <p:spPr>
          <a:xfrm>
            <a:off x="304800" y="718782"/>
            <a:ext cx="8518472" cy="5059382"/>
          </a:xfrm>
          <a:solidFill>
            <a:schemeClr val="bg1"/>
          </a:solidFill>
        </p:spPr>
      </p:pic>
      <p:sp>
        <p:nvSpPr>
          <p:cNvPr id="5" name="Title 1"/>
          <p:cNvSpPr txBox="1">
            <a:spLocks/>
          </p:cNvSpPr>
          <p:nvPr/>
        </p:nvSpPr>
        <p:spPr>
          <a:xfrm>
            <a:off x="330200" y="5975722"/>
            <a:ext cx="8356600" cy="473056"/>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j-lt"/>
                <a:ea typeface="+mj-ea"/>
                <a:cs typeface="+mj-cs"/>
              </a:rPr>
              <a:t>Highlight important items</a:t>
            </a:r>
          </a:p>
        </p:txBody>
      </p:sp>
    </p:spTree>
    <p:extLst>
      <p:ext uri="{BB962C8B-B14F-4D97-AF65-F5344CB8AC3E}">
        <p14:creationId xmlns:p14="http://schemas.microsoft.com/office/powerpoint/2010/main" val="3687603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61230"/>
          </a:xfrm>
        </p:spPr>
        <p:txBody>
          <a:bodyPr/>
          <a:lstStyle/>
          <a:p>
            <a:r>
              <a:rPr lang="en-US" dirty="0"/>
              <a:t> </a:t>
            </a:r>
          </a:p>
        </p:txBody>
      </p:sp>
      <p:pic>
        <p:nvPicPr>
          <p:cNvPr id="8" name="Content Placeholder 7" descr="Miller poster5.pdf"/>
          <p:cNvPicPr>
            <a:picLocks noGrp="1" noChangeAspect="1"/>
          </p:cNvPicPr>
          <p:nvPr>
            <p:ph idx="1"/>
          </p:nvPr>
        </p:nvPicPr>
        <p:blipFill>
          <a:blip r:embed="rId3"/>
          <a:srcRect l="1756" t="2093" r="2162" b="14871"/>
          <a:stretch>
            <a:fillRect/>
          </a:stretch>
        </p:blipFill>
        <p:spPr>
          <a:xfrm>
            <a:off x="1525954" y="1103923"/>
            <a:ext cx="7160846" cy="5255846"/>
          </a:xfrm>
          <a:solidFill>
            <a:schemeClr val="bg1"/>
          </a:solidFill>
        </p:spPr>
      </p:pic>
      <p:sp>
        <p:nvSpPr>
          <p:cNvPr id="5" name="Title 1"/>
          <p:cNvSpPr txBox="1">
            <a:spLocks/>
          </p:cNvSpPr>
          <p:nvPr/>
        </p:nvSpPr>
        <p:spPr>
          <a:xfrm>
            <a:off x="330200" y="335962"/>
            <a:ext cx="8356600" cy="635500"/>
          </a:xfrm>
          <a:prstGeom prst="rect">
            <a:avLst/>
          </a:prstGeom>
        </p:spPr>
        <p:txBody>
          <a:bodyPr vert="horz" lIns="91440" tIns="45720" rIns="91440" bIns="45720" rtlCol="0" anchor="ctr">
            <a:normAutofit fontScale="925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effectLst/>
                <a:uLnTx/>
                <a:uFillTx/>
                <a:latin typeface="+mj-lt"/>
                <a:ea typeface="+mj-ea"/>
                <a:cs typeface="+mj-cs"/>
              </a:rPr>
              <a:t>Judicious use of illustrations adds </a:t>
            </a:r>
            <a:r>
              <a:rPr lang="en-US" sz="2400" dirty="0">
                <a:latin typeface="+mj-lt"/>
                <a:ea typeface="+mj-ea"/>
                <a:cs typeface="+mj-cs"/>
              </a:rPr>
              <a:t>appeal and interest.</a:t>
            </a:r>
            <a:endParaRPr kumimoji="0" lang="en-US" sz="2400" b="0" i="0" u="none" strike="noStrike" kern="1200" cap="none" spc="0" normalizeH="0" baseline="0" noProof="0" dirty="0">
              <a:ln>
                <a:noFill/>
              </a:ln>
              <a:effectLst/>
              <a:uLnTx/>
              <a:uFillTx/>
              <a:latin typeface="+mj-lt"/>
              <a:ea typeface="+mj-ea"/>
              <a:cs typeface="+mj-cs"/>
            </a:endParaRPr>
          </a:p>
        </p:txBody>
      </p:sp>
    </p:spTree>
    <p:extLst>
      <p:ext uri="{BB962C8B-B14F-4D97-AF65-F5344CB8AC3E}">
        <p14:creationId xmlns:p14="http://schemas.microsoft.com/office/powerpoint/2010/main" val="1978997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853" y="4767721"/>
            <a:ext cx="1959677" cy="1952633"/>
          </a:xfrm>
        </p:spPr>
        <p:txBody>
          <a:bodyPr>
            <a:noAutofit/>
          </a:bodyPr>
          <a:lstStyle/>
          <a:p>
            <a:pPr algn="l"/>
            <a:r>
              <a:rPr lang="en-US" sz="2400" dirty="0">
                <a:solidFill>
                  <a:schemeClr val="bg1"/>
                </a:solidFill>
              </a:rPr>
              <a:t>Grouping or overlapping  items can add dimension</a:t>
            </a:r>
            <a:br>
              <a:rPr lang="en-US" sz="2400" dirty="0"/>
            </a:br>
            <a:endParaRPr lang="en-US" sz="2400" dirty="0"/>
          </a:p>
        </p:txBody>
      </p:sp>
      <p:pic>
        <p:nvPicPr>
          <p:cNvPr id="5" name="Content Placeholder 4" descr="Robin Markirit.pdf"/>
          <p:cNvPicPr>
            <a:picLocks noGrp="1" noChangeAspect="1"/>
          </p:cNvPicPr>
          <p:nvPr>
            <p:ph idx="1"/>
          </p:nvPr>
        </p:nvPicPr>
        <p:blipFill>
          <a:blip r:embed="rId3"/>
          <a:srcRect l="-269" r="-271"/>
          <a:stretch>
            <a:fillRect/>
          </a:stretch>
        </p:blipFill>
        <p:spPr>
          <a:xfrm>
            <a:off x="2416877" y="144747"/>
            <a:ext cx="6244936" cy="6538350"/>
          </a:xfrm>
          <a:effectLst>
            <a:outerShdw blurRad="50800" dist="38100" dir="2700000" algn="br">
              <a:srgbClr val="000000">
                <a:alpha val="43000"/>
              </a:srgbClr>
            </a:outerShdw>
          </a:effectLst>
        </p:spPr>
      </p:pic>
    </p:spTree>
    <p:extLst>
      <p:ext uri="{BB962C8B-B14F-4D97-AF65-F5344CB8AC3E}">
        <p14:creationId xmlns:p14="http://schemas.microsoft.com/office/powerpoint/2010/main" val="2910581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ad 4 Denice.pdf"/>
          <p:cNvPicPr>
            <a:picLocks noGrp="1" noChangeAspect="1"/>
          </p:cNvPicPr>
          <p:nvPr>
            <p:ph idx="1"/>
          </p:nvPr>
        </p:nvPicPr>
        <p:blipFill>
          <a:blip r:embed="rId3"/>
          <a:srcRect l="794" r="-95"/>
          <a:stretch>
            <a:fillRect/>
          </a:stretch>
        </p:blipFill>
        <p:spPr>
          <a:xfrm>
            <a:off x="307291" y="253657"/>
            <a:ext cx="8496322" cy="5364238"/>
          </a:xfrm>
          <a:solidFill>
            <a:schemeClr val="bg1"/>
          </a:solidFill>
        </p:spPr>
      </p:pic>
      <p:sp>
        <p:nvSpPr>
          <p:cNvPr id="6" name="Rectangle 5"/>
          <p:cNvSpPr/>
          <p:nvPr/>
        </p:nvSpPr>
        <p:spPr>
          <a:xfrm>
            <a:off x="4024077" y="5791229"/>
            <a:ext cx="4001064" cy="707886"/>
          </a:xfrm>
          <a:prstGeom prst="rect">
            <a:avLst/>
          </a:prstGeom>
        </p:spPr>
        <p:txBody>
          <a:bodyPr wrap="square">
            <a:spAutoFit/>
          </a:bodyPr>
          <a:lstStyle/>
          <a:p>
            <a:r>
              <a:rPr lang="en-US" sz="2000" dirty="0">
                <a:solidFill>
                  <a:schemeClr val="bg1"/>
                </a:solidFill>
              </a:rPr>
              <a:t>Leave some white space if your logos need a white background.</a:t>
            </a:r>
          </a:p>
        </p:txBody>
      </p:sp>
      <p:sp>
        <p:nvSpPr>
          <p:cNvPr id="7" name="Oval 6"/>
          <p:cNvSpPr/>
          <p:nvPr/>
        </p:nvSpPr>
        <p:spPr>
          <a:xfrm rot="20453418">
            <a:off x="343079" y="3869876"/>
            <a:ext cx="2566758" cy="1748566"/>
          </a:xfrm>
          <a:prstGeom prst="ellipse">
            <a:avLst/>
          </a:prstGeom>
          <a:no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654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aula 2A.pdf"/>
          <p:cNvPicPr>
            <a:picLocks noGrp="1" noChangeAspect="1"/>
          </p:cNvPicPr>
          <p:nvPr>
            <p:ph idx="1"/>
          </p:nvPr>
        </p:nvPicPr>
        <p:blipFill>
          <a:blip r:embed="rId3"/>
          <a:srcRect l="1242" r="-125"/>
          <a:stretch>
            <a:fillRect/>
          </a:stretch>
        </p:blipFill>
        <p:spPr>
          <a:xfrm>
            <a:off x="1518748" y="347109"/>
            <a:ext cx="6074744" cy="6143310"/>
          </a:xfrm>
          <a:solidFill>
            <a:schemeClr val="bg1"/>
          </a:solidFill>
          <a:effectLst>
            <a:outerShdw blurRad="50800" dist="38100" dir="2700000">
              <a:srgbClr val="000000">
                <a:alpha val="43000"/>
              </a:srgbClr>
            </a:outerShdw>
          </a:effectLst>
        </p:spPr>
      </p:pic>
    </p:spTree>
    <p:extLst>
      <p:ext uri="{BB962C8B-B14F-4D97-AF65-F5344CB8AC3E}">
        <p14:creationId xmlns:p14="http://schemas.microsoft.com/office/powerpoint/2010/main" val="3188217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52937" y="997143"/>
            <a:ext cx="7931506" cy="524813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934081" y="2452531"/>
            <a:ext cx="1603691" cy="330240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786716" y="2463442"/>
            <a:ext cx="1603691" cy="330240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642287" y="2463442"/>
            <a:ext cx="1603691" cy="330240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481047" y="2457987"/>
            <a:ext cx="1603691" cy="23912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943607" y="2458799"/>
            <a:ext cx="1331790" cy="530915"/>
          </a:xfrm>
          <a:prstGeom prst="rect">
            <a:avLst/>
          </a:prstGeom>
        </p:spPr>
        <p:txBody>
          <a:bodyPr wrap="square">
            <a:spAutoFit/>
          </a:bodyPr>
          <a:lstStyle/>
          <a:p>
            <a:r>
              <a:rPr lang="en-US" sz="1050" b="1" i="1" dirty="0"/>
              <a:t>HEADING  8-10 pt </a:t>
            </a:r>
          </a:p>
          <a:p>
            <a:pPr>
              <a:buNone/>
            </a:pPr>
            <a:endParaRPr lang="en-US" sz="800" i="1" dirty="0"/>
          </a:p>
          <a:p>
            <a:pPr>
              <a:buNone/>
            </a:pPr>
            <a:r>
              <a:rPr lang="en-US" sz="900" i="1" dirty="0"/>
              <a:t>TEXT   5.5 - 6.5 pt</a:t>
            </a:r>
          </a:p>
        </p:txBody>
      </p:sp>
      <p:sp>
        <p:nvSpPr>
          <p:cNvPr id="7" name="Rectangle 6"/>
          <p:cNvSpPr/>
          <p:nvPr/>
        </p:nvSpPr>
        <p:spPr>
          <a:xfrm>
            <a:off x="934081" y="1385505"/>
            <a:ext cx="5546966" cy="88466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068216" y="1469880"/>
            <a:ext cx="4238165" cy="338554"/>
          </a:xfrm>
          <a:prstGeom prst="rect">
            <a:avLst/>
          </a:prstGeom>
        </p:spPr>
        <p:txBody>
          <a:bodyPr wrap="square">
            <a:spAutoFit/>
          </a:bodyPr>
          <a:lstStyle/>
          <a:p>
            <a:pPr>
              <a:buNone/>
            </a:pPr>
            <a:r>
              <a:rPr lang="en-US" sz="1600" b="1" dirty="0"/>
              <a:t>TITLE 24-30 </a:t>
            </a:r>
            <a:r>
              <a:rPr lang="en-US" sz="1600" b="1" dirty="0" err="1"/>
              <a:t>pt</a:t>
            </a:r>
            <a:r>
              <a:rPr lang="en-US" sz="1600" b="1" dirty="0"/>
              <a:t>  </a:t>
            </a:r>
            <a:endParaRPr lang="en-US" sz="1600" dirty="0"/>
          </a:p>
        </p:txBody>
      </p:sp>
      <p:sp>
        <p:nvSpPr>
          <p:cNvPr id="17" name="Rectangle 16"/>
          <p:cNvSpPr/>
          <p:nvPr/>
        </p:nvSpPr>
        <p:spPr>
          <a:xfrm>
            <a:off x="2775207" y="2457987"/>
            <a:ext cx="1331790" cy="515526"/>
          </a:xfrm>
          <a:prstGeom prst="rect">
            <a:avLst/>
          </a:prstGeom>
        </p:spPr>
        <p:txBody>
          <a:bodyPr wrap="square">
            <a:spAutoFit/>
          </a:bodyPr>
          <a:lstStyle/>
          <a:p>
            <a:r>
              <a:rPr lang="en-US" sz="1050" b="1" i="1" dirty="0"/>
              <a:t>HEADING</a:t>
            </a:r>
          </a:p>
          <a:p>
            <a:pPr>
              <a:buNone/>
            </a:pPr>
            <a:endParaRPr lang="en-US" sz="800" i="1" dirty="0"/>
          </a:p>
          <a:p>
            <a:pPr>
              <a:buNone/>
            </a:pPr>
            <a:r>
              <a:rPr lang="en-US" sz="900" i="1" dirty="0"/>
              <a:t>TEXT</a:t>
            </a:r>
          </a:p>
        </p:txBody>
      </p:sp>
      <p:sp>
        <p:nvSpPr>
          <p:cNvPr id="18" name="Oval 17"/>
          <p:cNvSpPr/>
          <p:nvPr/>
        </p:nvSpPr>
        <p:spPr>
          <a:xfrm>
            <a:off x="6674989" y="1532856"/>
            <a:ext cx="537888" cy="5378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7373129" y="1527816"/>
            <a:ext cx="537888" cy="5378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4638292" y="2463443"/>
            <a:ext cx="1331790" cy="530915"/>
          </a:xfrm>
          <a:prstGeom prst="rect">
            <a:avLst/>
          </a:prstGeom>
        </p:spPr>
        <p:txBody>
          <a:bodyPr wrap="square">
            <a:spAutoFit/>
          </a:bodyPr>
          <a:lstStyle/>
          <a:p>
            <a:r>
              <a:rPr lang="en-US" sz="1050" b="1" i="1" dirty="0"/>
              <a:t>HEADING</a:t>
            </a:r>
          </a:p>
          <a:p>
            <a:pPr>
              <a:buNone/>
            </a:pPr>
            <a:endParaRPr lang="en-US" sz="800" i="1" dirty="0"/>
          </a:p>
          <a:p>
            <a:pPr>
              <a:buNone/>
            </a:pPr>
            <a:r>
              <a:rPr lang="en-US" sz="900" i="1" dirty="0"/>
              <a:t>TEXT</a:t>
            </a:r>
          </a:p>
        </p:txBody>
      </p:sp>
      <p:sp>
        <p:nvSpPr>
          <p:cNvPr id="21" name="Rectangle 20"/>
          <p:cNvSpPr/>
          <p:nvPr/>
        </p:nvSpPr>
        <p:spPr>
          <a:xfrm>
            <a:off x="6511872" y="2468899"/>
            <a:ext cx="1331790" cy="515526"/>
          </a:xfrm>
          <a:prstGeom prst="rect">
            <a:avLst/>
          </a:prstGeom>
        </p:spPr>
        <p:txBody>
          <a:bodyPr wrap="square">
            <a:spAutoFit/>
          </a:bodyPr>
          <a:lstStyle/>
          <a:p>
            <a:r>
              <a:rPr lang="en-US" sz="1050" b="1" i="1" dirty="0"/>
              <a:t>HEADING</a:t>
            </a:r>
          </a:p>
          <a:p>
            <a:pPr>
              <a:buNone/>
            </a:pPr>
            <a:endParaRPr lang="en-US" sz="800" i="1" dirty="0"/>
          </a:p>
          <a:p>
            <a:pPr>
              <a:buNone/>
            </a:pPr>
            <a:r>
              <a:rPr lang="en-US" sz="900" i="1" dirty="0"/>
              <a:t>TEXT</a:t>
            </a:r>
          </a:p>
        </p:txBody>
      </p:sp>
      <p:sp>
        <p:nvSpPr>
          <p:cNvPr id="22" name="Rectangle 21"/>
          <p:cNvSpPr/>
          <p:nvPr/>
        </p:nvSpPr>
        <p:spPr>
          <a:xfrm>
            <a:off x="7349009" y="1661123"/>
            <a:ext cx="814670" cy="258956"/>
          </a:xfrm>
          <a:prstGeom prst="rect">
            <a:avLst/>
          </a:prstGeom>
        </p:spPr>
        <p:txBody>
          <a:bodyPr wrap="square">
            <a:spAutoFit/>
          </a:bodyPr>
          <a:lstStyle/>
          <a:p>
            <a:r>
              <a:rPr lang="en-US" sz="1050" b="1" i="1" dirty="0"/>
              <a:t>LOGO</a:t>
            </a:r>
          </a:p>
        </p:txBody>
      </p:sp>
      <p:sp>
        <p:nvSpPr>
          <p:cNvPr id="23" name="Rectangle 22"/>
          <p:cNvSpPr/>
          <p:nvPr/>
        </p:nvSpPr>
        <p:spPr>
          <a:xfrm>
            <a:off x="6639779" y="1661123"/>
            <a:ext cx="655822" cy="258956"/>
          </a:xfrm>
          <a:prstGeom prst="rect">
            <a:avLst/>
          </a:prstGeom>
        </p:spPr>
        <p:txBody>
          <a:bodyPr wrap="square">
            <a:spAutoFit/>
          </a:bodyPr>
          <a:lstStyle/>
          <a:p>
            <a:r>
              <a:rPr lang="en-US" sz="1050" b="1" i="1" dirty="0"/>
              <a:t>LOGO</a:t>
            </a:r>
          </a:p>
        </p:txBody>
      </p:sp>
      <p:sp>
        <p:nvSpPr>
          <p:cNvPr id="24" name="Rectangle 23"/>
          <p:cNvSpPr/>
          <p:nvPr/>
        </p:nvSpPr>
        <p:spPr>
          <a:xfrm>
            <a:off x="1073686" y="1790216"/>
            <a:ext cx="4238165" cy="276999"/>
          </a:xfrm>
          <a:prstGeom prst="rect">
            <a:avLst/>
          </a:prstGeom>
        </p:spPr>
        <p:txBody>
          <a:bodyPr wrap="square">
            <a:spAutoFit/>
          </a:bodyPr>
          <a:lstStyle/>
          <a:p>
            <a:pPr>
              <a:buNone/>
            </a:pPr>
            <a:r>
              <a:rPr lang="en-US" sz="1200" b="1" dirty="0"/>
              <a:t>AUTHORS 10-12 pt</a:t>
            </a:r>
          </a:p>
        </p:txBody>
      </p:sp>
      <p:sp>
        <p:nvSpPr>
          <p:cNvPr id="25" name="Rectangle 24"/>
          <p:cNvSpPr/>
          <p:nvPr/>
        </p:nvSpPr>
        <p:spPr>
          <a:xfrm>
            <a:off x="1068661" y="1995096"/>
            <a:ext cx="4238165" cy="253916"/>
          </a:xfrm>
          <a:prstGeom prst="rect">
            <a:avLst/>
          </a:prstGeom>
        </p:spPr>
        <p:txBody>
          <a:bodyPr wrap="square">
            <a:spAutoFit/>
          </a:bodyPr>
          <a:lstStyle/>
          <a:p>
            <a:pPr>
              <a:buNone/>
            </a:pPr>
            <a:r>
              <a:rPr lang="en-US" sz="1050" dirty="0"/>
              <a:t>AFILIATIONS 9-10 pt</a:t>
            </a:r>
          </a:p>
        </p:txBody>
      </p:sp>
      <p:sp>
        <p:nvSpPr>
          <p:cNvPr id="26" name="Rectangle 25"/>
          <p:cNvSpPr/>
          <p:nvPr/>
        </p:nvSpPr>
        <p:spPr>
          <a:xfrm>
            <a:off x="6481047" y="5001674"/>
            <a:ext cx="1603691" cy="76416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6511872" y="5012586"/>
            <a:ext cx="1331790" cy="507831"/>
          </a:xfrm>
          <a:prstGeom prst="rect">
            <a:avLst/>
          </a:prstGeom>
        </p:spPr>
        <p:txBody>
          <a:bodyPr wrap="square">
            <a:spAutoFit/>
          </a:bodyPr>
          <a:lstStyle/>
          <a:p>
            <a:pPr>
              <a:buNone/>
            </a:pPr>
            <a:r>
              <a:rPr lang="en-US" sz="900" i="1" dirty="0"/>
              <a:t>Acknowledgements</a:t>
            </a:r>
          </a:p>
          <a:p>
            <a:pPr>
              <a:buNone/>
            </a:pPr>
            <a:r>
              <a:rPr lang="en-US" sz="900" i="1" dirty="0"/>
              <a:t>References or</a:t>
            </a:r>
          </a:p>
          <a:p>
            <a:pPr>
              <a:buNone/>
            </a:pPr>
            <a:r>
              <a:rPr lang="en-US" sz="900" i="1" dirty="0"/>
              <a:t>Contact info            5 pt</a:t>
            </a:r>
          </a:p>
        </p:txBody>
      </p:sp>
    </p:spTree>
    <p:extLst>
      <p:ext uri="{BB962C8B-B14F-4D97-AF65-F5344CB8AC3E}">
        <p14:creationId xmlns:p14="http://schemas.microsoft.com/office/powerpoint/2010/main" val="3234564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81C4BF-B097-744E-9B44-2C16025D27C1}"/>
              </a:ext>
            </a:extLst>
          </p:cNvPr>
          <p:cNvSpPr>
            <a:spLocks noGrp="1"/>
          </p:cNvSpPr>
          <p:nvPr>
            <p:ph idx="1"/>
          </p:nvPr>
        </p:nvSpPr>
        <p:spPr/>
        <p:txBody>
          <a:bodyPr/>
          <a:lstStyle/>
          <a:p>
            <a:pPr marL="0" indent="0">
              <a:buNone/>
            </a:pPr>
            <a:r>
              <a:rPr lang="en-CA" b="1" dirty="0"/>
              <a:t>Lorem ipsum </a:t>
            </a:r>
            <a:r>
              <a:rPr lang="en-CA" dirty="0"/>
              <a:t>dolor sit </a:t>
            </a:r>
            <a:r>
              <a:rPr lang="en-CA" dirty="0" err="1"/>
              <a:t>amet</a:t>
            </a:r>
            <a:r>
              <a:rPr lang="en-CA" dirty="0"/>
              <a:t>, </a:t>
            </a:r>
            <a:r>
              <a:rPr lang="en-CA" dirty="0" err="1"/>
              <a:t>consectetur</a:t>
            </a:r>
            <a:r>
              <a:rPr lang="en-CA" dirty="0"/>
              <a:t> </a:t>
            </a:r>
            <a:r>
              <a:rPr lang="en-CA" dirty="0" err="1"/>
              <a:t>adipiscing</a:t>
            </a:r>
            <a:r>
              <a:rPr lang="en-CA" dirty="0"/>
              <a:t> </a:t>
            </a:r>
            <a:r>
              <a:rPr lang="en-CA" dirty="0" err="1"/>
              <a:t>elit</a:t>
            </a:r>
            <a:r>
              <a:rPr lang="en-CA" dirty="0"/>
              <a:t>, </a:t>
            </a:r>
            <a:r>
              <a:rPr lang="en-CA" dirty="0" err="1"/>
              <a:t>sed</a:t>
            </a:r>
            <a:r>
              <a:rPr lang="en-CA" dirty="0"/>
              <a:t> do </a:t>
            </a:r>
            <a:r>
              <a:rPr lang="en-CA" dirty="0" err="1"/>
              <a:t>eiusmod</a:t>
            </a:r>
            <a:r>
              <a:rPr lang="en-CA" dirty="0"/>
              <a:t> </a:t>
            </a:r>
            <a:r>
              <a:rPr lang="en-CA" dirty="0" err="1"/>
              <a:t>tempor</a:t>
            </a:r>
            <a:r>
              <a:rPr lang="en-CA" dirty="0"/>
              <a:t> </a:t>
            </a:r>
            <a:r>
              <a:rPr lang="en-CA" dirty="0" err="1"/>
              <a:t>incididunt</a:t>
            </a:r>
            <a:r>
              <a:rPr lang="en-CA" dirty="0"/>
              <a:t> </a:t>
            </a:r>
            <a:r>
              <a:rPr lang="en-CA" dirty="0" err="1"/>
              <a:t>ut</a:t>
            </a:r>
            <a:r>
              <a:rPr lang="en-CA" dirty="0"/>
              <a:t> </a:t>
            </a:r>
            <a:r>
              <a:rPr lang="en-CA" dirty="0" err="1"/>
              <a:t>labore</a:t>
            </a:r>
            <a:r>
              <a:rPr lang="en-CA" dirty="0"/>
              <a:t> et dolore magna </a:t>
            </a:r>
            <a:r>
              <a:rPr lang="en-CA" dirty="0" err="1"/>
              <a:t>aliqua</a:t>
            </a:r>
            <a:r>
              <a:rPr lang="en-CA" dirty="0"/>
              <a:t>. Ut </a:t>
            </a:r>
            <a:r>
              <a:rPr lang="en-CA" dirty="0" err="1"/>
              <a:t>enim</a:t>
            </a:r>
            <a:r>
              <a:rPr lang="en-CA" dirty="0"/>
              <a:t> ad minim </a:t>
            </a:r>
            <a:r>
              <a:rPr lang="en-CA" dirty="0" err="1"/>
              <a:t>veniam</a:t>
            </a:r>
            <a:r>
              <a:rPr lang="en-CA" dirty="0"/>
              <a:t>, </a:t>
            </a:r>
            <a:r>
              <a:rPr lang="en-CA" dirty="0" err="1"/>
              <a:t>quis</a:t>
            </a:r>
            <a:r>
              <a:rPr lang="en-CA" dirty="0"/>
              <a:t> </a:t>
            </a:r>
            <a:r>
              <a:rPr lang="en-CA" dirty="0" err="1"/>
              <a:t>nostrud</a:t>
            </a:r>
            <a:r>
              <a:rPr lang="en-CA" dirty="0"/>
              <a:t> exercitation </a:t>
            </a:r>
            <a:r>
              <a:rPr lang="en-CA" dirty="0" err="1"/>
              <a:t>ullamco</a:t>
            </a:r>
            <a:r>
              <a:rPr lang="en-CA" dirty="0"/>
              <a:t> </a:t>
            </a:r>
            <a:r>
              <a:rPr lang="en-CA" dirty="0" err="1"/>
              <a:t>laboris</a:t>
            </a:r>
            <a:r>
              <a:rPr lang="en-CA" dirty="0"/>
              <a:t> nisi </a:t>
            </a:r>
            <a:r>
              <a:rPr lang="en-CA" dirty="0" err="1"/>
              <a:t>ut</a:t>
            </a:r>
            <a:r>
              <a:rPr lang="en-CA" dirty="0"/>
              <a:t> </a:t>
            </a:r>
            <a:r>
              <a:rPr lang="en-CA" dirty="0" err="1"/>
              <a:t>aliquip</a:t>
            </a:r>
            <a:r>
              <a:rPr lang="en-CA" dirty="0"/>
              <a:t> ex </a:t>
            </a:r>
            <a:r>
              <a:rPr lang="en-CA" dirty="0" err="1"/>
              <a:t>ea</a:t>
            </a:r>
            <a:r>
              <a:rPr lang="en-CA" dirty="0"/>
              <a:t> </a:t>
            </a:r>
            <a:r>
              <a:rPr lang="en-CA" dirty="0" err="1"/>
              <a:t>commodo</a:t>
            </a:r>
            <a:r>
              <a:rPr lang="en-CA" dirty="0"/>
              <a:t> </a:t>
            </a:r>
            <a:r>
              <a:rPr lang="en-CA" dirty="0" err="1"/>
              <a:t>consequat</a:t>
            </a:r>
            <a:r>
              <a:rPr lang="en-CA" dirty="0"/>
              <a:t>. Duis </a:t>
            </a:r>
            <a:r>
              <a:rPr lang="en-CA" dirty="0" err="1"/>
              <a:t>aute</a:t>
            </a:r>
            <a:r>
              <a:rPr lang="en-CA" dirty="0"/>
              <a:t> </a:t>
            </a:r>
            <a:r>
              <a:rPr lang="en-CA" dirty="0" err="1"/>
              <a:t>irure</a:t>
            </a:r>
            <a:r>
              <a:rPr lang="en-CA" dirty="0"/>
              <a:t> dolor in </a:t>
            </a:r>
            <a:r>
              <a:rPr lang="en-CA" dirty="0" err="1"/>
              <a:t>reprehenderit</a:t>
            </a:r>
            <a:r>
              <a:rPr lang="en-CA" dirty="0"/>
              <a:t> in </a:t>
            </a:r>
            <a:r>
              <a:rPr lang="en-CA" dirty="0" err="1"/>
              <a:t>voluptate</a:t>
            </a:r>
            <a:r>
              <a:rPr lang="en-CA" dirty="0"/>
              <a:t> </a:t>
            </a:r>
            <a:r>
              <a:rPr lang="en-CA" dirty="0" err="1"/>
              <a:t>velit</a:t>
            </a:r>
            <a:r>
              <a:rPr lang="en-CA" dirty="0"/>
              <a:t> </a:t>
            </a:r>
            <a:r>
              <a:rPr lang="en-CA" dirty="0" err="1"/>
              <a:t>esse</a:t>
            </a:r>
            <a:r>
              <a:rPr lang="en-CA" dirty="0"/>
              <a:t> </a:t>
            </a:r>
            <a:r>
              <a:rPr lang="en-CA" dirty="0" err="1"/>
              <a:t>cillum</a:t>
            </a:r>
            <a:r>
              <a:rPr lang="en-CA" dirty="0"/>
              <a:t> dolore </a:t>
            </a:r>
            <a:r>
              <a:rPr lang="en-CA" dirty="0" err="1"/>
              <a:t>eu</a:t>
            </a:r>
            <a:r>
              <a:rPr lang="en-CA" dirty="0"/>
              <a:t> </a:t>
            </a:r>
            <a:r>
              <a:rPr lang="en-CA" dirty="0" err="1"/>
              <a:t>fugiat</a:t>
            </a:r>
            <a:r>
              <a:rPr lang="en-CA" dirty="0"/>
              <a:t> </a:t>
            </a:r>
            <a:r>
              <a:rPr lang="en-CA" dirty="0" err="1"/>
              <a:t>nulla</a:t>
            </a:r>
            <a:r>
              <a:rPr lang="en-CA" dirty="0"/>
              <a:t> </a:t>
            </a:r>
            <a:r>
              <a:rPr lang="en-CA" dirty="0" err="1"/>
              <a:t>pariatur</a:t>
            </a:r>
            <a:r>
              <a:rPr lang="en-CA" dirty="0"/>
              <a:t>. </a:t>
            </a:r>
            <a:r>
              <a:rPr lang="en-CA" dirty="0" err="1"/>
              <a:t>Excepteur</a:t>
            </a:r>
            <a:r>
              <a:rPr lang="en-CA" dirty="0"/>
              <a:t> </a:t>
            </a:r>
            <a:r>
              <a:rPr lang="en-CA" dirty="0" err="1"/>
              <a:t>sint</a:t>
            </a:r>
            <a:r>
              <a:rPr lang="en-CA" dirty="0"/>
              <a:t> </a:t>
            </a:r>
            <a:r>
              <a:rPr lang="en-CA" dirty="0" err="1"/>
              <a:t>occaecat</a:t>
            </a:r>
            <a:r>
              <a:rPr lang="en-CA" dirty="0"/>
              <a:t> </a:t>
            </a:r>
            <a:r>
              <a:rPr lang="en-CA" dirty="0" err="1"/>
              <a:t>cupidatat</a:t>
            </a:r>
            <a:r>
              <a:rPr lang="en-CA" dirty="0"/>
              <a:t> non </a:t>
            </a:r>
            <a:r>
              <a:rPr lang="en-CA" dirty="0" err="1"/>
              <a:t>proident</a:t>
            </a:r>
            <a:r>
              <a:rPr lang="en-CA" dirty="0"/>
              <a:t>, </a:t>
            </a:r>
            <a:r>
              <a:rPr lang="en-CA" dirty="0" err="1"/>
              <a:t>sunt</a:t>
            </a:r>
            <a:r>
              <a:rPr lang="en-CA" dirty="0"/>
              <a:t> in culpa qui </a:t>
            </a:r>
            <a:r>
              <a:rPr lang="en-CA" dirty="0" err="1"/>
              <a:t>officia</a:t>
            </a:r>
            <a:r>
              <a:rPr lang="en-CA" dirty="0"/>
              <a:t> </a:t>
            </a:r>
            <a:r>
              <a:rPr lang="en-CA" dirty="0" err="1"/>
              <a:t>deserunt</a:t>
            </a:r>
            <a:r>
              <a:rPr lang="en-CA" dirty="0"/>
              <a:t> </a:t>
            </a:r>
            <a:r>
              <a:rPr lang="en-CA" dirty="0" err="1"/>
              <a:t>mollit</a:t>
            </a:r>
            <a:r>
              <a:rPr lang="en-CA" dirty="0"/>
              <a:t> </a:t>
            </a:r>
            <a:r>
              <a:rPr lang="en-CA" dirty="0" err="1"/>
              <a:t>anim</a:t>
            </a:r>
            <a:r>
              <a:rPr lang="en-CA" dirty="0"/>
              <a:t> id </a:t>
            </a:r>
            <a:r>
              <a:rPr lang="en-CA" dirty="0" err="1"/>
              <a:t>est</a:t>
            </a:r>
            <a:r>
              <a:rPr lang="en-CA" dirty="0"/>
              <a:t> </a:t>
            </a:r>
            <a:r>
              <a:rPr lang="en-CA" dirty="0" err="1"/>
              <a:t>laborum</a:t>
            </a:r>
            <a:endParaRPr lang="en-US" dirty="0"/>
          </a:p>
        </p:txBody>
      </p:sp>
      <p:sp>
        <p:nvSpPr>
          <p:cNvPr id="3" name="Title 2">
            <a:extLst>
              <a:ext uri="{FF2B5EF4-FFF2-40B4-BE49-F238E27FC236}">
                <a16:creationId xmlns:a16="http://schemas.microsoft.com/office/drawing/2014/main" id="{6A7D48DB-354F-7941-AD10-FF98DF8079AB}"/>
              </a:ext>
            </a:extLst>
          </p:cNvPr>
          <p:cNvSpPr>
            <a:spLocks noGrp="1"/>
          </p:cNvSpPr>
          <p:nvPr>
            <p:ph type="title"/>
          </p:nvPr>
        </p:nvSpPr>
        <p:spPr/>
        <p:txBody>
          <a:bodyPr/>
          <a:lstStyle/>
          <a:p>
            <a:r>
              <a:rPr lang="en-US" dirty="0"/>
              <a:t>Dummy text</a:t>
            </a:r>
          </a:p>
        </p:txBody>
      </p:sp>
    </p:spTree>
    <p:extLst>
      <p:ext uri="{BB962C8B-B14F-4D97-AF65-F5344CB8AC3E}">
        <p14:creationId xmlns:p14="http://schemas.microsoft.com/office/powerpoint/2010/main" val="470719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286D4C-908E-BB4B-9AB2-E79006EC3C5B}"/>
              </a:ext>
            </a:extLst>
          </p:cNvPr>
          <p:cNvSpPr>
            <a:spLocks noGrp="1"/>
          </p:cNvSpPr>
          <p:nvPr>
            <p:ph idx="1"/>
          </p:nvPr>
        </p:nvSpPr>
        <p:spPr/>
        <p:txBody>
          <a:bodyPr>
            <a:normAutofit/>
          </a:bodyPr>
          <a:lstStyle/>
          <a:p>
            <a:pPr lvl="0"/>
            <a:r>
              <a:rPr lang="en-US" dirty="0">
                <a:solidFill>
                  <a:schemeClr val="tx1"/>
                </a:solidFill>
              </a:rPr>
              <a:t>Distills ARIA experience into something that is: </a:t>
            </a:r>
            <a:endParaRPr lang="en-CA" dirty="0">
              <a:solidFill>
                <a:schemeClr val="tx1"/>
              </a:solidFill>
            </a:endParaRPr>
          </a:p>
          <a:p>
            <a:pPr lvl="1"/>
            <a:r>
              <a:rPr lang="en-US" sz="2400" dirty="0">
                <a:solidFill>
                  <a:schemeClr val="tx1"/>
                </a:solidFill>
              </a:rPr>
              <a:t>concise </a:t>
            </a:r>
            <a:endParaRPr lang="en-CA" sz="2400" dirty="0">
              <a:solidFill>
                <a:schemeClr val="tx1"/>
              </a:solidFill>
            </a:endParaRPr>
          </a:p>
          <a:p>
            <a:pPr lvl="1"/>
            <a:r>
              <a:rPr lang="en-US" sz="2400" dirty="0">
                <a:solidFill>
                  <a:schemeClr val="tx1"/>
                </a:solidFill>
              </a:rPr>
              <a:t>visually appealing </a:t>
            </a:r>
            <a:endParaRPr lang="en-CA" sz="2400" dirty="0">
              <a:solidFill>
                <a:schemeClr val="tx1"/>
              </a:solidFill>
            </a:endParaRPr>
          </a:p>
          <a:p>
            <a:pPr lvl="1"/>
            <a:r>
              <a:rPr lang="en-US" sz="2400" dirty="0">
                <a:solidFill>
                  <a:schemeClr val="tx1"/>
                </a:solidFill>
              </a:rPr>
              <a:t>effectively communicates your research to your audience </a:t>
            </a:r>
          </a:p>
          <a:p>
            <a:r>
              <a:rPr lang="en-US" dirty="0">
                <a:solidFill>
                  <a:schemeClr val="tx1"/>
                </a:solidFill>
              </a:rPr>
              <a:t>It’s not an information dump!</a:t>
            </a:r>
          </a:p>
          <a:p>
            <a:r>
              <a:rPr lang="en-CA" dirty="0">
                <a:solidFill>
                  <a:schemeClr val="tx1"/>
                </a:solidFill>
              </a:rPr>
              <a:t>Get creative!</a:t>
            </a:r>
          </a:p>
          <a:p>
            <a:pPr lvl="0"/>
            <a:r>
              <a:rPr lang="en-US" dirty="0">
                <a:solidFill>
                  <a:schemeClr val="tx1"/>
                </a:solidFill>
              </a:rPr>
              <a:t>Focus today is on general </a:t>
            </a:r>
            <a:r>
              <a:rPr lang="en-US" b="1" dirty="0">
                <a:solidFill>
                  <a:schemeClr val="tx1"/>
                </a:solidFill>
              </a:rPr>
              <a:t>best practices</a:t>
            </a:r>
            <a:r>
              <a:rPr lang="en-US" dirty="0">
                <a:solidFill>
                  <a:schemeClr val="tx1"/>
                </a:solidFill>
              </a:rPr>
              <a:t> for effectively communicating your message with a poster</a:t>
            </a:r>
          </a:p>
          <a:p>
            <a:pPr lvl="1"/>
            <a:r>
              <a:rPr lang="en-US" sz="2400" dirty="0">
                <a:solidFill>
                  <a:schemeClr val="tx1"/>
                </a:solidFill>
              </a:rPr>
              <a:t>These are suggestions, not a prescription!</a:t>
            </a:r>
            <a:endParaRPr lang="en-CA" sz="2400" dirty="0">
              <a:solidFill>
                <a:schemeClr val="tx1"/>
              </a:solidFill>
            </a:endParaRPr>
          </a:p>
          <a:p>
            <a:endParaRPr lang="en-US" dirty="0"/>
          </a:p>
        </p:txBody>
      </p:sp>
      <p:sp>
        <p:nvSpPr>
          <p:cNvPr id="3" name="Title 2">
            <a:extLst>
              <a:ext uri="{FF2B5EF4-FFF2-40B4-BE49-F238E27FC236}">
                <a16:creationId xmlns:a16="http://schemas.microsoft.com/office/drawing/2014/main" id="{395F2ACE-B837-FD45-ADEB-1523FA222E4B}"/>
              </a:ext>
            </a:extLst>
          </p:cNvPr>
          <p:cNvSpPr>
            <a:spLocks noGrp="1"/>
          </p:cNvSpPr>
          <p:nvPr>
            <p:ph type="title"/>
          </p:nvPr>
        </p:nvSpPr>
        <p:spPr/>
        <p:txBody>
          <a:bodyPr/>
          <a:lstStyle/>
          <a:p>
            <a:r>
              <a:rPr lang="en-US" dirty="0"/>
              <a:t>The poster…</a:t>
            </a:r>
          </a:p>
        </p:txBody>
      </p:sp>
    </p:spTree>
    <p:extLst>
      <p:ext uri="{BB962C8B-B14F-4D97-AF65-F5344CB8AC3E}">
        <p14:creationId xmlns:p14="http://schemas.microsoft.com/office/powerpoint/2010/main" val="69305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514" y="914400"/>
            <a:ext cx="9129486" cy="5943599"/>
          </a:xfrm>
        </p:spPr>
        <p:txBody>
          <a:bodyPr>
            <a:normAutofit/>
          </a:bodyPr>
          <a:lstStyle/>
          <a:p>
            <a:r>
              <a:rPr lang="en-US" dirty="0"/>
              <a:t>Abstract</a:t>
            </a:r>
          </a:p>
          <a:p>
            <a:r>
              <a:rPr lang="en-US" dirty="0"/>
              <a:t>Introduction/Background</a:t>
            </a:r>
          </a:p>
          <a:p>
            <a:r>
              <a:rPr lang="en-US" dirty="0"/>
              <a:t>Study Purpose/Objectives</a:t>
            </a:r>
          </a:p>
          <a:p>
            <a:r>
              <a:rPr lang="en-US" dirty="0"/>
              <a:t>Methodology/Study Design</a:t>
            </a:r>
          </a:p>
          <a:p>
            <a:r>
              <a:rPr lang="en-US" dirty="0"/>
              <a:t>Results/Data Analysis (Charts, Graphs, Quotes, etc…)</a:t>
            </a:r>
          </a:p>
          <a:p>
            <a:r>
              <a:rPr lang="en-US" dirty="0"/>
              <a:t>Key Findings</a:t>
            </a:r>
          </a:p>
          <a:p>
            <a:r>
              <a:rPr lang="en-US" dirty="0"/>
              <a:t>Final Thoughts/Conclusions </a:t>
            </a:r>
          </a:p>
          <a:p>
            <a:r>
              <a:rPr lang="en-US" dirty="0"/>
              <a:t>References/Bibliography</a:t>
            </a:r>
          </a:p>
          <a:p>
            <a:r>
              <a:rPr lang="en-US" dirty="0"/>
              <a:t>Acknowledgements</a:t>
            </a:r>
          </a:p>
        </p:txBody>
      </p:sp>
      <p:sp>
        <p:nvSpPr>
          <p:cNvPr id="3" name="Title 2"/>
          <p:cNvSpPr>
            <a:spLocks noGrp="1"/>
          </p:cNvSpPr>
          <p:nvPr>
            <p:ph type="title"/>
          </p:nvPr>
        </p:nvSpPr>
        <p:spPr/>
        <p:txBody>
          <a:bodyPr/>
          <a:lstStyle/>
          <a:p>
            <a:r>
              <a:rPr lang="en-US" b="1" dirty="0"/>
              <a:t>Possible Sections to Include</a:t>
            </a:r>
            <a:endParaRPr lang="en-US" dirty="0"/>
          </a:p>
        </p:txBody>
      </p:sp>
    </p:spTree>
    <p:extLst>
      <p:ext uri="{BB962C8B-B14F-4D97-AF65-F5344CB8AC3E}">
        <p14:creationId xmlns:p14="http://schemas.microsoft.com/office/powerpoint/2010/main" val="3622227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r>
              <a:rPr lang="en-US" sz="3600" b="1" dirty="0"/>
              <a:t>ABSTRACT</a:t>
            </a:r>
          </a:p>
          <a:p>
            <a:r>
              <a:rPr lang="en-US" dirty="0">
                <a:solidFill>
                  <a:schemeClr val="tx1"/>
                </a:solidFill>
              </a:rPr>
              <a:t>Distills all the most vital facts to know about your project into a </a:t>
            </a:r>
            <a:r>
              <a:rPr lang="en-US" b="1" dirty="0">
                <a:solidFill>
                  <a:srgbClr val="FF0000"/>
                </a:solidFill>
              </a:rPr>
              <a:t>single, informative paragraph</a:t>
            </a:r>
          </a:p>
          <a:p>
            <a:r>
              <a:rPr lang="en-US" dirty="0">
                <a:solidFill>
                  <a:schemeClr val="tx1"/>
                </a:solidFill>
              </a:rPr>
              <a:t>Important element of the poster – if someone were to read only one section of the poster, it would be this one!</a:t>
            </a:r>
          </a:p>
          <a:p>
            <a:r>
              <a:rPr lang="en-US" dirty="0">
                <a:solidFill>
                  <a:schemeClr val="tx1"/>
                </a:solidFill>
              </a:rPr>
              <a:t>Make this as concise as possible</a:t>
            </a:r>
            <a:endParaRPr lang="en-CA" dirty="0">
              <a:solidFill>
                <a:schemeClr val="tx1"/>
              </a:solidFill>
            </a:endParaRPr>
          </a:p>
        </p:txBody>
      </p:sp>
      <p:sp>
        <p:nvSpPr>
          <p:cNvPr id="3" name="Title 2"/>
          <p:cNvSpPr>
            <a:spLocks noGrp="1"/>
          </p:cNvSpPr>
          <p:nvPr>
            <p:ph type="title"/>
          </p:nvPr>
        </p:nvSpPr>
        <p:spPr/>
        <p:txBody>
          <a:bodyPr/>
          <a:lstStyle/>
          <a:p>
            <a:r>
              <a:rPr lang="en-US" dirty="0"/>
              <a:t>Possible Sections to Include</a:t>
            </a:r>
            <a:endParaRPr lang="en-CA" dirty="0"/>
          </a:p>
        </p:txBody>
      </p:sp>
    </p:spTree>
    <p:extLst>
      <p:ext uri="{BB962C8B-B14F-4D97-AF65-F5344CB8AC3E}">
        <p14:creationId xmlns:p14="http://schemas.microsoft.com/office/powerpoint/2010/main" val="1387146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r>
              <a:rPr lang="en-US" sz="3600" b="1" dirty="0"/>
              <a:t>INTRODUCTION / BACKGROUND</a:t>
            </a:r>
          </a:p>
          <a:p>
            <a:pPr lvl="0"/>
            <a:r>
              <a:rPr lang="en-US" dirty="0">
                <a:solidFill>
                  <a:schemeClr val="tx1"/>
                </a:solidFill>
              </a:rPr>
              <a:t>Provides </a:t>
            </a:r>
            <a:r>
              <a:rPr lang="en-US" b="1" dirty="0">
                <a:solidFill>
                  <a:srgbClr val="FF0000"/>
                </a:solidFill>
              </a:rPr>
              <a:t>general</a:t>
            </a:r>
            <a:r>
              <a:rPr lang="en-US" dirty="0">
                <a:solidFill>
                  <a:schemeClr val="tx1"/>
                </a:solidFill>
              </a:rPr>
              <a:t> background and peripheral information </a:t>
            </a:r>
          </a:p>
          <a:p>
            <a:pPr lvl="0"/>
            <a:r>
              <a:rPr lang="en-US" dirty="0">
                <a:solidFill>
                  <a:schemeClr val="tx1"/>
                </a:solidFill>
              </a:rPr>
              <a:t>Contextualizes the research </a:t>
            </a:r>
          </a:p>
          <a:p>
            <a:pPr lvl="0"/>
            <a:r>
              <a:rPr lang="en-US" dirty="0">
                <a:solidFill>
                  <a:schemeClr val="tx1"/>
                </a:solidFill>
              </a:rPr>
              <a:t>Communicates how the project came to be undertaken and why it is important</a:t>
            </a:r>
            <a:endParaRPr lang="en-CA" dirty="0">
              <a:solidFill>
                <a:schemeClr val="tx1"/>
              </a:solidFill>
            </a:endParaRPr>
          </a:p>
          <a:p>
            <a:pPr lvl="0"/>
            <a:r>
              <a:rPr lang="en-US" dirty="0">
                <a:solidFill>
                  <a:schemeClr val="tx1"/>
                </a:solidFill>
              </a:rPr>
              <a:t>“What is this project about on a general level?”</a:t>
            </a:r>
          </a:p>
        </p:txBody>
      </p:sp>
      <p:sp>
        <p:nvSpPr>
          <p:cNvPr id="3" name="Title 2"/>
          <p:cNvSpPr>
            <a:spLocks noGrp="1"/>
          </p:cNvSpPr>
          <p:nvPr>
            <p:ph type="title"/>
          </p:nvPr>
        </p:nvSpPr>
        <p:spPr/>
        <p:txBody>
          <a:bodyPr/>
          <a:lstStyle/>
          <a:p>
            <a:r>
              <a:rPr lang="en-US" dirty="0"/>
              <a:t>Possible Sections to Include</a:t>
            </a:r>
            <a:endParaRPr lang="en-CA" dirty="0"/>
          </a:p>
        </p:txBody>
      </p:sp>
    </p:spTree>
    <p:extLst>
      <p:ext uri="{BB962C8B-B14F-4D97-AF65-F5344CB8AC3E}">
        <p14:creationId xmlns:p14="http://schemas.microsoft.com/office/powerpoint/2010/main" val="2652261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r>
              <a:rPr lang="en-US" sz="3600" b="1" dirty="0"/>
              <a:t>PROJECT PURPOSE / OBJECTIVES</a:t>
            </a:r>
          </a:p>
          <a:p>
            <a:pPr lvl="0"/>
            <a:r>
              <a:rPr lang="en-US" dirty="0">
                <a:solidFill>
                  <a:schemeClr val="tx1"/>
                </a:solidFill>
              </a:rPr>
              <a:t>Brings your </a:t>
            </a:r>
            <a:r>
              <a:rPr lang="en-US" b="1" dirty="0">
                <a:solidFill>
                  <a:srgbClr val="FF0000"/>
                </a:solidFill>
              </a:rPr>
              <a:t>specific</a:t>
            </a:r>
            <a:r>
              <a:rPr lang="en-US" dirty="0">
                <a:solidFill>
                  <a:schemeClr val="tx1"/>
                </a:solidFill>
              </a:rPr>
              <a:t> project into focus and discuss the goals of the project itself. It answers the question </a:t>
            </a:r>
            <a:endParaRPr lang="en-CA" dirty="0">
              <a:solidFill>
                <a:schemeClr val="tx1"/>
              </a:solidFill>
            </a:endParaRPr>
          </a:p>
          <a:p>
            <a:pPr lvl="0"/>
            <a:r>
              <a:rPr lang="en-US" dirty="0">
                <a:solidFill>
                  <a:schemeClr val="tx1"/>
                </a:solidFill>
              </a:rPr>
              <a:t>“What is this project trying to achieve?”</a:t>
            </a:r>
          </a:p>
          <a:p>
            <a:pPr lvl="0"/>
            <a:r>
              <a:rPr lang="en-US" dirty="0">
                <a:solidFill>
                  <a:schemeClr val="tx1"/>
                </a:solidFill>
              </a:rPr>
              <a:t>Can often be distilled into a bulleted list</a:t>
            </a:r>
          </a:p>
        </p:txBody>
      </p:sp>
      <p:sp>
        <p:nvSpPr>
          <p:cNvPr id="3" name="Title 2"/>
          <p:cNvSpPr>
            <a:spLocks noGrp="1"/>
          </p:cNvSpPr>
          <p:nvPr>
            <p:ph type="title"/>
          </p:nvPr>
        </p:nvSpPr>
        <p:spPr/>
        <p:txBody>
          <a:bodyPr/>
          <a:lstStyle/>
          <a:p>
            <a:r>
              <a:rPr lang="en-US" dirty="0"/>
              <a:t>Possible Sections to Include</a:t>
            </a:r>
            <a:endParaRPr lang="en-CA" dirty="0"/>
          </a:p>
        </p:txBody>
      </p:sp>
    </p:spTree>
    <p:extLst>
      <p:ext uri="{BB962C8B-B14F-4D97-AF65-F5344CB8AC3E}">
        <p14:creationId xmlns:p14="http://schemas.microsoft.com/office/powerpoint/2010/main" val="36695535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r>
              <a:rPr lang="en-US" sz="3600" b="1" dirty="0"/>
              <a:t>METHODOLOGY / PROJECT DESIGN</a:t>
            </a:r>
          </a:p>
          <a:p>
            <a:pPr lvl="0"/>
            <a:r>
              <a:rPr lang="en-US" dirty="0">
                <a:solidFill>
                  <a:schemeClr val="tx1"/>
                </a:solidFill>
              </a:rPr>
              <a:t>Discusses the </a:t>
            </a:r>
            <a:r>
              <a:rPr lang="en-US" b="1" dirty="0">
                <a:solidFill>
                  <a:srgbClr val="FF0000"/>
                </a:solidFill>
              </a:rPr>
              <a:t>techniques</a:t>
            </a:r>
            <a:r>
              <a:rPr lang="en-US" dirty="0">
                <a:solidFill>
                  <a:schemeClr val="tx1"/>
                </a:solidFill>
              </a:rPr>
              <a:t> or </a:t>
            </a:r>
            <a:r>
              <a:rPr lang="en-US" b="1" dirty="0">
                <a:solidFill>
                  <a:srgbClr val="FF0000"/>
                </a:solidFill>
              </a:rPr>
              <a:t>methods</a:t>
            </a:r>
            <a:r>
              <a:rPr lang="en-US" dirty="0">
                <a:solidFill>
                  <a:schemeClr val="tx1"/>
                </a:solidFill>
              </a:rPr>
              <a:t> (literature review, field work, data analysis, </a:t>
            </a:r>
            <a:r>
              <a:rPr lang="en-US" dirty="0" err="1">
                <a:solidFill>
                  <a:schemeClr val="tx1"/>
                </a:solidFill>
              </a:rPr>
              <a:t>etc</a:t>
            </a:r>
            <a:r>
              <a:rPr lang="en-US" dirty="0">
                <a:solidFill>
                  <a:schemeClr val="tx1"/>
                </a:solidFill>
              </a:rPr>
              <a:t>) </a:t>
            </a:r>
            <a:endParaRPr lang="en-CA" dirty="0">
              <a:solidFill>
                <a:schemeClr val="tx1"/>
              </a:solidFill>
            </a:endParaRPr>
          </a:p>
          <a:p>
            <a:pPr lvl="0"/>
            <a:r>
              <a:rPr lang="en-US" dirty="0">
                <a:solidFill>
                  <a:schemeClr val="tx1"/>
                </a:solidFill>
              </a:rPr>
              <a:t>Important to be clear about one’s methodology, because without a solid methodology it isn’t possible to have meaningful results</a:t>
            </a:r>
          </a:p>
          <a:p>
            <a:r>
              <a:rPr lang="en-US" dirty="0">
                <a:solidFill>
                  <a:schemeClr val="tx1"/>
                </a:solidFill>
              </a:rPr>
              <a:t>“What methods did you use to go about getting the results that you’re presenting here?” </a:t>
            </a:r>
            <a:endParaRPr lang="en-CA" dirty="0">
              <a:solidFill>
                <a:schemeClr val="tx1"/>
              </a:solidFill>
            </a:endParaRPr>
          </a:p>
        </p:txBody>
      </p:sp>
      <p:sp>
        <p:nvSpPr>
          <p:cNvPr id="3" name="Title 2"/>
          <p:cNvSpPr>
            <a:spLocks noGrp="1"/>
          </p:cNvSpPr>
          <p:nvPr>
            <p:ph type="title"/>
          </p:nvPr>
        </p:nvSpPr>
        <p:spPr/>
        <p:txBody>
          <a:bodyPr/>
          <a:lstStyle/>
          <a:p>
            <a:r>
              <a:rPr lang="en-US" dirty="0"/>
              <a:t>Possible Sections to Include</a:t>
            </a:r>
            <a:endParaRPr lang="en-CA" dirty="0"/>
          </a:p>
        </p:txBody>
      </p:sp>
    </p:spTree>
    <p:extLst>
      <p:ext uri="{BB962C8B-B14F-4D97-AF65-F5344CB8AC3E}">
        <p14:creationId xmlns:p14="http://schemas.microsoft.com/office/powerpoint/2010/main" val="1588331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r>
              <a:rPr lang="en-US" sz="3600" b="1" dirty="0"/>
              <a:t>RESULTS / DATA ANALYSIS</a:t>
            </a:r>
          </a:p>
          <a:p>
            <a:pPr lvl="0"/>
            <a:r>
              <a:rPr lang="en-US" dirty="0">
                <a:solidFill>
                  <a:schemeClr val="tx1"/>
                </a:solidFill>
              </a:rPr>
              <a:t>Presents findings in a </a:t>
            </a:r>
            <a:r>
              <a:rPr lang="en-US" b="1" dirty="0">
                <a:solidFill>
                  <a:srgbClr val="FF0000"/>
                </a:solidFill>
              </a:rPr>
              <a:t>visual</a:t>
            </a:r>
            <a:r>
              <a:rPr lang="en-US" dirty="0">
                <a:solidFill>
                  <a:schemeClr val="tx1"/>
                </a:solidFill>
              </a:rPr>
              <a:t> manner using </a:t>
            </a:r>
            <a:r>
              <a:rPr lang="en-US" b="1" dirty="0">
                <a:solidFill>
                  <a:srgbClr val="FF0000"/>
                </a:solidFill>
              </a:rPr>
              <a:t>charts</a:t>
            </a:r>
            <a:r>
              <a:rPr lang="en-US" dirty="0">
                <a:solidFill>
                  <a:schemeClr val="tx1"/>
                </a:solidFill>
              </a:rPr>
              <a:t> or </a:t>
            </a:r>
            <a:r>
              <a:rPr lang="en-US" b="1" dirty="0">
                <a:solidFill>
                  <a:srgbClr val="FF0000"/>
                </a:solidFill>
              </a:rPr>
              <a:t>graphs</a:t>
            </a:r>
            <a:r>
              <a:rPr lang="en-US" dirty="0">
                <a:solidFill>
                  <a:schemeClr val="tx1"/>
                </a:solidFill>
              </a:rPr>
              <a:t>.</a:t>
            </a:r>
            <a:endParaRPr lang="en-CA" dirty="0">
              <a:solidFill>
                <a:schemeClr val="tx1"/>
              </a:solidFill>
            </a:endParaRPr>
          </a:p>
          <a:p>
            <a:pPr lvl="0"/>
            <a:r>
              <a:rPr lang="en-US" dirty="0">
                <a:solidFill>
                  <a:schemeClr val="tx1"/>
                </a:solidFill>
              </a:rPr>
              <a:t>Humanities projects: be creative! Quotations, images, interactive elements, etc. can be used to illustrate projects which do not rely on </a:t>
            </a:r>
            <a:r>
              <a:rPr lang="en-US" dirty="0" err="1">
                <a:solidFill>
                  <a:schemeClr val="tx1"/>
                </a:solidFill>
              </a:rPr>
              <a:t>graphable</a:t>
            </a:r>
            <a:r>
              <a:rPr lang="en-US" dirty="0">
                <a:solidFill>
                  <a:schemeClr val="tx1"/>
                </a:solidFill>
              </a:rPr>
              <a:t> data. </a:t>
            </a:r>
            <a:endParaRPr lang="en-CA" dirty="0">
              <a:solidFill>
                <a:schemeClr val="tx1"/>
              </a:solidFill>
            </a:endParaRPr>
          </a:p>
          <a:p>
            <a:pPr lvl="0"/>
            <a:r>
              <a:rPr lang="en-US" dirty="0">
                <a:solidFill>
                  <a:schemeClr val="tx1"/>
                </a:solidFill>
              </a:rPr>
              <a:t>Could also be re-envisioned as a more interactive component involving something like the projector or poems that were handed out by previous ARIA students.</a:t>
            </a:r>
          </a:p>
        </p:txBody>
      </p:sp>
      <p:sp>
        <p:nvSpPr>
          <p:cNvPr id="3" name="Title 2"/>
          <p:cNvSpPr>
            <a:spLocks noGrp="1"/>
          </p:cNvSpPr>
          <p:nvPr>
            <p:ph type="title"/>
          </p:nvPr>
        </p:nvSpPr>
        <p:spPr/>
        <p:txBody>
          <a:bodyPr/>
          <a:lstStyle/>
          <a:p>
            <a:r>
              <a:rPr lang="en-US" dirty="0"/>
              <a:t>Possible Sections to Include</a:t>
            </a:r>
            <a:endParaRPr lang="en-CA" dirty="0"/>
          </a:p>
        </p:txBody>
      </p:sp>
    </p:spTree>
    <p:extLst>
      <p:ext uri="{BB962C8B-B14F-4D97-AF65-F5344CB8AC3E}">
        <p14:creationId xmlns:p14="http://schemas.microsoft.com/office/powerpoint/2010/main" val="4066538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r>
              <a:rPr lang="en-US" sz="3600" b="1" dirty="0"/>
              <a:t>KEY FINDINGS</a:t>
            </a:r>
          </a:p>
          <a:p>
            <a:pPr lvl="0"/>
            <a:r>
              <a:rPr lang="en-US" b="1" dirty="0">
                <a:solidFill>
                  <a:srgbClr val="FF0000"/>
                </a:solidFill>
              </a:rPr>
              <a:t>Discusses</a:t>
            </a:r>
            <a:r>
              <a:rPr lang="en-US" dirty="0">
                <a:solidFill>
                  <a:schemeClr val="tx1"/>
                </a:solidFill>
              </a:rPr>
              <a:t> or </a:t>
            </a:r>
            <a:r>
              <a:rPr lang="en-US" b="1" dirty="0">
                <a:solidFill>
                  <a:srgbClr val="FF0000"/>
                </a:solidFill>
              </a:rPr>
              <a:t>interprets</a:t>
            </a:r>
            <a:r>
              <a:rPr lang="en-US" dirty="0">
                <a:solidFill>
                  <a:schemeClr val="tx1"/>
                </a:solidFill>
              </a:rPr>
              <a:t> the data presented in raw form in your results section</a:t>
            </a:r>
          </a:p>
          <a:p>
            <a:pPr lvl="0"/>
            <a:r>
              <a:rPr lang="en-US" dirty="0">
                <a:solidFill>
                  <a:schemeClr val="tx1"/>
                </a:solidFill>
              </a:rPr>
              <a:t>Use this section to analyze the results of your research and to highlight important aspects of it that might not be obvious to those who are unfamiliar with the project</a:t>
            </a:r>
          </a:p>
        </p:txBody>
      </p:sp>
      <p:sp>
        <p:nvSpPr>
          <p:cNvPr id="3" name="Title 2"/>
          <p:cNvSpPr>
            <a:spLocks noGrp="1"/>
          </p:cNvSpPr>
          <p:nvPr>
            <p:ph type="title"/>
          </p:nvPr>
        </p:nvSpPr>
        <p:spPr/>
        <p:txBody>
          <a:bodyPr/>
          <a:lstStyle/>
          <a:p>
            <a:r>
              <a:rPr lang="en-US" dirty="0"/>
              <a:t>Possible Sections to Include</a:t>
            </a:r>
            <a:endParaRPr lang="en-CA" dirty="0"/>
          </a:p>
        </p:txBody>
      </p:sp>
    </p:spTree>
    <p:extLst>
      <p:ext uri="{BB962C8B-B14F-4D97-AF65-F5344CB8AC3E}">
        <p14:creationId xmlns:p14="http://schemas.microsoft.com/office/powerpoint/2010/main" val="2874949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r>
              <a:rPr lang="en-US" sz="3600" b="1" dirty="0"/>
              <a:t>FINAL THOUGHTS / CONCLUSIONS</a:t>
            </a:r>
          </a:p>
          <a:p>
            <a:pPr lvl="0"/>
            <a:r>
              <a:rPr lang="en-US" b="1" dirty="0">
                <a:solidFill>
                  <a:srgbClr val="FF0000"/>
                </a:solidFill>
              </a:rPr>
              <a:t>Ties the preceding content together </a:t>
            </a:r>
            <a:r>
              <a:rPr lang="en-US" dirty="0">
                <a:solidFill>
                  <a:schemeClr val="tx1"/>
                </a:solidFill>
              </a:rPr>
              <a:t>and provides some final thoughts about your experience</a:t>
            </a:r>
          </a:p>
          <a:p>
            <a:pPr lvl="0"/>
            <a:r>
              <a:rPr lang="en-US" dirty="0">
                <a:solidFill>
                  <a:schemeClr val="tx1"/>
                </a:solidFill>
              </a:rPr>
              <a:t>Presents </a:t>
            </a:r>
            <a:r>
              <a:rPr lang="en-US" b="1" dirty="0">
                <a:solidFill>
                  <a:srgbClr val="FF0000"/>
                </a:solidFill>
              </a:rPr>
              <a:t>future directions</a:t>
            </a:r>
            <a:r>
              <a:rPr lang="en-US" dirty="0">
                <a:solidFill>
                  <a:schemeClr val="tx1"/>
                </a:solidFill>
              </a:rPr>
              <a:t> that you or another researcher might take in taking the research further</a:t>
            </a:r>
          </a:p>
        </p:txBody>
      </p:sp>
      <p:sp>
        <p:nvSpPr>
          <p:cNvPr id="3" name="Title 2"/>
          <p:cNvSpPr>
            <a:spLocks noGrp="1"/>
          </p:cNvSpPr>
          <p:nvPr>
            <p:ph type="title"/>
          </p:nvPr>
        </p:nvSpPr>
        <p:spPr/>
        <p:txBody>
          <a:bodyPr/>
          <a:lstStyle/>
          <a:p>
            <a:r>
              <a:rPr lang="en-US" dirty="0"/>
              <a:t>Possible Sections to Include</a:t>
            </a:r>
            <a:endParaRPr lang="en-CA" dirty="0"/>
          </a:p>
        </p:txBody>
      </p:sp>
    </p:spTree>
    <p:extLst>
      <p:ext uri="{BB962C8B-B14F-4D97-AF65-F5344CB8AC3E}">
        <p14:creationId xmlns:p14="http://schemas.microsoft.com/office/powerpoint/2010/main" val="1423223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r>
              <a:rPr lang="en-US" sz="3600" b="1" dirty="0"/>
              <a:t>REFERENCES / BIBLIOGRAPHY</a:t>
            </a:r>
          </a:p>
          <a:p>
            <a:pPr lvl="0"/>
            <a:r>
              <a:rPr lang="en-US" dirty="0">
                <a:solidFill>
                  <a:schemeClr val="tx1"/>
                </a:solidFill>
              </a:rPr>
              <a:t>Includes </a:t>
            </a:r>
            <a:r>
              <a:rPr lang="en-US" b="1" dirty="0">
                <a:solidFill>
                  <a:srgbClr val="FF0000"/>
                </a:solidFill>
              </a:rPr>
              <a:t>citations</a:t>
            </a:r>
            <a:r>
              <a:rPr lang="en-US" dirty="0">
                <a:solidFill>
                  <a:schemeClr val="tx1"/>
                </a:solidFill>
              </a:rPr>
              <a:t> of any works you referenced </a:t>
            </a:r>
            <a:r>
              <a:rPr lang="en-US" b="1" dirty="0">
                <a:solidFill>
                  <a:srgbClr val="FF0000"/>
                </a:solidFill>
              </a:rPr>
              <a:t>on the poster itself</a:t>
            </a:r>
            <a:r>
              <a:rPr lang="en-US" dirty="0">
                <a:solidFill>
                  <a:schemeClr val="tx1"/>
                </a:solidFill>
              </a:rPr>
              <a:t>.</a:t>
            </a:r>
          </a:p>
        </p:txBody>
      </p:sp>
      <p:sp>
        <p:nvSpPr>
          <p:cNvPr id="3" name="Title 2"/>
          <p:cNvSpPr>
            <a:spLocks noGrp="1"/>
          </p:cNvSpPr>
          <p:nvPr>
            <p:ph type="title"/>
          </p:nvPr>
        </p:nvSpPr>
        <p:spPr/>
        <p:txBody>
          <a:bodyPr/>
          <a:lstStyle/>
          <a:p>
            <a:r>
              <a:rPr lang="en-US" dirty="0"/>
              <a:t>Possible Sections to Include</a:t>
            </a:r>
            <a:endParaRPr lang="en-CA" dirty="0"/>
          </a:p>
        </p:txBody>
      </p:sp>
    </p:spTree>
    <p:extLst>
      <p:ext uri="{BB962C8B-B14F-4D97-AF65-F5344CB8AC3E}">
        <p14:creationId xmlns:p14="http://schemas.microsoft.com/office/powerpoint/2010/main" val="23074944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r>
              <a:rPr lang="en-US" sz="3600" b="1" dirty="0"/>
              <a:t>ACKNOWLEDGEMENTS</a:t>
            </a:r>
          </a:p>
          <a:p>
            <a:pPr lvl="0"/>
            <a:r>
              <a:rPr lang="en-US" dirty="0">
                <a:solidFill>
                  <a:schemeClr val="tx1"/>
                </a:solidFill>
              </a:rPr>
              <a:t>Used to pay respect to some of the </a:t>
            </a:r>
            <a:r>
              <a:rPr lang="en-US" b="1" dirty="0">
                <a:solidFill>
                  <a:srgbClr val="FF0000"/>
                </a:solidFill>
              </a:rPr>
              <a:t>people who helped to support you</a:t>
            </a:r>
            <a:r>
              <a:rPr lang="en-US" dirty="0">
                <a:solidFill>
                  <a:schemeClr val="tx1"/>
                </a:solidFill>
              </a:rPr>
              <a:t> throughout the research process, including your professor</a:t>
            </a:r>
          </a:p>
        </p:txBody>
      </p:sp>
      <p:sp>
        <p:nvSpPr>
          <p:cNvPr id="3" name="Title 2"/>
          <p:cNvSpPr>
            <a:spLocks noGrp="1"/>
          </p:cNvSpPr>
          <p:nvPr>
            <p:ph type="title"/>
          </p:nvPr>
        </p:nvSpPr>
        <p:spPr/>
        <p:txBody>
          <a:bodyPr/>
          <a:lstStyle/>
          <a:p>
            <a:r>
              <a:rPr lang="en-US" dirty="0"/>
              <a:t>Possible Sections to Include</a:t>
            </a:r>
            <a:endParaRPr lang="en-CA" dirty="0"/>
          </a:p>
        </p:txBody>
      </p:sp>
    </p:spTree>
    <p:extLst>
      <p:ext uri="{BB962C8B-B14F-4D97-AF65-F5344CB8AC3E}">
        <p14:creationId xmlns:p14="http://schemas.microsoft.com/office/powerpoint/2010/main" val="2552496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Preparing Your Material</a:t>
            </a:r>
          </a:p>
        </p:txBody>
      </p:sp>
      <p:sp>
        <p:nvSpPr>
          <p:cNvPr id="4" name="Content Placeholder 2"/>
          <p:cNvSpPr txBox="1">
            <a:spLocks/>
          </p:cNvSpPr>
          <p:nvPr/>
        </p:nvSpPr>
        <p:spPr>
          <a:xfrm>
            <a:off x="598488" y="2608317"/>
            <a:ext cx="8229600" cy="1529881"/>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lang="en-US" sz="4000" dirty="0">
                <a:latin typeface="Calibri"/>
                <a:cs typeface="Calibri"/>
              </a:rPr>
              <a:t>Your material will dictate the design of your poster.</a:t>
            </a:r>
          </a:p>
        </p:txBody>
      </p:sp>
    </p:spTree>
    <p:extLst>
      <p:ext uri="{BB962C8B-B14F-4D97-AF65-F5344CB8AC3E}">
        <p14:creationId xmlns:p14="http://schemas.microsoft.com/office/powerpoint/2010/main" val="23932688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defTabSz="457200">
              <a:spcBef>
                <a:spcPct val="20000"/>
              </a:spcBef>
              <a:spcAft>
                <a:spcPts val="0"/>
              </a:spcAft>
              <a:buClrTx/>
              <a:buFont typeface="Arial"/>
              <a:buChar char="•"/>
              <a:defRPr/>
            </a:pPr>
            <a:r>
              <a:rPr lang="en-US" dirty="0"/>
              <a:t>Paper</a:t>
            </a:r>
          </a:p>
          <a:p>
            <a:pPr defTabSz="457200">
              <a:spcBef>
                <a:spcPct val="20000"/>
              </a:spcBef>
              <a:spcAft>
                <a:spcPts val="0"/>
              </a:spcAft>
              <a:buClrTx/>
              <a:buFont typeface="Arial"/>
              <a:buChar char="•"/>
              <a:defRPr/>
            </a:pPr>
            <a:r>
              <a:rPr lang="en-US" dirty="0"/>
              <a:t>Paper with lamination</a:t>
            </a:r>
          </a:p>
          <a:p>
            <a:pPr defTabSz="457200">
              <a:spcBef>
                <a:spcPct val="20000"/>
              </a:spcBef>
              <a:spcAft>
                <a:spcPts val="0"/>
              </a:spcAft>
              <a:buClrTx/>
              <a:buFont typeface="Arial"/>
              <a:buChar char="•"/>
              <a:defRPr/>
            </a:pPr>
            <a:r>
              <a:rPr lang="en-US" dirty="0"/>
              <a:t>Cloth</a:t>
            </a:r>
          </a:p>
          <a:p>
            <a:endParaRPr lang="en-US" sz="3200" dirty="0"/>
          </a:p>
        </p:txBody>
      </p:sp>
      <p:sp>
        <p:nvSpPr>
          <p:cNvPr id="4" name="Title 1"/>
          <p:cNvSpPr>
            <a:spLocks noGrp="1"/>
          </p:cNvSpPr>
          <p:nvPr>
            <p:ph type="title"/>
          </p:nvPr>
        </p:nvSpPr>
        <p:spPr/>
        <p:txBody>
          <a:bodyPr>
            <a:normAutofit/>
          </a:bodyPr>
          <a:lstStyle/>
          <a:p>
            <a:r>
              <a:rPr lang="en-US" b="1" dirty="0"/>
              <a:t>Print Out Options - examples</a:t>
            </a:r>
          </a:p>
        </p:txBody>
      </p:sp>
    </p:spTree>
    <p:extLst>
      <p:ext uri="{BB962C8B-B14F-4D97-AF65-F5344CB8AC3E}">
        <p14:creationId xmlns:p14="http://schemas.microsoft.com/office/powerpoint/2010/main" val="1619617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 Other things to think about…</a:t>
            </a:r>
          </a:p>
        </p:txBody>
      </p:sp>
      <p:sp>
        <p:nvSpPr>
          <p:cNvPr id="3" name="Content Placeholder 2"/>
          <p:cNvSpPr>
            <a:spLocks noGrp="1"/>
          </p:cNvSpPr>
          <p:nvPr>
            <p:ph idx="1"/>
          </p:nvPr>
        </p:nvSpPr>
        <p:spPr>
          <a:xfrm>
            <a:off x="0" y="929732"/>
            <a:ext cx="9144000" cy="5928267"/>
          </a:xfrm>
        </p:spPr>
        <p:txBody>
          <a:bodyPr>
            <a:normAutofit/>
          </a:bodyPr>
          <a:lstStyle/>
          <a:p>
            <a:pPr marL="342000">
              <a:spcBef>
                <a:spcPts val="1400"/>
              </a:spcBef>
              <a:spcAft>
                <a:spcPts val="1400"/>
              </a:spcAft>
              <a:buNone/>
            </a:pPr>
            <a:r>
              <a:rPr lang="en-US" dirty="0"/>
              <a:t>•	If it can be avoided, go no larger than 42 – 45” in height.</a:t>
            </a:r>
          </a:p>
          <a:p>
            <a:pPr marL="342000">
              <a:spcBef>
                <a:spcPts val="1400"/>
              </a:spcBef>
              <a:spcAft>
                <a:spcPts val="1400"/>
              </a:spcAft>
              <a:buNone/>
            </a:pPr>
            <a:r>
              <a:rPr lang="en-US" dirty="0"/>
              <a:t>•	Eight feet long is difficult to follow across.</a:t>
            </a:r>
          </a:p>
          <a:p>
            <a:pPr marL="342000">
              <a:spcBef>
                <a:spcPts val="1400"/>
              </a:spcBef>
              <a:spcAft>
                <a:spcPts val="1400"/>
              </a:spcAft>
              <a:buNone/>
            </a:pPr>
            <a:r>
              <a:rPr lang="en-US" dirty="0"/>
              <a:t>•	It is not necessary to use of all the space allotted. </a:t>
            </a:r>
            <a:br>
              <a:rPr lang="en-US" dirty="0"/>
            </a:br>
            <a:r>
              <a:rPr lang="en-US" dirty="0"/>
              <a:t>Better to make the poster a comfortable proportion.</a:t>
            </a:r>
          </a:p>
          <a:p>
            <a:pPr marL="342000">
              <a:spcBef>
                <a:spcPts val="1400"/>
              </a:spcBef>
              <a:spcAft>
                <a:spcPts val="1400"/>
              </a:spcAft>
              <a:buNone/>
            </a:pPr>
            <a:r>
              <a:rPr lang="en-US" dirty="0"/>
              <a:t>•	Before output, make a PDF and enlarge it on your screen to 400% to ensure image quality is not lost.</a:t>
            </a:r>
          </a:p>
          <a:p>
            <a:pPr marL="342000">
              <a:spcBef>
                <a:spcPts val="1400"/>
              </a:spcBef>
              <a:spcAft>
                <a:spcPts val="1400"/>
              </a:spcAft>
              <a:buNone/>
            </a:pPr>
            <a:r>
              <a:rPr lang="en-US" dirty="0"/>
              <a:t>•	Consider preparing handouts, and having business cards on hand when presenting your poster.</a:t>
            </a:r>
          </a:p>
        </p:txBody>
      </p:sp>
    </p:spTree>
    <p:extLst>
      <p:ext uri="{BB962C8B-B14F-4D97-AF65-F5344CB8AC3E}">
        <p14:creationId xmlns:p14="http://schemas.microsoft.com/office/powerpoint/2010/main" val="16730695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35078" y="-142031"/>
            <a:ext cx="9144000" cy="1143000"/>
          </a:xfrm>
        </p:spPr>
        <p:txBody>
          <a:bodyPr>
            <a:noAutofit/>
          </a:bodyPr>
          <a:lstStyle/>
          <a:p>
            <a:pPr algn="l"/>
            <a:r>
              <a:rPr lang="en-US" sz="3200" dirty="0"/>
              <a:t> </a:t>
            </a:r>
            <a:r>
              <a:rPr lang="en-US" sz="3200" b="1" dirty="0"/>
              <a:t>Places to have posters produced professionally  </a:t>
            </a:r>
          </a:p>
        </p:txBody>
      </p:sp>
      <p:sp>
        <p:nvSpPr>
          <p:cNvPr id="5" name="Content Placeholder 2"/>
          <p:cNvSpPr txBox="1">
            <a:spLocks/>
          </p:cNvSpPr>
          <p:nvPr/>
        </p:nvSpPr>
        <p:spPr>
          <a:xfrm>
            <a:off x="1345678" y="1000969"/>
            <a:ext cx="6791142" cy="5857031"/>
          </a:xfrm>
          <a:prstGeom prst="rect">
            <a:avLst/>
          </a:prstGeom>
        </p:spPr>
        <p:txBody>
          <a:bodyPr vert="horz" lIns="91440" tIns="45720" rIns="91440" bIns="45720" rtlCol="0">
            <a:normAutofit fontScale="92500" lnSpcReduction="10000"/>
          </a:bodyPr>
          <a:lstStyle/>
          <a:p>
            <a:r>
              <a:rPr lang="en-US" dirty="0"/>
              <a:t>Allow 2 days for output</a:t>
            </a:r>
          </a:p>
          <a:p>
            <a:endParaRPr lang="en-US" dirty="0"/>
          </a:p>
          <a:p>
            <a:r>
              <a:rPr lang="en-US" dirty="0"/>
              <a:t>McGill Printing Services</a:t>
            </a:r>
            <a:br>
              <a:rPr lang="en-US" dirty="0"/>
            </a:br>
            <a:r>
              <a:rPr lang="en-US" dirty="0">
                <a:hlinkClick r:id="rId3"/>
              </a:rPr>
              <a:t>https://www.mcgill.ca/printing/production/items/custom/</a:t>
            </a:r>
            <a:endParaRPr lang="en-US" dirty="0"/>
          </a:p>
          <a:p>
            <a:r>
              <a:rPr lang="en-US" dirty="0"/>
              <a:t>514-398-6300</a:t>
            </a:r>
          </a:p>
          <a:p>
            <a:endParaRPr lang="en-US" dirty="0"/>
          </a:p>
          <a:p>
            <a:r>
              <a:rPr lang="en-US" dirty="0"/>
              <a:t>MP Photo Reproductions</a:t>
            </a:r>
          </a:p>
          <a:p>
            <a:r>
              <a:rPr lang="en-US" dirty="0"/>
              <a:t>210 de la </a:t>
            </a:r>
            <a:r>
              <a:rPr lang="en-US" dirty="0" err="1"/>
              <a:t>Gauchetière</a:t>
            </a:r>
            <a:r>
              <a:rPr lang="en-US" dirty="0"/>
              <a:t> O</a:t>
            </a:r>
          </a:p>
          <a:p>
            <a:r>
              <a:rPr lang="en-US" dirty="0"/>
              <a:t>514 861-8541</a:t>
            </a:r>
          </a:p>
          <a:p>
            <a:r>
              <a:rPr lang="en-US" dirty="0"/>
              <a:t>Any size</a:t>
            </a:r>
          </a:p>
          <a:p>
            <a:endParaRPr lang="en-US" dirty="0"/>
          </a:p>
          <a:p>
            <a:r>
              <a:rPr lang="en-US" dirty="0" err="1"/>
              <a:t>Manomax</a:t>
            </a:r>
            <a:endParaRPr lang="en-US" dirty="0"/>
          </a:p>
          <a:p>
            <a:r>
              <a:rPr lang="en-US" dirty="0"/>
              <a:t>1117 Sainte-Catherine St. West,  (corner Peel)</a:t>
            </a:r>
          </a:p>
          <a:p>
            <a:r>
              <a:rPr lang="en-US" dirty="0"/>
              <a:t>Suite 312 </a:t>
            </a:r>
          </a:p>
          <a:p>
            <a:r>
              <a:rPr lang="en-US" dirty="0"/>
              <a:t>Montreal (Qc) H3B 1H9</a:t>
            </a:r>
          </a:p>
          <a:p>
            <a:r>
              <a:rPr lang="en-US" dirty="0"/>
              <a:t>Tel. 514.288.5811</a:t>
            </a:r>
          </a:p>
          <a:p>
            <a:r>
              <a:rPr lang="en-US" dirty="0"/>
              <a:t>Max size is 36” </a:t>
            </a:r>
            <a:r>
              <a:rPr lang="en-US" dirty="0" err="1"/>
              <a:t>x</a:t>
            </a:r>
            <a:r>
              <a:rPr lang="en-US" dirty="0"/>
              <a:t>  infinite</a:t>
            </a:r>
          </a:p>
          <a:p>
            <a:r>
              <a:rPr lang="en-US" dirty="0"/>
              <a:t> </a:t>
            </a:r>
          </a:p>
          <a:p>
            <a:r>
              <a:rPr lang="en-US" dirty="0"/>
              <a:t>For cloth output only • Allow 1 week for output</a:t>
            </a:r>
          </a:p>
          <a:p>
            <a:r>
              <a:rPr lang="en-US" dirty="0"/>
              <a:t>Contact image</a:t>
            </a:r>
          </a:p>
          <a:p>
            <a:r>
              <a:rPr lang="en-US" dirty="0"/>
              <a:t>185, rue du </a:t>
            </a:r>
            <a:r>
              <a:rPr lang="en-US" dirty="0" err="1"/>
              <a:t>Séminaire</a:t>
            </a:r>
            <a:endParaRPr lang="en-US" dirty="0"/>
          </a:p>
          <a:p>
            <a:r>
              <a:rPr lang="en-US" dirty="0"/>
              <a:t>514 846-9786</a:t>
            </a:r>
          </a:p>
          <a:p>
            <a:r>
              <a:rPr lang="en-US" dirty="0"/>
              <a:t>Dave </a:t>
            </a:r>
            <a:r>
              <a:rPr lang="en-US" dirty="0" err="1"/>
              <a:t>Topolinsky</a:t>
            </a:r>
            <a:endParaRPr lang="en-US" dirty="0"/>
          </a:p>
        </p:txBody>
      </p:sp>
    </p:spTree>
    <p:extLst>
      <p:ext uri="{BB962C8B-B14F-4D97-AF65-F5344CB8AC3E}">
        <p14:creationId xmlns:p14="http://schemas.microsoft.com/office/powerpoint/2010/main" val="27939556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5071" y="26135"/>
            <a:ext cx="8229600" cy="871238"/>
          </a:xfrm>
        </p:spPr>
        <p:txBody>
          <a:bodyPr>
            <a:normAutofit/>
          </a:bodyPr>
          <a:lstStyle/>
          <a:p>
            <a:r>
              <a:rPr lang="en-US" b="1" dirty="0"/>
              <a:t>Questions</a:t>
            </a:r>
          </a:p>
        </p:txBody>
      </p:sp>
      <p:sp>
        <p:nvSpPr>
          <p:cNvPr id="7" name="Content Placeholder 2"/>
          <p:cNvSpPr txBox="1">
            <a:spLocks/>
          </p:cNvSpPr>
          <p:nvPr/>
        </p:nvSpPr>
        <p:spPr>
          <a:xfrm>
            <a:off x="455071" y="2467594"/>
            <a:ext cx="8229600" cy="3440542"/>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3600" b="0" i="0" u="none" strike="noStrike" kern="1200" cap="none" spc="0" normalizeH="0" baseline="0" noProof="0" dirty="0">
                <a:ln>
                  <a:noFill/>
                </a:ln>
                <a:solidFill>
                  <a:schemeClr val="tx1"/>
                </a:solidFill>
                <a:effectLst/>
                <a:uLnTx/>
                <a:uFillTx/>
                <a:latin typeface="+mn-lt"/>
                <a:ea typeface="+mn-ea"/>
                <a:cs typeface="+mn-cs"/>
              </a:rPr>
              <a:t> </a:t>
            </a:r>
            <a:r>
              <a:rPr kumimoji="0" lang="en-US" sz="3600" b="1" i="0" u="none" strike="noStrike" kern="1200" cap="none" spc="0" normalizeH="0" baseline="0" noProof="0" dirty="0">
                <a:ln>
                  <a:noFill/>
                </a:ln>
                <a:solidFill>
                  <a:schemeClr val="tx1"/>
                </a:solidFill>
                <a:effectLst/>
                <a:uLnTx/>
                <a:uFillTx/>
                <a:latin typeface="+mn-lt"/>
                <a:ea typeface="+mn-ea"/>
                <a:cs typeface="+mn-cs"/>
              </a:rPr>
              <a:t>Thank you!</a:t>
            </a: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lang="en-US" sz="3600" b="1" dirty="0"/>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Consider helping us with our new catalogue…</a:t>
            </a:r>
          </a:p>
        </p:txBody>
      </p:sp>
    </p:spTree>
    <p:extLst>
      <p:ext uri="{BB962C8B-B14F-4D97-AF65-F5344CB8AC3E}">
        <p14:creationId xmlns:p14="http://schemas.microsoft.com/office/powerpoint/2010/main" val="3612793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a:off x="4381420" y="2744958"/>
            <a:ext cx="1065486" cy="80970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3" name="Group 32"/>
          <p:cNvGrpSpPr/>
          <p:nvPr/>
        </p:nvGrpSpPr>
        <p:grpSpPr>
          <a:xfrm>
            <a:off x="968631" y="827043"/>
            <a:ext cx="3017741" cy="3835830"/>
            <a:chOff x="968631" y="1723728"/>
            <a:chExt cx="3017741" cy="3835830"/>
          </a:xfrm>
        </p:grpSpPr>
        <p:sp>
          <p:nvSpPr>
            <p:cNvPr id="4" name="Rectangle 3"/>
            <p:cNvSpPr/>
            <p:nvPr/>
          </p:nvSpPr>
          <p:spPr>
            <a:xfrm>
              <a:off x="968631" y="1723728"/>
              <a:ext cx="1798541" cy="2616630"/>
            </a:xfrm>
            <a:prstGeom prst="rect">
              <a:avLst/>
            </a:prstGeom>
            <a:gradFill flip="none" rotWithShape="1">
              <a:gsLst>
                <a:gs pos="0">
                  <a:schemeClr val="bg1">
                    <a:lumMod val="75000"/>
                  </a:schemeClr>
                </a:gs>
                <a:gs pos="100000">
                  <a:schemeClr val="bg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121031" y="1876128"/>
              <a:ext cx="1798541" cy="2616630"/>
            </a:xfrm>
            <a:prstGeom prst="rect">
              <a:avLst/>
            </a:prstGeom>
            <a:gradFill flip="none" rotWithShape="1">
              <a:gsLst>
                <a:gs pos="0">
                  <a:schemeClr val="bg1">
                    <a:lumMod val="75000"/>
                  </a:schemeClr>
                </a:gs>
                <a:gs pos="100000">
                  <a:schemeClr val="bg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273431" y="2028528"/>
              <a:ext cx="1798541" cy="2616630"/>
            </a:xfrm>
            <a:prstGeom prst="rect">
              <a:avLst/>
            </a:prstGeom>
            <a:gradFill flip="none" rotWithShape="1">
              <a:gsLst>
                <a:gs pos="0">
                  <a:schemeClr val="bg1">
                    <a:lumMod val="75000"/>
                  </a:schemeClr>
                </a:gs>
                <a:gs pos="100000">
                  <a:schemeClr val="bg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425831" y="2180928"/>
              <a:ext cx="1798541" cy="2616630"/>
            </a:xfrm>
            <a:prstGeom prst="rect">
              <a:avLst/>
            </a:prstGeom>
            <a:gradFill flip="none" rotWithShape="1">
              <a:gsLst>
                <a:gs pos="0">
                  <a:schemeClr val="bg1">
                    <a:lumMod val="75000"/>
                  </a:schemeClr>
                </a:gs>
                <a:gs pos="100000">
                  <a:schemeClr val="bg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578231" y="2333328"/>
              <a:ext cx="1798541" cy="2616630"/>
            </a:xfrm>
            <a:prstGeom prst="rect">
              <a:avLst/>
            </a:prstGeom>
            <a:gradFill flip="none" rotWithShape="1">
              <a:gsLst>
                <a:gs pos="0">
                  <a:schemeClr val="bg1">
                    <a:lumMod val="75000"/>
                  </a:schemeClr>
                </a:gs>
                <a:gs pos="100000">
                  <a:schemeClr val="bg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730631" y="2485728"/>
              <a:ext cx="1798541" cy="2616630"/>
            </a:xfrm>
            <a:prstGeom prst="rect">
              <a:avLst/>
            </a:prstGeom>
            <a:gradFill flip="none" rotWithShape="1">
              <a:gsLst>
                <a:gs pos="0">
                  <a:schemeClr val="bg1">
                    <a:lumMod val="75000"/>
                  </a:schemeClr>
                </a:gs>
                <a:gs pos="100000">
                  <a:schemeClr val="bg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883031" y="2638128"/>
              <a:ext cx="1798541" cy="2616630"/>
            </a:xfrm>
            <a:prstGeom prst="rect">
              <a:avLst/>
            </a:prstGeom>
            <a:gradFill flip="none" rotWithShape="1">
              <a:gsLst>
                <a:gs pos="0">
                  <a:schemeClr val="bg1">
                    <a:lumMod val="75000"/>
                  </a:schemeClr>
                </a:gs>
                <a:gs pos="100000">
                  <a:schemeClr val="bg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121031" y="1876128"/>
              <a:ext cx="1798541" cy="2616630"/>
            </a:xfrm>
            <a:prstGeom prst="rect">
              <a:avLst/>
            </a:prstGeom>
            <a:gradFill flip="none" rotWithShape="1">
              <a:gsLst>
                <a:gs pos="0">
                  <a:schemeClr val="bg1">
                    <a:lumMod val="75000"/>
                  </a:schemeClr>
                </a:gs>
                <a:gs pos="100000">
                  <a:schemeClr val="bg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273431" y="2028528"/>
              <a:ext cx="1798541" cy="2616630"/>
            </a:xfrm>
            <a:prstGeom prst="rect">
              <a:avLst/>
            </a:prstGeom>
            <a:gradFill flip="none" rotWithShape="1">
              <a:gsLst>
                <a:gs pos="0">
                  <a:schemeClr val="bg1">
                    <a:lumMod val="75000"/>
                  </a:schemeClr>
                </a:gs>
                <a:gs pos="100000">
                  <a:schemeClr val="bg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425831" y="2180928"/>
              <a:ext cx="1798541" cy="2616630"/>
            </a:xfrm>
            <a:prstGeom prst="rect">
              <a:avLst/>
            </a:prstGeom>
            <a:gradFill flip="none" rotWithShape="1">
              <a:gsLst>
                <a:gs pos="0">
                  <a:schemeClr val="bg1">
                    <a:lumMod val="75000"/>
                  </a:schemeClr>
                </a:gs>
                <a:gs pos="100000">
                  <a:schemeClr val="bg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578231" y="2333328"/>
              <a:ext cx="1798541" cy="2616630"/>
            </a:xfrm>
            <a:prstGeom prst="rect">
              <a:avLst/>
            </a:prstGeom>
            <a:gradFill flip="none" rotWithShape="1">
              <a:gsLst>
                <a:gs pos="0">
                  <a:schemeClr val="bg1">
                    <a:lumMod val="75000"/>
                  </a:schemeClr>
                </a:gs>
                <a:gs pos="100000">
                  <a:schemeClr val="bg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730631" y="2485728"/>
              <a:ext cx="1798541" cy="2616630"/>
            </a:xfrm>
            <a:prstGeom prst="rect">
              <a:avLst/>
            </a:prstGeom>
            <a:gradFill flip="none" rotWithShape="1">
              <a:gsLst>
                <a:gs pos="0">
                  <a:schemeClr val="bg1">
                    <a:lumMod val="75000"/>
                  </a:schemeClr>
                </a:gs>
                <a:gs pos="100000">
                  <a:schemeClr val="bg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883031" y="2638128"/>
              <a:ext cx="1798541" cy="2616630"/>
            </a:xfrm>
            <a:prstGeom prst="rect">
              <a:avLst/>
            </a:prstGeom>
            <a:gradFill flip="none" rotWithShape="1">
              <a:gsLst>
                <a:gs pos="0">
                  <a:schemeClr val="bg1">
                    <a:lumMod val="75000"/>
                  </a:schemeClr>
                </a:gs>
                <a:gs pos="100000">
                  <a:schemeClr val="bg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2035431" y="2790528"/>
              <a:ext cx="1798541" cy="2616630"/>
            </a:xfrm>
            <a:prstGeom prst="rect">
              <a:avLst/>
            </a:prstGeom>
            <a:gradFill flip="none" rotWithShape="1">
              <a:gsLst>
                <a:gs pos="0">
                  <a:schemeClr val="bg1">
                    <a:lumMod val="75000"/>
                  </a:schemeClr>
                </a:gs>
                <a:gs pos="100000">
                  <a:schemeClr val="bg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273431" y="2028528"/>
              <a:ext cx="1798541" cy="2616630"/>
            </a:xfrm>
            <a:prstGeom prst="rect">
              <a:avLst/>
            </a:prstGeom>
            <a:gradFill flip="none" rotWithShape="1">
              <a:gsLst>
                <a:gs pos="0">
                  <a:schemeClr val="bg1">
                    <a:lumMod val="75000"/>
                  </a:schemeClr>
                </a:gs>
                <a:gs pos="100000">
                  <a:schemeClr val="bg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425831" y="2180928"/>
              <a:ext cx="1798541" cy="2616630"/>
            </a:xfrm>
            <a:prstGeom prst="rect">
              <a:avLst/>
            </a:prstGeom>
            <a:gradFill flip="none" rotWithShape="1">
              <a:gsLst>
                <a:gs pos="0">
                  <a:schemeClr val="bg1">
                    <a:lumMod val="75000"/>
                  </a:schemeClr>
                </a:gs>
                <a:gs pos="100000">
                  <a:schemeClr val="bg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1578231" y="2333328"/>
              <a:ext cx="1798541" cy="2616630"/>
            </a:xfrm>
            <a:prstGeom prst="rect">
              <a:avLst/>
            </a:prstGeom>
            <a:gradFill flip="none" rotWithShape="1">
              <a:gsLst>
                <a:gs pos="0">
                  <a:schemeClr val="bg1">
                    <a:lumMod val="75000"/>
                  </a:schemeClr>
                </a:gs>
                <a:gs pos="100000">
                  <a:schemeClr val="bg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730631" y="2485728"/>
              <a:ext cx="1798541" cy="2616630"/>
            </a:xfrm>
            <a:prstGeom prst="rect">
              <a:avLst/>
            </a:prstGeom>
            <a:gradFill flip="none" rotWithShape="1">
              <a:gsLst>
                <a:gs pos="0">
                  <a:schemeClr val="bg1">
                    <a:lumMod val="75000"/>
                  </a:schemeClr>
                </a:gs>
                <a:gs pos="100000">
                  <a:schemeClr val="bg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1883031" y="2638128"/>
              <a:ext cx="1798541" cy="2616630"/>
            </a:xfrm>
            <a:prstGeom prst="rect">
              <a:avLst/>
            </a:prstGeom>
            <a:gradFill flip="none" rotWithShape="1">
              <a:gsLst>
                <a:gs pos="0">
                  <a:schemeClr val="bg1">
                    <a:lumMod val="75000"/>
                  </a:schemeClr>
                </a:gs>
                <a:gs pos="100000">
                  <a:schemeClr val="bg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2035431" y="2790528"/>
              <a:ext cx="1798541" cy="2616630"/>
            </a:xfrm>
            <a:prstGeom prst="rect">
              <a:avLst/>
            </a:prstGeom>
            <a:gradFill flip="none" rotWithShape="1">
              <a:gsLst>
                <a:gs pos="0">
                  <a:schemeClr val="bg1">
                    <a:lumMod val="75000"/>
                  </a:schemeClr>
                </a:gs>
                <a:gs pos="100000">
                  <a:schemeClr val="bg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2187831" y="2942928"/>
              <a:ext cx="1798541" cy="2616630"/>
            </a:xfrm>
            <a:prstGeom prst="rect">
              <a:avLst/>
            </a:prstGeom>
            <a:gradFill flip="none" rotWithShape="1">
              <a:gsLst>
                <a:gs pos="0">
                  <a:schemeClr val="bg1">
                    <a:lumMod val="75000"/>
                  </a:schemeClr>
                </a:gs>
                <a:gs pos="100000">
                  <a:schemeClr val="bg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5827390" y="1713648"/>
            <a:ext cx="2103341" cy="2921430"/>
            <a:chOff x="5827390" y="2028528"/>
            <a:chExt cx="2103341" cy="2921430"/>
          </a:xfrm>
        </p:grpSpPr>
        <p:sp>
          <p:nvSpPr>
            <p:cNvPr id="30" name="Rectangle 29"/>
            <p:cNvSpPr/>
            <p:nvPr/>
          </p:nvSpPr>
          <p:spPr>
            <a:xfrm>
              <a:off x="5827390" y="2028528"/>
              <a:ext cx="1798541" cy="2616630"/>
            </a:xfrm>
            <a:prstGeom prst="rect">
              <a:avLst/>
            </a:prstGeom>
            <a:gradFill flip="none" rotWithShape="1">
              <a:gsLst>
                <a:gs pos="0">
                  <a:schemeClr val="bg1">
                    <a:lumMod val="75000"/>
                  </a:schemeClr>
                </a:gs>
                <a:gs pos="100000">
                  <a:schemeClr val="bg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5979790" y="2180928"/>
              <a:ext cx="1798541" cy="2616630"/>
            </a:xfrm>
            <a:prstGeom prst="rect">
              <a:avLst/>
            </a:prstGeom>
            <a:gradFill flip="none" rotWithShape="1">
              <a:gsLst>
                <a:gs pos="0">
                  <a:schemeClr val="bg1">
                    <a:lumMod val="75000"/>
                  </a:schemeClr>
                </a:gs>
                <a:gs pos="100000">
                  <a:schemeClr val="bg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6132190" y="2333328"/>
              <a:ext cx="1798541" cy="2616630"/>
            </a:xfrm>
            <a:prstGeom prst="rect">
              <a:avLst/>
            </a:prstGeom>
            <a:gradFill flip="none" rotWithShape="1">
              <a:gsLst>
                <a:gs pos="0">
                  <a:schemeClr val="bg1">
                    <a:lumMod val="75000"/>
                  </a:schemeClr>
                </a:gs>
                <a:gs pos="100000">
                  <a:schemeClr val="bg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 name="Content Placeholder 2"/>
          <p:cNvSpPr>
            <a:spLocks noGrp="1"/>
          </p:cNvSpPr>
          <p:nvPr>
            <p:ph idx="1"/>
          </p:nvPr>
        </p:nvSpPr>
        <p:spPr>
          <a:xfrm>
            <a:off x="455071" y="5621787"/>
            <a:ext cx="8229600" cy="862017"/>
          </a:xfrm>
        </p:spPr>
        <p:txBody>
          <a:bodyPr>
            <a:normAutofit fontScale="92500" lnSpcReduction="10000"/>
          </a:bodyPr>
          <a:lstStyle/>
          <a:p>
            <a:pPr algn="ctr">
              <a:buNone/>
            </a:pPr>
            <a:r>
              <a:rPr lang="en-US" dirty="0"/>
              <a:t>Reduce your text to a few salient points.</a:t>
            </a:r>
          </a:p>
        </p:txBody>
      </p:sp>
      <p:sp>
        <p:nvSpPr>
          <p:cNvPr id="35" name="Content Placeholder 2"/>
          <p:cNvSpPr txBox="1">
            <a:spLocks/>
          </p:cNvSpPr>
          <p:nvPr/>
        </p:nvSpPr>
        <p:spPr>
          <a:xfrm>
            <a:off x="462563" y="4956345"/>
            <a:ext cx="8229600" cy="674232"/>
          </a:xfrm>
          <a:prstGeom prst="rect">
            <a:avLst/>
          </a:prstGeom>
        </p:spPr>
        <p:txBody>
          <a:bodyPr vert="horz" lIns="91440" tIns="45720" rIns="91440" bIns="45720" rtlCol="0">
            <a:normAutofit fontScale="85000" lnSpcReduction="10000"/>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Have a clear outline of where you are going.</a:t>
            </a:r>
          </a:p>
        </p:txBody>
      </p:sp>
    </p:spTree>
    <p:extLst>
      <p:ext uri="{BB962C8B-B14F-4D97-AF65-F5344CB8AC3E}">
        <p14:creationId xmlns:p14="http://schemas.microsoft.com/office/powerpoint/2010/main" val="2771639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05347" y="2669246"/>
            <a:ext cx="8229600" cy="1529881"/>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lang="en-US" sz="3600" dirty="0"/>
              <a:t>#1 MISTAKE </a:t>
            </a:r>
            <a:br>
              <a:rPr lang="en-US" sz="3600" dirty="0"/>
            </a:br>
            <a:r>
              <a:rPr lang="en-US" sz="3600" dirty="0"/>
              <a:t>is making your poster too long</a:t>
            </a:r>
          </a:p>
        </p:txBody>
      </p:sp>
    </p:spTree>
    <p:extLst>
      <p:ext uri="{BB962C8B-B14F-4D97-AF65-F5344CB8AC3E}">
        <p14:creationId xmlns:p14="http://schemas.microsoft.com/office/powerpoint/2010/main" val="543856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5A1C36-7A7B-D243-B00E-612A99D59FB1}"/>
              </a:ext>
            </a:extLst>
          </p:cNvPr>
          <p:cNvSpPr>
            <a:spLocks noGrp="1"/>
          </p:cNvSpPr>
          <p:nvPr>
            <p:ph idx="1"/>
          </p:nvPr>
        </p:nvSpPr>
        <p:spPr>
          <a:xfrm>
            <a:off x="112295" y="2903624"/>
            <a:ext cx="8872538" cy="1026694"/>
          </a:xfrm>
        </p:spPr>
        <p:txBody>
          <a:bodyPr>
            <a:normAutofit lnSpcReduction="10000"/>
          </a:bodyPr>
          <a:lstStyle/>
          <a:p>
            <a:pPr marL="0" indent="0" algn="ctr">
              <a:buNone/>
            </a:pPr>
            <a:r>
              <a:rPr lang="en-US" sz="3200" b="1" dirty="0"/>
              <a:t>You yourself are an integral part of your poster!</a:t>
            </a:r>
          </a:p>
        </p:txBody>
      </p:sp>
      <p:sp>
        <p:nvSpPr>
          <p:cNvPr id="3" name="Title 2">
            <a:extLst>
              <a:ext uri="{FF2B5EF4-FFF2-40B4-BE49-F238E27FC236}">
                <a16:creationId xmlns:a16="http://schemas.microsoft.com/office/drawing/2014/main" id="{E67DAC76-B21F-3640-8670-C381CFE1329B}"/>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714859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824" y="235252"/>
            <a:ext cx="8229600" cy="424266"/>
          </a:xfrm>
        </p:spPr>
        <p:txBody>
          <a:bodyPr>
            <a:noAutofit/>
          </a:bodyPr>
          <a:lstStyle/>
          <a:p>
            <a:r>
              <a:rPr lang="en-US" sz="3600" dirty="0">
                <a:solidFill>
                  <a:schemeClr val="tx1"/>
                </a:solidFill>
              </a:rPr>
              <a:t>Keep it simple!</a:t>
            </a:r>
          </a:p>
        </p:txBody>
      </p:sp>
      <p:pic>
        <p:nvPicPr>
          <p:cNvPr id="4" name="Content Placeholder 3" descr="Foley.pdf"/>
          <p:cNvPicPr>
            <a:picLocks noGrp="1" noChangeAspect="1"/>
          </p:cNvPicPr>
          <p:nvPr>
            <p:ph idx="1"/>
          </p:nvPr>
        </p:nvPicPr>
        <p:blipFill>
          <a:blip r:embed="rId3"/>
          <a:srcRect l="570" t="1996" r="388" b="2062"/>
          <a:stretch>
            <a:fillRect/>
          </a:stretch>
        </p:blipFill>
        <p:spPr>
          <a:xfrm>
            <a:off x="535873" y="1319703"/>
            <a:ext cx="8046551" cy="4934948"/>
          </a:xfrm>
          <a:solidFill>
            <a:schemeClr val="bg1"/>
          </a:solidFill>
          <a:ln w="9525" cap="flat" cmpd="sng" algn="ctr">
            <a:solidFill>
              <a:schemeClr val="accent5">
                <a:lumMod val="75000"/>
              </a:schemeClr>
            </a:solidFill>
            <a:prstDash val="solid"/>
            <a:round/>
            <a:headEnd type="none" w="med" len="med"/>
            <a:tailEnd type="none" w="med" len="med"/>
          </a:ln>
          <a:effectLst>
            <a:outerShdw blurRad="50800" dist="38100" dir="2700000">
              <a:srgbClr val="000000">
                <a:alpha val="43000"/>
              </a:srgbClr>
            </a:outerShdw>
          </a:effectLst>
        </p:spPr>
      </p:pic>
    </p:spTree>
    <p:extLst>
      <p:ext uri="{BB962C8B-B14F-4D97-AF65-F5344CB8AC3E}">
        <p14:creationId xmlns:p14="http://schemas.microsoft.com/office/powerpoint/2010/main" val="3830764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sz="half" idx="1"/>
          </p:nvPr>
        </p:nvSpPr>
        <p:spPr/>
        <p:txBody>
          <a:bodyPr>
            <a:normAutofit/>
          </a:bodyPr>
          <a:lstStyle/>
          <a:p>
            <a:pPr marL="342000">
              <a:spcBef>
                <a:spcPts val="500"/>
              </a:spcBef>
              <a:spcAft>
                <a:spcPts val="1100"/>
              </a:spcAft>
              <a:buNone/>
            </a:pPr>
            <a:r>
              <a:rPr lang="en-US" sz="2800" dirty="0">
                <a:latin typeface="Calibri"/>
                <a:cs typeface="Calibri"/>
              </a:rPr>
              <a:t>•	QuarkXPress</a:t>
            </a:r>
          </a:p>
          <a:p>
            <a:pPr marL="342000">
              <a:spcBef>
                <a:spcPts val="500"/>
              </a:spcBef>
              <a:spcAft>
                <a:spcPts val="1100"/>
              </a:spcAft>
              <a:buNone/>
            </a:pPr>
            <a:r>
              <a:rPr lang="en-US" sz="2800" dirty="0">
                <a:latin typeface="Calibri"/>
                <a:cs typeface="Calibri"/>
              </a:rPr>
              <a:t>•	</a:t>
            </a:r>
            <a:r>
              <a:rPr lang="en-US" sz="2800" dirty="0" err="1">
                <a:latin typeface="Calibri"/>
                <a:cs typeface="Calibri"/>
              </a:rPr>
              <a:t>Indesign</a:t>
            </a:r>
            <a:r>
              <a:rPr lang="en-US" sz="2800" dirty="0">
                <a:latin typeface="Calibri"/>
                <a:cs typeface="Calibri"/>
              </a:rPr>
              <a:t> </a:t>
            </a:r>
          </a:p>
          <a:p>
            <a:pPr marL="342000">
              <a:spcBef>
                <a:spcPts val="500"/>
              </a:spcBef>
              <a:spcAft>
                <a:spcPts val="1100"/>
              </a:spcAft>
              <a:buNone/>
            </a:pPr>
            <a:r>
              <a:rPr lang="en-US" sz="2800" dirty="0">
                <a:latin typeface="Calibri"/>
                <a:cs typeface="Calibri"/>
              </a:rPr>
              <a:t>•	Illustrator</a:t>
            </a:r>
          </a:p>
          <a:p>
            <a:pPr marL="342000" lvl="0">
              <a:spcBef>
                <a:spcPts val="500"/>
              </a:spcBef>
              <a:spcAft>
                <a:spcPts val="1100"/>
              </a:spcAft>
              <a:buNone/>
            </a:pPr>
            <a:r>
              <a:rPr lang="en-US" sz="2800" dirty="0">
                <a:latin typeface="Calibri"/>
                <a:cs typeface="Calibri"/>
              </a:rPr>
              <a:t>•	PowerPoint</a:t>
            </a:r>
          </a:p>
          <a:p>
            <a:pPr marL="342000" lvl="0">
              <a:spcBef>
                <a:spcPts val="500"/>
              </a:spcBef>
              <a:spcAft>
                <a:spcPts val="1100"/>
              </a:spcAft>
              <a:buNone/>
            </a:pPr>
            <a:r>
              <a:rPr lang="en-US" sz="2800" dirty="0">
                <a:latin typeface="Calibri"/>
                <a:cs typeface="Calibri"/>
              </a:rPr>
              <a:t>•  Photoshop</a:t>
            </a:r>
          </a:p>
          <a:p>
            <a:pPr>
              <a:spcBef>
                <a:spcPts val="1400"/>
              </a:spcBef>
              <a:spcAft>
                <a:spcPts val="1400"/>
              </a:spcAft>
            </a:pPr>
            <a:endParaRPr lang="en-US" dirty="0"/>
          </a:p>
        </p:txBody>
      </p:sp>
      <p:sp>
        <p:nvSpPr>
          <p:cNvPr id="3" name="Title 2"/>
          <p:cNvSpPr>
            <a:spLocks noGrp="1"/>
          </p:cNvSpPr>
          <p:nvPr>
            <p:ph type="title"/>
          </p:nvPr>
        </p:nvSpPr>
        <p:spPr/>
        <p:txBody>
          <a:bodyPr/>
          <a:lstStyle/>
          <a:p>
            <a:r>
              <a:rPr lang="en-US" dirty="0"/>
              <a:t>Software</a:t>
            </a:r>
          </a:p>
        </p:txBody>
      </p:sp>
      <p:sp>
        <p:nvSpPr>
          <p:cNvPr id="5" name="Content Placeholder 2"/>
          <p:cNvSpPr txBox="1">
            <a:spLocks/>
          </p:cNvSpPr>
          <p:nvPr/>
        </p:nvSpPr>
        <p:spPr>
          <a:xfrm>
            <a:off x="5059323" y="1433367"/>
            <a:ext cx="3768468" cy="4525963"/>
          </a:xfrm>
          <a:prstGeom prst="rect">
            <a:avLst/>
          </a:prstGeom>
        </p:spPr>
        <p:txBody>
          <a:bodyPr vert="horz" lIns="91440" tIns="45720" rIns="91440" bIns="45720" rtlCol="0">
            <a:normAutofit/>
          </a:bodyPr>
          <a:lstStyle/>
          <a:p>
            <a:pPr marL="342000" indent="-342900">
              <a:spcBef>
                <a:spcPts val="500"/>
              </a:spcBef>
              <a:spcAft>
                <a:spcPts val="1100"/>
              </a:spcAft>
            </a:pPr>
            <a:r>
              <a:rPr lang="en-US" sz="2800" dirty="0">
                <a:latin typeface="Calibri"/>
                <a:cs typeface="Calibri"/>
              </a:rPr>
              <a:t>•  CorelDraw</a:t>
            </a:r>
          </a:p>
          <a:p>
            <a:pPr marL="342000" marR="0" lvl="0" indent="-342900" algn="l" defTabSz="457200" rtl="0" eaLnBrk="1" fontAlgn="auto" latinLnBrk="0" hangingPunct="1">
              <a:lnSpc>
                <a:spcPct val="100000"/>
              </a:lnSpc>
              <a:spcBef>
                <a:spcPts val="500"/>
              </a:spcBef>
              <a:spcAft>
                <a:spcPts val="1100"/>
              </a:spcAft>
              <a:buClrTx/>
              <a:buSzTx/>
              <a:buFont typeface="Arial"/>
              <a:buNone/>
              <a:tabLst/>
              <a:defRPr/>
            </a:pPr>
            <a:r>
              <a:rPr lang="en-US" sz="2800" dirty="0">
                <a:latin typeface="Calibri"/>
                <a:cs typeface="Calibri"/>
              </a:rPr>
              <a:t>•	Freehand</a:t>
            </a:r>
          </a:p>
          <a:p>
            <a:pPr marL="342000" marR="0" lvl="0" indent="-342900" algn="l" defTabSz="457200" rtl="0" eaLnBrk="1" fontAlgn="auto" latinLnBrk="0" hangingPunct="1">
              <a:lnSpc>
                <a:spcPct val="100000"/>
              </a:lnSpc>
              <a:spcBef>
                <a:spcPts val="500"/>
              </a:spcBef>
              <a:spcAft>
                <a:spcPts val="1100"/>
              </a:spcAft>
              <a:buClrTx/>
              <a:buSzTx/>
              <a:buFont typeface="Arial"/>
              <a:buNone/>
              <a:tabLst/>
              <a:defRPr/>
            </a:pPr>
            <a:r>
              <a:rPr lang="en-US" sz="2800" dirty="0">
                <a:latin typeface="Calibri"/>
                <a:cs typeface="Calibri"/>
              </a:rPr>
              <a:t>•	</a:t>
            </a:r>
            <a:r>
              <a:rPr lang="en-US" sz="2800" dirty="0" err="1">
                <a:latin typeface="Calibri"/>
                <a:cs typeface="Calibri"/>
              </a:rPr>
              <a:t>OmniGraffle</a:t>
            </a:r>
            <a:endParaRPr lang="en-US" sz="2800" dirty="0">
              <a:latin typeface="Calibri"/>
              <a:cs typeface="Calibri"/>
            </a:endParaRPr>
          </a:p>
          <a:p>
            <a:pPr marL="342000" indent="-342900">
              <a:spcBef>
                <a:spcPts val="500"/>
              </a:spcBef>
              <a:spcAft>
                <a:spcPts val="1100"/>
              </a:spcAft>
            </a:pPr>
            <a:r>
              <a:rPr lang="en-US" sz="2800" dirty="0">
                <a:latin typeface="Calibri"/>
                <a:cs typeface="Calibri"/>
              </a:rPr>
              <a:t>•	</a:t>
            </a:r>
            <a:r>
              <a:rPr lang="en-US" sz="2800" dirty="0" err="1">
                <a:latin typeface="Calibri"/>
                <a:cs typeface="Calibri"/>
              </a:rPr>
              <a:t>LaTeX</a:t>
            </a:r>
            <a:endParaRPr lang="en-US" sz="2800" dirty="0">
              <a:latin typeface="Calibri"/>
              <a:cs typeface="Calibri"/>
            </a:endParaRPr>
          </a:p>
          <a:p>
            <a:pPr marL="342000" marR="0" lvl="0" indent="-342900" algn="l" defTabSz="457200" rtl="0" eaLnBrk="1" fontAlgn="auto" latinLnBrk="0" hangingPunct="1">
              <a:lnSpc>
                <a:spcPct val="100000"/>
              </a:lnSpc>
              <a:spcBef>
                <a:spcPts val="500"/>
              </a:spcBef>
              <a:spcAft>
                <a:spcPts val="1100"/>
              </a:spcAft>
              <a:buClrTx/>
              <a:buSzTx/>
              <a:buFont typeface="Arial"/>
              <a:buNone/>
              <a:tabLst/>
              <a:defRPr/>
            </a:pPr>
            <a:r>
              <a:rPr lang="en-US" sz="2800" dirty="0">
                <a:latin typeface="Calibri"/>
                <a:cs typeface="Calibri"/>
              </a:rPr>
              <a:t>•	</a:t>
            </a:r>
            <a:r>
              <a:rPr lang="en-US" sz="2800" dirty="0" err="1">
                <a:latin typeface="Calibri"/>
                <a:cs typeface="Calibri"/>
              </a:rPr>
              <a:t>Inkscape</a:t>
            </a:r>
            <a:endParaRPr lang="en-US" sz="2800" dirty="0">
              <a:latin typeface="Calibri"/>
              <a:cs typeface="Calibri"/>
            </a:endParaRPr>
          </a:p>
          <a:p>
            <a:pPr marL="342000" marR="0" lvl="0" indent="-342900" algn="l" defTabSz="457200" rtl="0" eaLnBrk="1" fontAlgn="auto" latinLnBrk="0" hangingPunct="1">
              <a:lnSpc>
                <a:spcPct val="100000"/>
              </a:lnSpc>
              <a:spcBef>
                <a:spcPts val="1400"/>
              </a:spcBef>
              <a:spcAft>
                <a:spcPts val="1400"/>
              </a:spcAft>
              <a:buClrTx/>
              <a:buSzTx/>
              <a:buFont typeface="Arial"/>
              <a:buNone/>
              <a:tabLst/>
              <a:defRPr/>
            </a:pPr>
            <a:endParaRPr kumimoji="0" lang="en-US" sz="4600" b="0" i="0" u="none" strike="noStrike" kern="1200" cap="none" spc="0" normalizeH="0" baseline="30000" noProof="0" dirty="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ts val="1400"/>
              </a:spcBef>
              <a:spcAft>
                <a:spcPts val="140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2" name="TextBox 1"/>
          <p:cNvSpPr txBox="1"/>
          <p:nvPr/>
        </p:nvSpPr>
        <p:spPr>
          <a:xfrm>
            <a:off x="1640634" y="5029200"/>
            <a:ext cx="6145306" cy="461665"/>
          </a:xfrm>
          <a:prstGeom prst="rect">
            <a:avLst/>
          </a:prstGeom>
          <a:noFill/>
        </p:spPr>
        <p:txBody>
          <a:bodyPr wrap="square" rtlCol="0">
            <a:spAutoFit/>
          </a:bodyPr>
          <a:lstStyle/>
          <a:p>
            <a:r>
              <a:rPr lang="en-US" sz="2400" b="1" dirty="0"/>
              <a:t>OR: </a:t>
            </a:r>
            <a:r>
              <a:rPr lang="en-US" sz="2400" dirty="0"/>
              <a:t>Try </a:t>
            </a:r>
            <a:r>
              <a:rPr lang="en-US" sz="2400" dirty="0">
                <a:hlinkClick r:id="rId3"/>
              </a:rPr>
              <a:t>http://piktochart.com</a:t>
            </a:r>
            <a:r>
              <a:rPr lang="en-US" sz="2400" dirty="0"/>
              <a:t> </a:t>
            </a:r>
            <a:endParaRPr lang="en-CA" sz="2400" dirty="0"/>
          </a:p>
        </p:txBody>
      </p:sp>
    </p:spTree>
    <p:extLst>
      <p:ext uri="{BB962C8B-B14F-4D97-AF65-F5344CB8AC3E}">
        <p14:creationId xmlns:p14="http://schemas.microsoft.com/office/powerpoint/2010/main" val="2137867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48x48_Square_Template2.ppt.pdf"/>
          <p:cNvPicPr>
            <a:picLocks noChangeAspect="1"/>
          </p:cNvPicPr>
          <p:nvPr/>
        </p:nvPicPr>
        <p:blipFill>
          <a:blip r:embed="rId3"/>
          <a:srcRect l="2954" t="13065" r="2831" b="13239"/>
          <a:stretch>
            <a:fillRect/>
          </a:stretch>
        </p:blipFill>
        <p:spPr>
          <a:xfrm>
            <a:off x="301143" y="274638"/>
            <a:ext cx="3983784" cy="4032686"/>
          </a:xfrm>
          <a:prstGeom prst="rect">
            <a:avLst/>
          </a:prstGeom>
        </p:spPr>
      </p:pic>
      <p:pic>
        <p:nvPicPr>
          <p:cNvPr id="4" name="Content Placeholder 3" descr="42x72_Horizontal_Template2.ppt.pdf"/>
          <p:cNvPicPr>
            <a:picLocks noGrp="1" noChangeAspect="1"/>
          </p:cNvPicPr>
          <p:nvPr>
            <p:ph idx="1"/>
          </p:nvPr>
        </p:nvPicPr>
        <p:blipFill>
          <a:blip r:embed="rId4"/>
          <a:srcRect l="14751" t="4429" r="14507" b="4660"/>
          <a:stretch>
            <a:fillRect/>
          </a:stretch>
        </p:blipFill>
        <p:spPr>
          <a:xfrm rot="16200000">
            <a:off x="4667169" y="2469412"/>
            <a:ext cx="3018803" cy="5020459"/>
          </a:xfrm>
        </p:spPr>
      </p:pic>
      <p:sp>
        <p:nvSpPr>
          <p:cNvPr id="7" name="Title 1"/>
          <p:cNvSpPr txBox="1">
            <a:spLocks/>
          </p:cNvSpPr>
          <p:nvPr/>
        </p:nvSpPr>
        <p:spPr>
          <a:xfrm>
            <a:off x="4666404" y="824967"/>
            <a:ext cx="4279151" cy="11430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200" b="1" dirty="0">
                <a:latin typeface="Calibri"/>
                <a:cs typeface="Calibri"/>
              </a:rPr>
              <a:t>PowerPoint Templates</a:t>
            </a:r>
          </a:p>
        </p:txBody>
      </p:sp>
      <p:sp>
        <p:nvSpPr>
          <p:cNvPr id="6" name="Rectangle 5"/>
          <p:cNvSpPr/>
          <p:nvPr/>
        </p:nvSpPr>
        <p:spPr>
          <a:xfrm>
            <a:off x="4799071" y="1759395"/>
            <a:ext cx="3529035" cy="400110"/>
          </a:xfrm>
          <a:prstGeom prst="rect">
            <a:avLst/>
          </a:prstGeom>
        </p:spPr>
        <p:txBody>
          <a:bodyPr wrap="square">
            <a:spAutoFit/>
          </a:bodyPr>
          <a:lstStyle/>
          <a:p>
            <a:pPr algn="ctr">
              <a:spcBef>
                <a:spcPts val="0"/>
              </a:spcBef>
            </a:pPr>
            <a:r>
              <a:rPr lang="en-US" sz="2000" dirty="0" err="1"/>
              <a:t>www.postersession.com</a:t>
            </a:r>
            <a:endParaRPr lang="en-US" sz="2000" dirty="0"/>
          </a:p>
        </p:txBody>
      </p:sp>
    </p:spTree>
    <p:extLst>
      <p:ext uri="{BB962C8B-B14F-4D97-AF65-F5344CB8AC3E}">
        <p14:creationId xmlns:p14="http://schemas.microsoft.com/office/powerpoint/2010/main" val="73810817"/>
      </p:ext>
    </p:extLst>
  </p:cSld>
  <p:clrMapOvr>
    <a:masterClrMapping/>
  </p:clrMapOvr>
</p:sld>
</file>

<file path=ppt/theme/theme1.xml><?xml version="1.0" encoding="utf-8"?>
<a:theme xmlns:a="http://schemas.openxmlformats.org/drawingml/2006/main" name="presentation template 2013">
  <a:themeElements>
    <a:clrScheme name="Custom 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F497D"/>
      </a:hlink>
      <a:folHlink>
        <a:srgbClr val="800080"/>
      </a:folHlink>
    </a:clrScheme>
    <a:fontScheme name="ori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presentation template 2013.potx</Template>
  <TotalTime>27278</TotalTime>
  <Words>1958</Words>
  <Application>Microsoft Macintosh PowerPoint</Application>
  <PresentationFormat>On-screen Show (4:3)</PresentationFormat>
  <Paragraphs>289</Paragraphs>
  <Slides>33</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Calibri Light</vt:lpstr>
      <vt:lpstr>Trebuchet MS</vt:lpstr>
      <vt:lpstr>Verdana</vt:lpstr>
      <vt:lpstr>Wingdings</vt:lpstr>
      <vt:lpstr>presentation template 2013</vt:lpstr>
      <vt:lpstr>Things to Consider When Making a Poster: Effectively Communicating Your Message</vt:lpstr>
      <vt:lpstr>The poster…</vt:lpstr>
      <vt:lpstr>Preparing Your Material</vt:lpstr>
      <vt:lpstr>PowerPoint Presentation</vt:lpstr>
      <vt:lpstr>PowerPoint Presentation</vt:lpstr>
      <vt:lpstr>PowerPoint Presentation</vt:lpstr>
      <vt:lpstr>Keep it simple!</vt:lpstr>
      <vt:lpstr>Software</vt:lpstr>
      <vt:lpstr>PowerPoint Presentation</vt:lpstr>
      <vt:lpstr>Common Issues and Layout</vt:lpstr>
      <vt:lpstr> </vt:lpstr>
      <vt:lpstr> </vt:lpstr>
      <vt:lpstr> </vt:lpstr>
      <vt:lpstr> </vt:lpstr>
      <vt:lpstr>Grouping or overlapping  items can add dimension </vt:lpstr>
      <vt:lpstr>PowerPoint Presentation</vt:lpstr>
      <vt:lpstr>PowerPoint Presentation</vt:lpstr>
      <vt:lpstr>PowerPoint Presentation</vt:lpstr>
      <vt:lpstr>Dummy text</vt:lpstr>
      <vt:lpstr>Possible Sections to Include</vt:lpstr>
      <vt:lpstr>Possible Sections to Include</vt:lpstr>
      <vt:lpstr>Possible Sections to Include</vt:lpstr>
      <vt:lpstr>Possible Sections to Include</vt:lpstr>
      <vt:lpstr>Possible Sections to Include</vt:lpstr>
      <vt:lpstr>Possible Sections to Include</vt:lpstr>
      <vt:lpstr>Possible Sections to Include</vt:lpstr>
      <vt:lpstr>Possible Sections to Include</vt:lpstr>
      <vt:lpstr>Possible Sections to Include</vt:lpstr>
      <vt:lpstr>Possible Sections to Include</vt:lpstr>
      <vt:lpstr>Print Out Options - examples</vt:lpstr>
      <vt:lpstr> Other things to think about…</vt:lpstr>
      <vt:lpstr> Places to have posters produced professionally  </vt:lpstr>
      <vt:lpstr>Questions</vt:lpstr>
    </vt:vector>
  </TitlesOfParts>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Edward Bilodeau</dc:creator>
  <cp:lastModifiedBy>David Greene, Mr.</cp:lastModifiedBy>
  <cp:revision>225</cp:revision>
  <cp:lastPrinted>2017-06-01T14:11:40Z</cp:lastPrinted>
  <dcterms:created xsi:type="dcterms:W3CDTF">2011-08-04T13:14:47Z</dcterms:created>
  <dcterms:modified xsi:type="dcterms:W3CDTF">2018-06-12T15:37:24Z</dcterms:modified>
</cp:coreProperties>
</file>