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93" autoAdjust="0"/>
  </p:normalViewPr>
  <p:slideViewPr>
    <p:cSldViewPr>
      <p:cViewPr>
        <p:scale>
          <a:sx n="135" d="100"/>
          <a:sy n="135" d="100"/>
        </p:scale>
        <p:origin x="-192"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7038" y="692150"/>
            <a:ext cx="6157912"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387136"/>
            <a:ext cx="5608320" cy="4156234"/>
          </a:xfrm>
          <a:prstGeom prst="rect">
            <a:avLst/>
          </a:prstGeom>
          <a:noFill/>
          <a:ln>
            <a:noFill/>
          </a:ln>
        </p:spPr>
        <p:txBody>
          <a:bodyPr lIns="92815" tIns="92815" rIns="92815" bIns="9281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106698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54471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415357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58064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8815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182208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46090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59128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73688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73693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11896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55380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94273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36784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206854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120331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278702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72805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6355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283600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28317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360832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190088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425450"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701040" y="4387136"/>
            <a:ext cx="5608320" cy="4156234"/>
          </a:xfrm>
          <a:prstGeom prst="rect">
            <a:avLst/>
          </a:prstGeom>
        </p:spPr>
        <p:txBody>
          <a:bodyPr lIns="92815" tIns="92815" rIns="92815" bIns="92815" anchor="t" anchorCtr="0">
            <a:noAutofit/>
          </a:bodyPr>
          <a:lstStyle/>
          <a:p>
            <a:endParaRPr dirty="0"/>
          </a:p>
        </p:txBody>
      </p:sp>
    </p:spTree>
    <p:extLst>
      <p:ext uri="{BB962C8B-B14F-4D97-AF65-F5344CB8AC3E}">
        <p14:creationId xmlns:p14="http://schemas.microsoft.com/office/powerpoint/2010/main" val="249819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subTitle" idx="1"/>
          </p:nvPr>
        </p:nvSpPr>
        <p:spPr>
          <a:xfrm>
            <a:off x="685800" y="2840053"/>
            <a:ext cx="7772400" cy="784800"/>
          </a:xfrm>
          <a:prstGeom prst="rect">
            <a:avLst/>
          </a:prstGeom>
        </p:spPr>
        <p:txBody>
          <a:bodyPr lIns="91425" tIns="91425" rIns="91425" bIns="91425" anchor="t" anchorCtr="0"/>
          <a:lstStyle>
            <a:lvl1pPr lvl="0" algn="ctr" rtl="0">
              <a:spcBef>
                <a:spcPts val="0"/>
              </a:spcBef>
              <a:buClr>
                <a:schemeClr val="lt2"/>
              </a:buClr>
              <a:buNone/>
              <a:defRPr>
                <a:solidFill>
                  <a:schemeClr val="lt2"/>
                </a:solidFill>
              </a:defRPr>
            </a:lvl1pPr>
            <a:lvl2pPr lvl="1" algn="ctr" rtl="0">
              <a:spcBef>
                <a:spcPts val="0"/>
              </a:spcBef>
              <a:buClr>
                <a:schemeClr val="lt2"/>
              </a:buClr>
              <a:buSzPct val="100000"/>
              <a:buNone/>
              <a:defRPr sz="3000">
                <a:solidFill>
                  <a:schemeClr val="lt2"/>
                </a:solidFill>
              </a:defRPr>
            </a:lvl2pPr>
            <a:lvl3pPr lvl="2" algn="ctr" rtl="0">
              <a:spcBef>
                <a:spcPts val="0"/>
              </a:spcBef>
              <a:buClr>
                <a:schemeClr val="lt2"/>
              </a:buClr>
              <a:buSzPct val="100000"/>
              <a:buNone/>
              <a:defRPr sz="3000">
                <a:solidFill>
                  <a:schemeClr val="lt2"/>
                </a:solidFill>
              </a:defRPr>
            </a:lvl3pPr>
            <a:lvl4pPr lvl="3" algn="ctr" rtl="0">
              <a:spcBef>
                <a:spcPts val="0"/>
              </a:spcBef>
              <a:buClr>
                <a:schemeClr val="lt2"/>
              </a:buClr>
              <a:buSzPct val="100000"/>
              <a:buNone/>
              <a:defRPr sz="3000">
                <a:solidFill>
                  <a:schemeClr val="lt2"/>
                </a:solidFill>
              </a:defRPr>
            </a:lvl4pPr>
            <a:lvl5pPr lvl="4" algn="ctr" rtl="0">
              <a:spcBef>
                <a:spcPts val="0"/>
              </a:spcBef>
              <a:buClr>
                <a:schemeClr val="lt2"/>
              </a:buClr>
              <a:buSzPct val="100000"/>
              <a:buNone/>
              <a:defRPr sz="3000">
                <a:solidFill>
                  <a:schemeClr val="lt2"/>
                </a:solidFill>
              </a:defRPr>
            </a:lvl5pPr>
            <a:lvl6pPr lvl="5" algn="ctr" rtl="0">
              <a:spcBef>
                <a:spcPts val="0"/>
              </a:spcBef>
              <a:buClr>
                <a:schemeClr val="lt2"/>
              </a:buClr>
              <a:buSzPct val="100000"/>
              <a:buNone/>
              <a:defRPr sz="3000">
                <a:solidFill>
                  <a:schemeClr val="lt2"/>
                </a:solidFill>
              </a:defRPr>
            </a:lvl6pPr>
            <a:lvl7pPr lvl="6" algn="ctr" rtl="0">
              <a:spcBef>
                <a:spcPts val="0"/>
              </a:spcBef>
              <a:buClr>
                <a:schemeClr val="lt2"/>
              </a:buClr>
              <a:buSzPct val="100000"/>
              <a:buNone/>
              <a:defRPr sz="3000">
                <a:solidFill>
                  <a:schemeClr val="lt2"/>
                </a:solidFill>
              </a:defRPr>
            </a:lvl7pPr>
            <a:lvl8pPr lvl="7" algn="ctr" rtl="0">
              <a:spcBef>
                <a:spcPts val="0"/>
              </a:spcBef>
              <a:buClr>
                <a:schemeClr val="lt2"/>
              </a:buClr>
              <a:buSzPct val="100000"/>
              <a:buNone/>
              <a:defRPr sz="3000">
                <a:solidFill>
                  <a:schemeClr val="lt2"/>
                </a:solidFill>
              </a:defRPr>
            </a:lvl8pPr>
            <a:lvl9pPr lvl="8" algn="ctr" rtl="0">
              <a:spcBef>
                <a:spcPts val="0"/>
              </a:spcBef>
              <a:buClr>
                <a:schemeClr val="lt2"/>
              </a:buClr>
              <a:buSzPct val="100000"/>
              <a:buNone/>
              <a:defRPr sz="3000">
                <a:solidFill>
                  <a:schemeClr val="lt2"/>
                </a:solidFill>
              </a:defRPr>
            </a:lvl9pPr>
          </a:lstStyle>
          <a:p>
            <a:endParaRPr/>
          </a:p>
        </p:txBody>
      </p:sp>
      <p:sp>
        <p:nvSpPr>
          <p:cNvPr id="56" name="Shape 56"/>
          <p:cNvSpPr txBox="1">
            <a:spLocks noGrp="1"/>
          </p:cNvSpPr>
          <p:nvPr>
            <p:ph type="ctrTitle"/>
          </p:nvPr>
        </p:nvSpPr>
        <p:spPr>
          <a:xfrm>
            <a:off x="685800" y="1583342"/>
            <a:ext cx="7772400" cy="11598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57" name="Shape 57"/>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200150"/>
            <a:ext cx="82296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1"/>
          </p:nvPr>
        </p:nvSpPr>
        <p:spPr>
          <a:xfrm>
            <a:off x="457200"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2"/>
          </p:nvPr>
        </p:nvSpPr>
        <p:spPr>
          <a:xfrm>
            <a:off x="4692273" y="1200150"/>
            <a:ext cx="3994500" cy="372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0"/>
              </a:spcBef>
              <a:buSzPct val="100000"/>
              <a:buNone/>
              <a:defRPr sz="1800"/>
            </a:lvl1pPr>
          </a:lstStyle>
          <a:p>
            <a:endParaRPr/>
          </a:p>
        </p:txBody>
      </p:sp>
      <p:sp>
        <p:nvSpPr>
          <p:cNvPr id="72" name="Shape 72"/>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8556791"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rtl="0">
              <a:spcBef>
                <a:spcPts val="0"/>
              </a:spcBef>
              <a:buClr>
                <a:schemeClr val="lt1"/>
              </a:buClr>
              <a:buSzPct val="100000"/>
              <a:buNone/>
              <a:defRPr sz="3600" b="1">
                <a:solidFill>
                  <a:schemeClr val="lt1"/>
                </a:solidFill>
              </a:defRPr>
            </a:lvl1pPr>
            <a:lvl2pPr lvl="1" rtl="0">
              <a:spcBef>
                <a:spcPts val="0"/>
              </a:spcBef>
              <a:buClr>
                <a:schemeClr val="lt1"/>
              </a:buClr>
              <a:buSzPct val="100000"/>
              <a:buNone/>
              <a:defRPr sz="3600" b="1">
                <a:solidFill>
                  <a:schemeClr val="lt1"/>
                </a:solidFill>
              </a:defRPr>
            </a:lvl2pPr>
            <a:lvl3pPr lvl="2" rtl="0">
              <a:spcBef>
                <a:spcPts val="0"/>
              </a:spcBef>
              <a:buClr>
                <a:schemeClr val="lt1"/>
              </a:buClr>
              <a:buSzPct val="100000"/>
              <a:buNone/>
              <a:defRPr sz="3600" b="1">
                <a:solidFill>
                  <a:schemeClr val="lt1"/>
                </a:solidFill>
              </a:defRPr>
            </a:lvl3pPr>
            <a:lvl4pPr lvl="3" rtl="0">
              <a:spcBef>
                <a:spcPts val="0"/>
              </a:spcBef>
              <a:buClr>
                <a:schemeClr val="lt1"/>
              </a:buClr>
              <a:buSzPct val="100000"/>
              <a:buNone/>
              <a:defRPr sz="3600" b="1">
                <a:solidFill>
                  <a:schemeClr val="lt1"/>
                </a:solidFill>
              </a:defRPr>
            </a:lvl4pPr>
            <a:lvl5pPr lvl="4" rtl="0">
              <a:spcBef>
                <a:spcPts val="0"/>
              </a:spcBef>
              <a:buClr>
                <a:schemeClr val="lt1"/>
              </a:buClr>
              <a:buSzPct val="100000"/>
              <a:buNone/>
              <a:defRPr sz="3600" b="1">
                <a:solidFill>
                  <a:schemeClr val="lt1"/>
                </a:solidFill>
              </a:defRPr>
            </a:lvl5pPr>
            <a:lvl6pPr lvl="5" rtl="0">
              <a:spcBef>
                <a:spcPts val="0"/>
              </a:spcBef>
              <a:buClr>
                <a:schemeClr val="lt1"/>
              </a:buClr>
              <a:buSzPct val="100000"/>
              <a:buNone/>
              <a:defRPr sz="3600" b="1">
                <a:solidFill>
                  <a:schemeClr val="lt1"/>
                </a:solidFill>
              </a:defRPr>
            </a:lvl6pPr>
            <a:lvl7pPr lvl="6" rtl="0">
              <a:spcBef>
                <a:spcPts val="0"/>
              </a:spcBef>
              <a:buClr>
                <a:schemeClr val="lt1"/>
              </a:buClr>
              <a:buSzPct val="100000"/>
              <a:buNone/>
              <a:defRPr sz="3600" b="1">
                <a:solidFill>
                  <a:schemeClr val="lt1"/>
                </a:solidFill>
              </a:defRPr>
            </a:lvl7pPr>
            <a:lvl8pPr lvl="7" rtl="0">
              <a:spcBef>
                <a:spcPts val="0"/>
              </a:spcBef>
              <a:buClr>
                <a:schemeClr val="lt1"/>
              </a:buClr>
              <a:buSzPct val="100000"/>
              <a:buNone/>
              <a:defRPr sz="3600" b="1">
                <a:solidFill>
                  <a:schemeClr val="lt1"/>
                </a:solidFill>
              </a:defRPr>
            </a:lvl8pPr>
            <a:lvl9pPr lvl="8" rtl="0">
              <a:spcBef>
                <a:spcPts val="0"/>
              </a:spcBef>
              <a:buClr>
                <a:schemeClr val="lt1"/>
              </a:buClr>
              <a:buSzPct val="100000"/>
              <a:buNone/>
              <a:defRPr sz="3600" b="1">
                <a:solidFill>
                  <a:schemeClr val="lt1"/>
                </a:solidFill>
              </a:defRPr>
            </a:lvl9pPr>
          </a:lstStyle>
          <a:p>
            <a:endParaRPr/>
          </a:p>
        </p:txBody>
      </p:sp>
      <p:sp>
        <p:nvSpPr>
          <p:cNvPr id="52" name="Shape 52"/>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600"/>
              </a:spcBef>
              <a:buClr>
                <a:schemeClr val="lt1"/>
              </a:buClr>
              <a:buSzPct val="100000"/>
              <a:defRPr sz="3000">
                <a:solidFill>
                  <a:schemeClr val="lt1"/>
                </a:solidFill>
              </a:defRPr>
            </a:lvl1pPr>
            <a:lvl2pPr lvl="1" rtl="0">
              <a:spcBef>
                <a:spcPts val="480"/>
              </a:spcBef>
              <a:buClr>
                <a:schemeClr val="lt1"/>
              </a:buClr>
              <a:buSzPct val="100000"/>
              <a:defRPr sz="2400">
                <a:solidFill>
                  <a:schemeClr val="lt1"/>
                </a:solidFill>
              </a:defRPr>
            </a:lvl2pPr>
            <a:lvl3pPr lvl="2" rtl="0">
              <a:spcBef>
                <a:spcPts val="480"/>
              </a:spcBef>
              <a:buClr>
                <a:schemeClr val="lt1"/>
              </a:buClr>
              <a:buSzPct val="100000"/>
              <a:defRPr sz="2400">
                <a:solidFill>
                  <a:schemeClr val="lt1"/>
                </a:solidFill>
              </a:defRPr>
            </a:lvl3pPr>
            <a:lvl4pPr lvl="3" rtl="0">
              <a:spcBef>
                <a:spcPts val="360"/>
              </a:spcBef>
              <a:buClr>
                <a:schemeClr val="lt1"/>
              </a:buClr>
              <a:buSzPct val="100000"/>
              <a:defRPr sz="1800">
                <a:solidFill>
                  <a:schemeClr val="lt1"/>
                </a:solidFill>
              </a:defRPr>
            </a:lvl4pPr>
            <a:lvl5pPr lvl="4" rtl="0">
              <a:spcBef>
                <a:spcPts val="360"/>
              </a:spcBef>
              <a:buClr>
                <a:schemeClr val="lt1"/>
              </a:buClr>
              <a:buSzPct val="100000"/>
              <a:defRPr sz="1800">
                <a:solidFill>
                  <a:schemeClr val="lt1"/>
                </a:solidFill>
              </a:defRPr>
            </a:lvl5pPr>
            <a:lvl6pPr lvl="5" rtl="0">
              <a:spcBef>
                <a:spcPts val="360"/>
              </a:spcBef>
              <a:buClr>
                <a:schemeClr val="lt1"/>
              </a:buClr>
              <a:buSzPct val="100000"/>
              <a:defRPr sz="1800">
                <a:solidFill>
                  <a:schemeClr val="lt1"/>
                </a:solidFill>
              </a:defRPr>
            </a:lvl6pPr>
            <a:lvl7pPr lvl="6" rtl="0">
              <a:spcBef>
                <a:spcPts val="360"/>
              </a:spcBef>
              <a:buClr>
                <a:schemeClr val="lt1"/>
              </a:buClr>
              <a:buSzPct val="100000"/>
              <a:defRPr sz="1800">
                <a:solidFill>
                  <a:schemeClr val="lt1"/>
                </a:solidFill>
              </a:defRPr>
            </a:lvl7pPr>
            <a:lvl8pPr lvl="7" rtl="0">
              <a:spcBef>
                <a:spcPts val="360"/>
              </a:spcBef>
              <a:buClr>
                <a:schemeClr val="lt1"/>
              </a:buClr>
              <a:buSzPct val="100000"/>
              <a:defRPr sz="1800">
                <a:solidFill>
                  <a:schemeClr val="lt1"/>
                </a:solidFill>
              </a:defRPr>
            </a:lvl8pPr>
            <a:lvl9pPr lvl="8" rtl="0">
              <a:spcBef>
                <a:spcPts val="360"/>
              </a:spcBef>
              <a:buClr>
                <a:schemeClr val="lt1"/>
              </a:buClr>
              <a:buSzPct val="100000"/>
              <a:defRPr sz="1800">
                <a:solidFill>
                  <a:schemeClr val="lt1"/>
                </a:solidFill>
              </a:defRPr>
            </a:lvl9pPr>
          </a:lstStyle>
          <a:p>
            <a:endParaRPr/>
          </a:p>
        </p:txBody>
      </p:sp>
      <p:sp>
        <p:nvSpPr>
          <p:cNvPr id="53" name="Shape 53"/>
          <p:cNvSpPr txBox="1">
            <a:spLocks noGrp="1"/>
          </p:cNvSpPr>
          <p:nvPr>
            <p:ph type="sldNum" idx="12"/>
          </p:nvPr>
        </p:nvSpPr>
        <p:spPr>
          <a:xfrm>
            <a:off x="8556791" y="4749850"/>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lt1"/>
                </a:solidFill>
              </a:rPr>
              <a:t>‹#›</a:t>
            </a:fld>
            <a:endParaRPr lang="en" sz="1300">
              <a:solidFill>
                <a:schemeClr val="lt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1.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2.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28.xml"/><Relationship Id="rId7" Type="http://schemas.openxmlformats.org/officeDocument/2006/relationships/image" Target="../media/image14.jp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3.jpg"/><Relationship Id="rId5" Type="http://schemas.openxmlformats.org/officeDocument/2006/relationships/notesSlide" Target="../notesSlides/notesSlide14.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6.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31.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8.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9.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hyperlink" Target="https://digital.library.yorku.ca/yul-372364/hippies-love-queens-park-not-used" TargetMode="External"/><Relationship Id="rId3" Type="http://schemas.openxmlformats.org/officeDocument/2006/relationships/slideLayout" Target="../slideLayouts/slideLayout3.xml"/><Relationship Id="rId7" Type="http://schemas.openxmlformats.org/officeDocument/2006/relationships/hyperlink" Target="https://digital.library.yorku.ca/yul-92714/folk-singers-robin-ward-carol-robinson-amos-garrett-pam-fernie-craig-allen-lynn-ward-russ"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s://digital.library.yorku.ca/yul-87698/yorkville-village-dirty-shames-riverboat-not-used" TargetMode="External"/><Relationship Id="rId5" Type="http://schemas.openxmlformats.org/officeDocument/2006/relationships/hyperlink" Target="https://digital.library.yorku.ca/yul-372371/dirty-shames-not-used" TargetMode="External"/><Relationship Id="rId4" Type="http://schemas.openxmlformats.org/officeDocument/2006/relationships/notesSlide" Target="../notesSlides/notesSlide22.xml"/><Relationship Id="rId9" Type="http://schemas.openxmlformats.org/officeDocument/2006/relationships/hyperlink" Target="https://digital.library.yorku.ca/yul-372397/hippies-music-love-queens-park"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www.bbc.co.uk/blogs/radiolabs/s5/linked-data/s5.html" TargetMode="Externa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hyperlink" Target="http://lod-cloud.net/" TargetMode="External"/><Relationship Id="rId5" Type="http://schemas.openxmlformats.org/officeDocument/2006/relationships/hyperlink" Target="http://ncph.org/phc/2015-annual-meeting-topic-proposals/a-missing-link-popular-music-and-public-history/" TargetMode="Externa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8.xml"/><Relationship Id="rId7" Type="http://schemas.openxmlformats.org/officeDocument/2006/relationships/image" Target="../media/image3.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notesSlide" Target="../notesSlides/notesSlide3.xml"/><Relationship Id="rId4"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custDataLst>
              <p:tags r:id="rId1"/>
            </p:custDataLst>
          </p:nvPr>
        </p:nvSpPr>
        <p:spPr>
          <a:xfrm>
            <a:off x="237300" y="1505025"/>
            <a:ext cx="9039000" cy="2516100"/>
          </a:xfrm>
          <a:prstGeom prst="rect">
            <a:avLst/>
          </a:prstGeom>
        </p:spPr>
        <p:txBody>
          <a:bodyPr lIns="91425" tIns="91425" rIns="91425" bIns="91425" anchor="b" anchorCtr="0">
            <a:noAutofit/>
          </a:bodyPr>
          <a:lstStyle/>
          <a:p>
            <a:pPr lvl="0">
              <a:spcBef>
                <a:spcPts val="0"/>
              </a:spcBef>
              <a:buNone/>
            </a:pPr>
            <a:r>
              <a:rPr lang="fr-CA" sz="4800" noProof="0" dirty="0" smtClean="0"/>
              <a:t>Nuage de données liées,  </a:t>
            </a:r>
          </a:p>
          <a:p>
            <a:pPr lvl="0">
              <a:spcBef>
                <a:spcPts val="0"/>
              </a:spcBef>
              <a:buNone/>
            </a:pPr>
            <a:r>
              <a:rPr lang="fr-CA" sz="4800" noProof="0" dirty="0" smtClean="0"/>
              <a:t>patrimoine culturel </a:t>
            </a:r>
          </a:p>
          <a:p>
            <a:pPr lvl="0">
              <a:spcBef>
                <a:spcPts val="0"/>
              </a:spcBef>
              <a:buClr>
                <a:schemeClr val="dk1"/>
              </a:buClr>
              <a:buSzPct val="25000"/>
              <a:buFont typeface="Arial"/>
              <a:buNone/>
            </a:pPr>
            <a:r>
              <a:rPr lang="fr-CA" sz="4800" noProof="0" dirty="0" smtClean="0"/>
              <a:t>et contexte canadien</a:t>
            </a:r>
          </a:p>
          <a:p>
            <a:pPr lvl="0">
              <a:spcBef>
                <a:spcPts val="0"/>
              </a:spcBef>
              <a:buNone/>
            </a:pPr>
            <a:endParaRPr lang="fr-CA" noProof="0" dirty="0"/>
          </a:p>
        </p:txBody>
      </p:sp>
      <p:sp>
        <p:nvSpPr>
          <p:cNvPr id="80" name="Shape 80"/>
          <p:cNvSpPr txBox="1">
            <a:spLocks noGrp="1"/>
          </p:cNvSpPr>
          <p:nvPr>
            <p:ph type="subTitle" idx="1"/>
            <p:custDataLst>
              <p:tags r:id="rId2"/>
            </p:custDataLst>
          </p:nvPr>
        </p:nvSpPr>
        <p:spPr>
          <a:xfrm>
            <a:off x="364200" y="3524950"/>
            <a:ext cx="8520600" cy="792600"/>
          </a:xfrm>
          <a:prstGeom prst="rect">
            <a:avLst/>
          </a:prstGeom>
        </p:spPr>
        <p:txBody>
          <a:bodyPr lIns="91425" tIns="91425" rIns="91425" bIns="91425" anchor="t" anchorCtr="0">
            <a:noAutofit/>
          </a:bodyPr>
          <a:lstStyle/>
          <a:p>
            <a:pPr lvl="0">
              <a:spcBef>
                <a:spcPts val="0"/>
              </a:spcBef>
              <a:buNone/>
            </a:pPr>
            <a:r>
              <a:rPr lang="fr-CA" noProof="0" dirty="0" smtClean="0"/>
              <a:t>Stacy Allison-Cassin</a:t>
            </a:r>
          </a:p>
          <a:p>
            <a:pPr lvl="0">
              <a:spcBef>
                <a:spcPts val="0"/>
              </a:spcBef>
              <a:buNone/>
            </a:pPr>
            <a:r>
              <a:rPr lang="fr-CA" noProof="0" dirty="0" smtClean="0"/>
              <a:t>York University</a:t>
            </a:r>
          </a:p>
          <a:p>
            <a:pPr lvl="0">
              <a:spcBef>
                <a:spcPts val="0"/>
              </a:spcBef>
              <a:buNone/>
            </a:pPr>
            <a:r>
              <a:rPr lang="fr-CA" noProof="0" dirty="0" smtClean="0"/>
              <a:t>@stacymallison</a:t>
            </a:r>
          </a:p>
          <a:p>
            <a:pPr lvl="0">
              <a:spcBef>
                <a:spcPts val="0"/>
              </a:spcBef>
              <a:buNone/>
            </a:pPr>
            <a:endParaRPr lang="fr-CA"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descr="pennyfarthingwiki.jpg"/>
          <p:cNvPicPr preferRelativeResize="0"/>
          <p:nvPr>
            <p:custDataLst>
              <p:tags r:id="rId1"/>
            </p:custDataLst>
          </p:nvPr>
        </p:nvPicPr>
        <p:blipFill>
          <a:blip r:embed="rId4">
            <a:alphaModFix/>
          </a:blip>
          <a:stretch>
            <a:fillRect/>
          </a:stretch>
        </p:blipFill>
        <p:spPr>
          <a:xfrm>
            <a:off x="542925" y="417125"/>
            <a:ext cx="8058150" cy="419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noProof="0" dirty="0" smtClean="0"/>
              <a:t>https://viaf.org/viaf/31051671/</a:t>
            </a:r>
          </a:p>
        </p:txBody>
      </p:sp>
      <p:pic>
        <p:nvPicPr>
          <p:cNvPr id="140" name="Shape 140" descr="viaf.jpg"/>
          <p:cNvPicPr preferRelativeResize="0"/>
          <p:nvPr>
            <p:custDataLst>
              <p:tags r:id="rId2"/>
            </p:custDataLst>
          </p:nvPr>
        </p:nvPicPr>
        <p:blipFill>
          <a:blip r:embed="rId5">
            <a:alphaModFix/>
          </a:blip>
          <a:stretch>
            <a:fillRect/>
          </a:stretch>
        </p:blipFill>
        <p:spPr>
          <a:xfrm>
            <a:off x="0" y="1366110"/>
            <a:ext cx="9144000" cy="36232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custDataLst>
              <p:tags r:id="rId1"/>
            </p:custDataLst>
          </p:nvPr>
        </p:nvSpPr>
        <p:spPr>
          <a:xfrm>
            <a:off x="237800" y="3992275"/>
            <a:ext cx="8520600" cy="572700"/>
          </a:xfrm>
          <a:prstGeom prst="rect">
            <a:avLst/>
          </a:prstGeom>
        </p:spPr>
        <p:txBody>
          <a:bodyPr lIns="91425" tIns="91425" rIns="91425" bIns="91425" anchor="t" anchorCtr="0">
            <a:noAutofit/>
          </a:bodyPr>
          <a:lstStyle/>
          <a:p>
            <a:pPr lvl="0">
              <a:spcBef>
                <a:spcPts val="0"/>
              </a:spcBef>
              <a:buNone/>
            </a:pPr>
            <a:r>
              <a:rPr lang="fr-CA" noProof="0" dirty="0" smtClean="0"/>
              <a:t>Mais ce n’est pas le bon groupe...</a:t>
            </a:r>
          </a:p>
        </p:txBody>
      </p:sp>
      <p:pic>
        <p:nvPicPr>
          <p:cNvPr id="146" name="Shape 146" descr="musicbrainz.jpg"/>
          <p:cNvPicPr preferRelativeResize="0"/>
          <p:nvPr>
            <p:custDataLst>
              <p:tags r:id="rId2"/>
            </p:custDataLst>
          </p:nvPr>
        </p:nvPicPr>
        <p:blipFill>
          <a:blip r:embed="rId5">
            <a:alphaModFix/>
          </a:blip>
          <a:stretch>
            <a:fillRect/>
          </a:stretch>
        </p:blipFill>
        <p:spPr>
          <a:xfrm>
            <a:off x="0" y="1350485"/>
            <a:ext cx="9143998" cy="24425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custDataLst>
              <p:tags r:id="rId1"/>
            </p:custDataLst>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fr-CA" noProof="0" dirty="0" smtClean="0"/>
              <a:t>Est-ce important?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descr="smithsonianwiki.jpg"/>
          <p:cNvPicPr preferRelativeResize="0"/>
          <p:nvPr>
            <p:custDataLst>
              <p:tags r:id="rId1"/>
            </p:custDataLst>
          </p:nvPr>
        </p:nvPicPr>
        <p:blipFill>
          <a:blip r:embed="rId6">
            <a:alphaModFix/>
          </a:blip>
          <a:stretch>
            <a:fillRect/>
          </a:stretch>
        </p:blipFill>
        <p:spPr>
          <a:xfrm>
            <a:off x="122474" y="119825"/>
            <a:ext cx="3843799" cy="4672451"/>
          </a:xfrm>
          <a:prstGeom prst="rect">
            <a:avLst/>
          </a:prstGeom>
          <a:noFill/>
          <a:ln>
            <a:noFill/>
          </a:ln>
        </p:spPr>
      </p:pic>
      <p:pic>
        <p:nvPicPr>
          <p:cNvPr id="157" name="Shape 157" descr="gettywiki.jpg"/>
          <p:cNvPicPr preferRelativeResize="0"/>
          <p:nvPr>
            <p:custDataLst>
              <p:tags r:id="rId2"/>
            </p:custDataLst>
          </p:nvPr>
        </p:nvPicPr>
        <p:blipFill>
          <a:blip r:embed="rId7">
            <a:alphaModFix/>
          </a:blip>
          <a:stretch>
            <a:fillRect/>
          </a:stretch>
        </p:blipFill>
        <p:spPr>
          <a:xfrm>
            <a:off x="6363725" y="36075"/>
            <a:ext cx="2631475" cy="4839950"/>
          </a:xfrm>
          <a:prstGeom prst="rect">
            <a:avLst/>
          </a:prstGeom>
          <a:noFill/>
          <a:ln>
            <a:noFill/>
          </a:ln>
        </p:spPr>
      </p:pic>
      <p:pic>
        <p:nvPicPr>
          <p:cNvPr id="158" name="Shape 158" descr="ljwiki.jpg"/>
          <p:cNvPicPr preferRelativeResize="0"/>
          <p:nvPr>
            <p:custDataLst>
              <p:tags r:id="rId3"/>
            </p:custDataLst>
          </p:nvPr>
        </p:nvPicPr>
        <p:blipFill>
          <a:blip r:embed="rId8">
            <a:alphaModFix/>
          </a:blip>
          <a:stretch>
            <a:fillRect/>
          </a:stretch>
        </p:blipFill>
        <p:spPr>
          <a:xfrm>
            <a:off x="2857949" y="601799"/>
            <a:ext cx="3705550" cy="4429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Garrettwikidata1.jpg"/>
          <p:cNvPicPr preferRelativeResize="0"/>
          <p:nvPr>
            <p:custDataLst>
              <p:tags r:id="rId1"/>
            </p:custDataLst>
          </p:nvPr>
        </p:nvPicPr>
        <p:blipFill>
          <a:blip r:embed="rId5">
            <a:alphaModFix/>
          </a:blip>
          <a:stretch>
            <a:fillRect/>
          </a:stretch>
        </p:blipFill>
        <p:spPr>
          <a:xfrm>
            <a:off x="147650" y="223848"/>
            <a:ext cx="8848725" cy="4175425"/>
          </a:xfrm>
          <a:prstGeom prst="rect">
            <a:avLst/>
          </a:prstGeom>
          <a:noFill/>
          <a:ln>
            <a:noFill/>
          </a:ln>
        </p:spPr>
      </p:pic>
      <p:sp>
        <p:nvSpPr>
          <p:cNvPr id="164" name="Shape 164"/>
          <p:cNvSpPr txBox="1"/>
          <p:nvPr>
            <p:custDataLst>
              <p:tags r:id="rId2"/>
            </p:custDataLst>
          </p:nvPr>
        </p:nvSpPr>
        <p:spPr>
          <a:xfrm>
            <a:off x="2100400" y="4548100"/>
            <a:ext cx="6863400" cy="4299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rPr>
              <a:t>https://www.wikidata.org/wiki/Q4747875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descr="Garrett2.jpg"/>
          <p:cNvPicPr preferRelativeResize="0"/>
          <p:nvPr>
            <p:custDataLst>
              <p:tags r:id="rId1"/>
            </p:custDataLst>
          </p:nvPr>
        </p:nvPicPr>
        <p:blipFill>
          <a:blip r:embed="rId4">
            <a:alphaModFix/>
          </a:blip>
          <a:stretch>
            <a:fillRect/>
          </a:stretch>
        </p:blipFill>
        <p:spPr>
          <a:xfrm>
            <a:off x="142875" y="42862"/>
            <a:ext cx="8858250" cy="505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custDataLst>
              <p:tags r:id="rId1"/>
            </p:custDataLst>
          </p:nvPr>
        </p:nvSpPr>
        <p:spPr>
          <a:xfrm>
            <a:off x="347300" y="520950"/>
            <a:ext cx="8219700" cy="3167100"/>
          </a:xfrm>
          <a:prstGeom prst="rect">
            <a:avLst/>
          </a:prstGeom>
          <a:noFill/>
          <a:ln>
            <a:noFill/>
          </a:ln>
        </p:spPr>
        <p:txBody>
          <a:bodyPr lIns="91425" tIns="91425" rIns="91425" bIns="91425" anchor="t" anchorCtr="0">
            <a:noAutofit/>
          </a:bodyPr>
          <a:lstStyle/>
          <a:p>
            <a:pPr lvl="0" rtl="0">
              <a:spcBef>
                <a:spcPts val="0"/>
              </a:spcBef>
              <a:buNone/>
            </a:pPr>
            <a:r>
              <a:rPr lang="fr-CA" sz="2200" dirty="0" smtClean="0">
                <a:solidFill>
                  <a:schemeClr val="tx1"/>
                </a:solidFill>
              </a:rPr>
              <a:t>Les milieux des bibliothèques, on reconnaît d’emblée l’importance de créer et de publier des données liées, qui permettent d’associer des entités entre de nombreuses collections. Le potentiel de Wikidata pour regrouper les données liées et les autorités de données liées entre diverses langues et de nombreuses ontologies et taxonomies différentes est énorme pour assister les chercheurs de partout dans le monde. </a:t>
            </a:r>
          </a:p>
          <a:p>
            <a:pPr marL="457200" lvl="0" indent="-228600" rtl="0">
              <a:lnSpc>
                <a:spcPct val="115000"/>
              </a:lnSpc>
              <a:spcBef>
                <a:spcPts val="0"/>
              </a:spcBef>
              <a:buSzPct val="100000"/>
              <a:buNone/>
            </a:pPr>
            <a:r>
              <a:rPr lang="fr-CA" sz="2200" dirty="0" smtClean="0">
                <a:solidFill>
                  <a:schemeClr val="tx1"/>
                </a:solidFill>
              </a:rPr>
              <a:t>							</a:t>
            </a:r>
          </a:p>
          <a:p>
            <a:pPr lvl="0" rtl="0">
              <a:lnSpc>
                <a:spcPct val="115000"/>
              </a:lnSpc>
              <a:spcBef>
                <a:spcPts val="0"/>
              </a:spcBef>
              <a:buNone/>
            </a:pPr>
            <a:r>
              <a:rPr lang="fr-CA" sz="2200" dirty="0" smtClean="0">
                <a:solidFill>
                  <a:schemeClr val="tx1"/>
                </a:solidFill>
              </a:rPr>
              <a:t>						 					</a:t>
            </a:r>
          </a:p>
          <a:p>
            <a:pPr lvl="0">
              <a:spcBef>
                <a:spcPts val="0"/>
              </a:spcBef>
              <a:buNone/>
            </a:pPr>
            <a:r>
              <a:rPr lang="fr-CA" sz="2200" dirty="0" smtClean="0">
                <a:solidFill>
                  <a:schemeClr val="tx1"/>
                </a:solidFill>
              </a:rPr>
              <a:t>				</a:t>
            </a:r>
          </a:p>
          <a:p>
            <a:pPr lvl="0">
              <a:spcBef>
                <a:spcPts val="0"/>
              </a:spcBef>
              <a:buNone/>
            </a:pPr>
            <a:r>
              <a:rPr lang="fr-CA" sz="2200" dirty="0" smtClean="0">
                <a:solidFill>
                  <a:schemeClr val="tx1"/>
                </a:solidFill>
              </a:rPr>
              <a:t>			</a:t>
            </a:r>
          </a:p>
          <a:p>
            <a:pPr lvl="0">
              <a:spcBef>
                <a:spcPts val="0"/>
              </a:spcBef>
              <a:buNone/>
            </a:pPr>
            <a:r>
              <a:rPr lang="fr-CA" sz="2200" dirty="0" smtClean="0">
                <a:solidFill>
                  <a:schemeClr val="tx1"/>
                </a:solidFill>
              </a:rPr>
              <a:t>		</a:t>
            </a:r>
          </a:p>
        </p:txBody>
      </p:sp>
      <p:sp>
        <p:nvSpPr>
          <p:cNvPr id="175" name="Shape 175"/>
          <p:cNvSpPr txBox="1"/>
          <p:nvPr>
            <p:custDataLst>
              <p:tags r:id="rId2"/>
            </p:custDataLst>
          </p:nvPr>
        </p:nvSpPr>
        <p:spPr>
          <a:xfrm>
            <a:off x="251520" y="3363838"/>
            <a:ext cx="8649600" cy="1108200"/>
          </a:xfrm>
          <a:prstGeom prst="rect">
            <a:avLst/>
          </a:prstGeom>
          <a:noFill/>
          <a:ln>
            <a:noFill/>
          </a:ln>
        </p:spPr>
        <p:txBody>
          <a:bodyPr lIns="91425" tIns="91425" rIns="91425" bIns="91425" anchor="t" anchorCtr="0">
            <a:noAutofit/>
          </a:bodyPr>
          <a:lstStyle/>
          <a:p>
            <a:pPr lvl="0">
              <a:spcBef>
                <a:spcPts val="0"/>
              </a:spcBef>
              <a:buNone/>
            </a:pPr>
            <a:r>
              <a:rPr lang="fr-CA" sz="2200" dirty="0" smtClean="0">
                <a:solidFill>
                  <a:schemeClr val="tx1"/>
                </a:solidFill>
              </a:rPr>
              <a:t>Opportunities for Academic and Research Libraries and Wikipedia	: A Discussion Paper (ébauche publique) </a:t>
            </a:r>
            <a:br>
              <a:rPr lang="fr-CA" sz="2200" dirty="0" smtClean="0">
                <a:solidFill>
                  <a:schemeClr val="tx1"/>
                </a:solidFill>
              </a:rPr>
            </a:br>
            <a:r>
              <a:rPr lang="fr-CA" sz="2200" i="1" dirty="0" smtClean="0">
                <a:solidFill>
                  <a:schemeClr val="tx1"/>
                </a:solidFill>
              </a:rPr>
              <a:t>(document de discussion sur les opportunités pour les bibliothèques universitaires et de recherche et Wikipédia)</a:t>
            </a:r>
          </a:p>
          <a:p>
            <a:pPr lvl="0">
              <a:spcBef>
                <a:spcPts val="0"/>
              </a:spcBef>
              <a:buNone/>
            </a:pPr>
            <a:endParaRPr lang="fr-CA" sz="2200" dirty="0" smtClean="0">
              <a:solidFill>
                <a:schemeClr val="tx1"/>
              </a:solidFill>
            </a:endParaRPr>
          </a:p>
          <a:p>
            <a:pPr lvl="0">
              <a:spcBef>
                <a:spcPts val="0"/>
              </a:spcBef>
              <a:buNone/>
            </a:pPr>
            <a:endParaRPr lang="fr-CA" sz="22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sz="2600" noProof="0" dirty="0" smtClean="0"/>
              <a:t>Campagne Wikipédia et Wikidata « Music in Canada at 150 Wikipedia Project »</a:t>
            </a:r>
          </a:p>
        </p:txBody>
      </p:sp>
      <p:sp>
        <p:nvSpPr>
          <p:cNvPr id="181" name="Shape 181"/>
          <p:cNvSpPr txBox="1">
            <a:spLocks noGrp="1"/>
          </p:cNvSpPr>
          <p:nvPr>
            <p:ph type="body" idx="1"/>
            <p:custDataLst>
              <p:tags r:id="rId2"/>
            </p:custDataLst>
          </p:nvPr>
        </p:nvSpPr>
        <p:spPr>
          <a:xfrm>
            <a:off x="311700" y="1538100"/>
            <a:ext cx="8040300" cy="3175500"/>
          </a:xfrm>
          <a:prstGeom prst="rect">
            <a:avLst/>
          </a:prstGeom>
        </p:spPr>
        <p:txBody>
          <a:bodyPr lIns="91425" tIns="91425" rIns="91425" bIns="91425" anchor="t" anchorCtr="0">
            <a:noAutofit/>
          </a:bodyPr>
          <a:lstStyle/>
          <a:p>
            <a:pPr marL="457200" lvl="0" indent="-419100" rtl="0">
              <a:spcBef>
                <a:spcPts val="0"/>
              </a:spcBef>
              <a:buSzPct val="100000"/>
            </a:pPr>
            <a:r>
              <a:rPr lang="fr-CA" sz="2600" noProof="0" dirty="0" smtClean="0"/>
              <a:t>Déjà 26 établissements et organisations dans tout le Canada et d’autres s’ajoutent</a:t>
            </a:r>
          </a:p>
          <a:p>
            <a:pPr marL="457200" lvl="0" indent="-419100" rtl="0">
              <a:spcBef>
                <a:spcPts val="0"/>
              </a:spcBef>
              <a:buSzPct val="100000"/>
            </a:pPr>
            <a:r>
              <a:rPr lang="fr-CA" sz="2600" noProof="0" dirty="0" smtClean="0"/>
              <a:t>Atelier en mai</a:t>
            </a:r>
          </a:p>
          <a:p>
            <a:pPr marL="457200" lvl="0" indent="-419100" rtl="0">
              <a:spcBef>
                <a:spcPts val="0"/>
              </a:spcBef>
              <a:buSzPct val="100000"/>
            </a:pPr>
            <a:r>
              <a:rPr lang="fr-CA" sz="2600" noProof="0" dirty="0" smtClean="0"/>
              <a:t>Création de documents de formation pour Wikidata</a:t>
            </a:r>
          </a:p>
          <a:p>
            <a:pPr marL="457200" lvl="0" indent="-419100" rtl="0">
              <a:spcBef>
                <a:spcPts val="0"/>
              </a:spcBef>
              <a:buSzPct val="100000"/>
            </a:pPr>
            <a:r>
              <a:rPr lang="fr-CA" sz="2600" noProof="0" dirty="0" smtClean="0"/>
              <a:t>Marathon d’édition coordonné en octobre 2017</a:t>
            </a:r>
            <a:endParaRPr lang="fr-CA" sz="2600" noProof="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musicproject.jpg"/>
          <p:cNvPicPr preferRelativeResize="0"/>
          <p:nvPr>
            <p:custDataLst>
              <p:tags r:id="rId1"/>
            </p:custDataLst>
          </p:nvPr>
        </p:nvPicPr>
        <p:blipFill>
          <a:blip r:embed="rId5">
            <a:alphaModFix/>
          </a:blip>
          <a:stretch>
            <a:fillRect/>
          </a:stretch>
        </p:blipFill>
        <p:spPr>
          <a:xfrm>
            <a:off x="0" y="478157"/>
            <a:ext cx="9144001" cy="3591786"/>
          </a:xfrm>
          <a:prstGeom prst="rect">
            <a:avLst/>
          </a:prstGeom>
          <a:noFill/>
          <a:ln>
            <a:noFill/>
          </a:ln>
        </p:spPr>
      </p:pic>
      <p:sp>
        <p:nvSpPr>
          <p:cNvPr id="187" name="Shape 187"/>
          <p:cNvSpPr txBox="1"/>
          <p:nvPr>
            <p:custDataLst>
              <p:tags r:id="rId2"/>
            </p:custDataLst>
          </p:nvPr>
        </p:nvSpPr>
        <p:spPr>
          <a:xfrm>
            <a:off x="181925" y="4266950"/>
            <a:ext cx="8732400" cy="7113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rPr>
              <a:t>https://meta.wikimedia.org/wiki/Grants:Project/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4"/>
        <p:cNvGrpSpPr/>
        <p:nvPr/>
      </p:nvGrpSpPr>
      <p:grpSpPr>
        <a:xfrm>
          <a:off x="0" y="0"/>
          <a:ext cx="0" cy="0"/>
          <a:chOff x="0" y="0"/>
          <a:chExt cx="0" cy="0"/>
        </a:xfrm>
      </p:grpSpPr>
      <p:sp>
        <p:nvSpPr>
          <p:cNvPr id="85" name="Shape 85"/>
          <p:cNvSpPr txBox="1"/>
          <p:nvPr>
            <p:custDataLst>
              <p:tags r:id="rId1"/>
            </p:custDataLst>
          </p:nvPr>
        </p:nvSpPr>
        <p:spPr>
          <a:xfrm>
            <a:off x="297700" y="4481950"/>
            <a:ext cx="4134600" cy="463200"/>
          </a:xfrm>
          <a:prstGeom prst="rect">
            <a:avLst/>
          </a:prstGeom>
          <a:noFill/>
          <a:ln>
            <a:noFill/>
          </a:ln>
        </p:spPr>
        <p:txBody>
          <a:bodyPr lIns="91425" tIns="91425" rIns="91425" bIns="91425" anchor="t" anchorCtr="0">
            <a:noAutofit/>
          </a:bodyPr>
          <a:lstStyle/>
          <a:p>
            <a:pPr lvl="0" algn="r">
              <a:spcBef>
                <a:spcPts val="0"/>
              </a:spcBef>
              <a:buNone/>
            </a:pPr>
            <a:r>
              <a:rPr lang="fr-CA" sz="2400" dirty="0" smtClean="0"/>
              <a:t>David McGee</a:t>
            </a:r>
            <a:endParaRPr lang="fr-CA" sz="2400" dirty="0"/>
          </a:p>
        </p:txBody>
      </p:sp>
      <p:pic>
        <p:nvPicPr>
          <p:cNvPr id="86" name="Shape 86"/>
          <p:cNvPicPr preferRelativeResize="0"/>
          <p:nvPr>
            <p:custDataLst>
              <p:tags r:id="rId2"/>
            </p:custDataLst>
          </p:nvPr>
        </p:nvPicPr>
        <p:blipFill>
          <a:blip r:embed="rId6">
            <a:alphaModFix/>
          </a:blip>
          <a:stretch>
            <a:fillRect/>
          </a:stretch>
        </p:blipFill>
        <p:spPr>
          <a:xfrm>
            <a:off x="3191949" y="686300"/>
            <a:ext cx="5952049" cy="3770900"/>
          </a:xfrm>
          <a:prstGeom prst="rect">
            <a:avLst/>
          </a:prstGeom>
          <a:noFill/>
          <a:ln>
            <a:noFill/>
          </a:ln>
        </p:spPr>
      </p:pic>
      <p:sp>
        <p:nvSpPr>
          <p:cNvPr id="87" name="Shape 87"/>
          <p:cNvSpPr txBox="1"/>
          <p:nvPr>
            <p:custDataLst>
              <p:tags r:id="rId3"/>
            </p:custDataLst>
          </p:nvPr>
        </p:nvSpPr>
        <p:spPr>
          <a:xfrm>
            <a:off x="148850" y="99150"/>
            <a:ext cx="3043099" cy="4945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fr-CA" sz="2400" dirty="0" smtClean="0">
                <a:solidFill>
                  <a:srgbClr val="FFFFFF"/>
                </a:solidFill>
              </a:rPr>
              <a:t>« ... ils croient que la ville comme elle est présentement est la somme de tous ses immeubles et, surtout, de toutes les expériences de tous les gens qui y vivent... »</a:t>
            </a:r>
          </a:p>
          <a:p>
            <a:pPr lvl="0" rtl="0">
              <a:lnSpc>
                <a:spcPct val="115000"/>
              </a:lnSpc>
              <a:spcBef>
                <a:spcPts val="0"/>
              </a:spcBef>
              <a:spcAft>
                <a:spcPts val="1600"/>
              </a:spcAft>
              <a:buNone/>
            </a:pPr>
            <a:r>
              <a:rPr lang="fr-CA" sz="2000" dirty="0" smtClean="0">
                <a:solidFill>
                  <a:srgbClr val="FFFFFF"/>
                </a:solidFill>
              </a:rPr>
              <a:t>David McGee</a:t>
            </a:r>
            <a:endParaRPr lang="fr-CA" sz="200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noProof="0" dirty="0" smtClean="0"/>
              <a:t>Collaboration d’ARL et de la fondation Wikimedia</a:t>
            </a:r>
          </a:p>
        </p:txBody>
      </p:sp>
      <p:sp>
        <p:nvSpPr>
          <p:cNvPr id="193" name="Shape 193"/>
          <p:cNvSpPr txBox="1">
            <a:spLocks noGrp="1"/>
          </p:cNvSpPr>
          <p:nvPr>
            <p:ph type="body" idx="1"/>
            <p:custDataLst>
              <p:tags r:id="rId2"/>
            </p:custDataLst>
          </p:nvPr>
        </p:nvSpPr>
        <p:spPr>
          <a:xfrm>
            <a:off x="311700" y="1152475"/>
            <a:ext cx="8520600" cy="1807800"/>
          </a:xfrm>
          <a:prstGeom prst="rect">
            <a:avLst/>
          </a:prstGeom>
        </p:spPr>
        <p:txBody>
          <a:bodyPr lIns="91425" tIns="91425" rIns="91425" bIns="91425" anchor="t" anchorCtr="0">
            <a:noAutofit/>
          </a:bodyPr>
          <a:lstStyle/>
          <a:p>
            <a:pPr marL="457200" lvl="0" indent="-381000" rtl="0">
              <a:spcBef>
                <a:spcPts val="0"/>
              </a:spcBef>
              <a:buSzPct val="100000"/>
            </a:pPr>
            <a:r>
              <a:rPr lang="fr-CA" sz="2400" noProof="0" dirty="0" smtClean="0"/>
              <a:t>Sommet à Columbus en août réunissant ARL et la fondation Wikimedia pour examiner des possibilités de collaboration.</a:t>
            </a:r>
          </a:p>
          <a:p>
            <a:pPr marL="457200" lvl="0" indent="-381000">
              <a:spcBef>
                <a:spcPts val="0"/>
              </a:spcBef>
              <a:buSzPct val="100000"/>
            </a:pPr>
            <a:r>
              <a:rPr lang="fr-CA" sz="2400" noProof="0" dirty="0" smtClean="0"/>
              <a:t>La démarche est encore au tout début, mais est susceptible de se transformer en projet de collaboration pour lequel York prendra un rôle de leadership.</a:t>
            </a:r>
            <a:endParaRPr lang="fr-CA" sz="2400" noProof="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custDataLst>
              <p:tags r:id="rId1"/>
            </p:custDataLst>
          </p:nvPr>
        </p:nvSpPr>
        <p:spPr>
          <a:xfrm>
            <a:off x="2423950" y="2150850"/>
            <a:ext cx="6408300" cy="908700"/>
          </a:xfrm>
          <a:prstGeom prst="rect">
            <a:avLst/>
          </a:prstGeom>
        </p:spPr>
        <p:txBody>
          <a:bodyPr lIns="91425" tIns="91425" rIns="91425" bIns="91425" anchor="ctr" anchorCtr="0">
            <a:noAutofit/>
          </a:bodyPr>
          <a:lstStyle/>
          <a:p>
            <a:pPr lvl="0">
              <a:spcBef>
                <a:spcPts val="0"/>
              </a:spcBef>
              <a:buNone/>
            </a:pPr>
            <a:r>
              <a:rPr lang="fr-CA" noProof="0" dirty="0" smtClean="0"/>
              <a:t>Merci.</a:t>
            </a:r>
          </a:p>
        </p:txBody>
      </p:sp>
      <p:pic>
        <p:nvPicPr>
          <p:cNvPr id="199" name="Shape 199" descr="Medium sized JPEG (1).jpg"/>
          <p:cNvPicPr preferRelativeResize="0"/>
          <p:nvPr>
            <p:custDataLst>
              <p:tags r:id="rId2"/>
            </p:custDataLst>
          </p:nvPr>
        </p:nvPicPr>
        <p:blipFill>
          <a:blip r:embed="rId5">
            <a:alphaModFix/>
          </a:blip>
          <a:stretch>
            <a:fillRect/>
          </a:stretch>
        </p:blipFill>
        <p:spPr>
          <a:xfrm>
            <a:off x="546900" y="154562"/>
            <a:ext cx="3263199" cy="4834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noProof="0" dirty="0" smtClean="0"/>
              <a:t>Crédits photographiques</a:t>
            </a:r>
          </a:p>
        </p:txBody>
      </p:sp>
      <p:sp>
        <p:nvSpPr>
          <p:cNvPr id="205" name="Shape 205"/>
          <p:cNvSpPr txBox="1">
            <a:spLocks noGrp="1"/>
          </p:cNvSpPr>
          <p:nvPr>
            <p:ph type="body" idx="1"/>
            <p:custDataLst>
              <p:tags r:id="rId2"/>
            </p:custDataLst>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fr-CA" sz="1400" noProof="0" dirty="0" smtClean="0"/>
              <a:t>« The Dirty Shames » </a:t>
            </a:r>
            <a:r>
              <a:rPr lang="fr-CA" sz="1400" u="sng" noProof="0" dirty="0" smtClean="0">
                <a:solidFill>
                  <a:schemeClr val="hlink"/>
                </a:solidFill>
                <a:hlinkClick r:id="rId5"/>
              </a:rPr>
              <a:t>https://digital.library.yorku.ca/yul-372371/dirty-shames-not-used</a:t>
            </a:r>
          </a:p>
          <a:p>
            <a:pPr lvl="0">
              <a:spcBef>
                <a:spcPts val="0"/>
              </a:spcBef>
              <a:buNone/>
            </a:pPr>
            <a:r>
              <a:rPr lang="fr-CA" sz="1200" noProof="0" dirty="0" smtClean="0"/>
              <a:t>« The Dirty Shames at the Riverboat » </a:t>
            </a:r>
            <a:r>
              <a:rPr lang="fr-CA" sz="1200" u="sng" noProof="0" dirty="0" smtClean="0">
                <a:solidFill>
                  <a:schemeClr val="hlink"/>
                </a:solidFill>
                <a:hlinkClick r:id="rId6"/>
              </a:rPr>
              <a:t>https://digital.library.yorku.ca/yul-87698/yorkville-village-dirty-shames-riverboat-not-used</a:t>
            </a:r>
          </a:p>
          <a:p>
            <a:pPr lvl="0">
              <a:spcBef>
                <a:spcPts val="0"/>
              </a:spcBef>
              <a:buNone/>
            </a:pPr>
            <a:r>
              <a:rPr lang="fr-CA" sz="1200" noProof="0" dirty="0" smtClean="0"/>
              <a:t>« Yorkville Village: visit by city fathers. »</a:t>
            </a:r>
          </a:p>
          <a:p>
            <a:pPr lvl="0">
              <a:spcBef>
                <a:spcPts val="0"/>
              </a:spcBef>
              <a:buNone/>
            </a:pPr>
            <a:r>
              <a:rPr lang="fr-CA" sz="1200" u="sng" noProof="0" dirty="0" smtClean="0">
                <a:solidFill>
                  <a:schemeClr val="hlink"/>
                </a:solidFill>
                <a:hlinkClick r:id="rId7"/>
              </a:rPr>
              <a:t>https://digital.library.yorku.ca/yul-92714/folk-singers-robin-ward-carol-robinson-amos-garrett-pam-fernie-craig-allen-lynn-ward-russ#</a:t>
            </a:r>
          </a:p>
          <a:p>
            <a:pPr lvl="0">
              <a:spcBef>
                <a:spcPts val="0"/>
              </a:spcBef>
              <a:buNone/>
            </a:pPr>
            <a:r>
              <a:rPr lang="fr-CA" sz="1200" noProof="0" dirty="0" smtClean="0"/>
              <a:t>« Hippies » </a:t>
            </a:r>
            <a:r>
              <a:rPr lang="fr-CA" sz="1200" u="sng" noProof="0" dirty="0" smtClean="0">
                <a:solidFill>
                  <a:schemeClr val="hlink"/>
                </a:solidFill>
                <a:hlinkClick r:id="rId8"/>
              </a:rPr>
              <a:t>https://digital.library.yorku.ca/yul-372364/hippies-love-queens-park-not-used#</a:t>
            </a:r>
          </a:p>
          <a:p>
            <a:pPr lvl="0">
              <a:spcBef>
                <a:spcPts val="0"/>
              </a:spcBef>
              <a:buNone/>
            </a:pPr>
            <a:r>
              <a:rPr lang="fr-CA" sz="1200" noProof="0" dirty="0" smtClean="0"/>
              <a:t>« Hippies » </a:t>
            </a:r>
            <a:r>
              <a:rPr lang="fr-CA" sz="1200" u="sng" noProof="0" dirty="0" smtClean="0">
                <a:solidFill>
                  <a:schemeClr val="hlink"/>
                </a:solidFill>
                <a:hlinkClick r:id="rId9"/>
              </a:rPr>
              <a:t>https://digital.library.yorku.ca/yul-372397/hippies-music-love-queens-park</a:t>
            </a:r>
          </a:p>
          <a:p>
            <a:pPr lvl="0">
              <a:spcBef>
                <a:spcPts val="0"/>
              </a:spcBef>
              <a:buNone/>
            </a:pPr>
            <a:endParaRPr lang="fr-CA" sz="1200" noProof="0" dirty="0" smtClean="0"/>
          </a:p>
          <a:p>
            <a:pPr lvl="0">
              <a:spcBef>
                <a:spcPts val="0"/>
              </a:spcBef>
              <a:buNone/>
            </a:pPr>
            <a:endParaRPr lang="fr-CA" sz="1200" noProof="0" dirty="0" smtClean="0"/>
          </a:p>
          <a:p>
            <a:pPr lvl="0">
              <a:spcBef>
                <a:spcPts val="0"/>
              </a:spcBef>
              <a:buNone/>
            </a:pPr>
            <a:endParaRPr lang="fr-CA" sz="1200" noProof="0" dirty="0" smtClean="0"/>
          </a:p>
          <a:p>
            <a:pPr lvl="0">
              <a:spcBef>
                <a:spcPts val="0"/>
              </a:spcBef>
              <a:buNone/>
            </a:pPr>
            <a:endParaRPr lang="fr-CA" sz="1200" noProof="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noProof="0" dirty="0" smtClean="0"/>
              <a:t>Références</a:t>
            </a:r>
          </a:p>
        </p:txBody>
      </p:sp>
      <p:sp>
        <p:nvSpPr>
          <p:cNvPr id="211" name="Shape 211"/>
          <p:cNvSpPr txBox="1">
            <a:spLocks noGrp="1"/>
          </p:cNvSpPr>
          <p:nvPr>
            <p:ph type="body" idx="1"/>
            <p:custDataLst>
              <p:tags r:id="rId2"/>
            </p:custDataLst>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fr-CA" u="sng" noProof="0" dirty="0" smtClean="0">
                <a:solidFill>
                  <a:schemeClr val="hlink"/>
                </a:solidFill>
                <a:hlinkClick r:id="rId5"/>
              </a:rPr>
              <a:t>http://ncph.org/phc/2015-annual-meeting-topic-proposals/a-missing-link-popular-music-and-public-history/</a:t>
            </a:r>
          </a:p>
          <a:p>
            <a:pPr lvl="0">
              <a:spcBef>
                <a:spcPts val="0"/>
              </a:spcBef>
              <a:buNone/>
            </a:pPr>
            <a:r>
              <a:rPr lang="fr-CA" noProof="0" dirty="0" smtClean="0"/>
              <a:t>Diagramme de nuage de données liées </a:t>
            </a:r>
            <a:r>
              <a:rPr lang="fr-CA" noProof="0" dirty="0" smtClean="0">
                <a:hlinkClick r:id="rId6"/>
              </a:rPr>
              <a:t>http://lod-cloud.net/</a:t>
            </a:r>
            <a:endParaRPr lang="fr-CA" noProof="0" dirty="0" smtClean="0"/>
          </a:p>
          <a:p>
            <a:pPr lvl="0">
              <a:spcBef>
                <a:spcPts val="0"/>
              </a:spcBef>
              <a:buNone/>
            </a:pPr>
            <a:r>
              <a:rPr lang="fr-CA" u="sng" noProof="0" dirty="0" smtClean="0">
                <a:solidFill>
                  <a:schemeClr val="hlink"/>
                </a:solidFill>
                <a:hlinkClick r:id="rId7"/>
              </a:rPr>
              <a:t>http://www.bbc.co.uk/blogs/radiolabs/s5/linked-data/s5.html</a:t>
            </a:r>
          </a:p>
          <a:p>
            <a:pPr lvl="0">
              <a:spcBef>
                <a:spcPts val="0"/>
              </a:spcBef>
              <a:buNone/>
            </a:pPr>
            <a:endParaRPr lang="fr-CA"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descr="programad.jpg"/>
          <p:cNvPicPr preferRelativeResize="0"/>
          <p:nvPr>
            <p:custDataLst>
              <p:tags r:id="rId1"/>
            </p:custDataLst>
          </p:nvPr>
        </p:nvPicPr>
        <p:blipFill>
          <a:blip r:embed="rId6">
            <a:alphaModFix/>
          </a:blip>
          <a:stretch>
            <a:fillRect/>
          </a:stretch>
        </p:blipFill>
        <p:spPr>
          <a:xfrm>
            <a:off x="189929" y="0"/>
            <a:ext cx="4376191" cy="5143500"/>
          </a:xfrm>
          <a:prstGeom prst="rect">
            <a:avLst/>
          </a:prstGeom>
          <a:noFill/>
          <a:ln>
            <a:noFill/>
          </a:ln>
        </p:spPr>
      </p:pic>
      <p:pic>
        <p:nvPicPr>
          <p:cNvPr id="93" name="Shape 93" descr="artistsbios.jpg"/>
          <p:cNvPicPr preferRelativeResize="0"/>
          <p:nvPr>
            <p:custDataLst>
              <p:tags r:id="rId2"/>
            </p:custDataLst>
          </p:nvPr>
        </p:nvPicPr>
        <p:blipFill>
          <a:blip r:embed="rId7">
            <a:alphaModFix/>
          </a:blip>
          <a:stretch>
            <a:fillRect/>
          </a:stretch>
        </p:blipFill>
        <p:spPr>
          <a:xfrm>
            <a:off x="4682337" y="66675"/>
            <a:ext cx="4257675" cy="5010150"/>
          </a:xfrm>
          <a:prstGeom prst="rect">
            <a:avLst/>
          </a:prstGeom>
          <a:noFill/>
          <a:ln>
            <a:noFill/>
          </a:ln>
        </p:spPr>
      </p:pic>
      <p:pic>
        <p:nvPicPr>
          <p:cNvPr id="94" name="Shape 94" descr="schedule.jpg"/>
          <p:cNvPicPr preferRelativeResize="0"/>
          <p:nvPr>
            <p:custDataLst>
              <p:tags r:id="rId3"/>
            </p:custDataLst>
          </p:nvPr>
        </p:nvPicPr>
        <p:blipFill>
          <a:blip r:embed="rId8">
            <a:alphaModFix/>
          </a:blip>
          <a:stretch>
            <a:fillRect/>
          </a:stretch>
        </p:blipFill>
        <p:spPr>
          <a:xfrm>
            <a:off x="1915212" y="2010199"/>
            <a:ext cx="5313575" cy="220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custDataLst>
              <p:tags r:id="rId1"/>
            </p:custDataLst>
          </p:nvPr>
        </p:nvSpPr>
        <p:spPr>
          <a:xfrm>
            <a:off x="457200" y="1909453"/>
            <a:ext cx="8229600" cy="857400"/>
          </a:xfrm>
          <a:prstGeom prst="rect">
            <a:avLst/>
          </a:prstGeom>
        </p:spPr>
        <p:txBody>
          <a:bodyPr lIns="91425" tIns="91425" rIns="91425" bIns="91425" anchor="t" anchorCtr="0">
            <a:noAutofit/>
          </a:bodyPr>
          <a:lstStyle/>
          <a:p>
            <a:pPr lvl="0" algn="ctr" rtl="0">
              <a:spcBef>
                <a:spcPts val="0"/>
              </a:spcBef>
              <a:buNone/>
            </a:pPr>
            <a:r>
              <a:rPr lang="fr-CA" noProof="0" dirty="0" smtClean="0"/>
              <a:t>Et s’il n’y avait pas de liens?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custDataLst>
              <p:tags r:id="rId1"/>
            </p:custDataLst>
          </p:nvPr>
        </p:nvSpPr>
        <p:spPr>
          <a:xfrm>
            <a:off x="323528" y="123478"/>
            <a:ext cx="8520600" cy="572700"/>
          </a:xfrm>
          <a:prstGeom prst="rect">
            <a:avLst/>
          </a:prstGeom>
        </p:spPr>
        <p:txBody>
          <a:bodyPr lIns="91425" tIns="91425" rIns="91425" bIns="91425" anchor="t" anchorCtr="0">
            <a:noAutofit/>
          </a:bodyPr>
          <a:lstStyle/>
          <a:p>
            <a:pPr lvl="0">
              <a:spcBef>
                <a:spcPts val="0"/>
              </a:spcBef>
              <a:buNone/>
            </a:pPr>
            <a:r>
              <a:rPr lang="fr-CA" sz="2400" noProof="0" dirty="0" smtClean="0"/>
              <a:t>C’est plus que déplorable ou, comme le disent les anglophones, « it's a low-down dirty shame »...</a:t>
            </a:r>
          </a:p>
        </p:txBody>
      </p:sp>
      <p:pic>
        <p:nvPicPr>
          <p:cNvPr id="105" name="Shape 105"/>
          <p:cNvPicPr preferRelativeResize="0"/>
          <p:nvPr>
            <p:custDataLst>
              <p:tags r:id="rId2"/>
            </p:custDataLst>
          </p:nvPr>
        </p:nvPicPr>
        <p:blipFill>
          <a:blip r:embed="rId5">
            <a:alphaModFix/>
          </a:blip>
          <a:stretch>
            <a:fillRect/>
          </a:stretch>
        </p:blipFill>
        <p:spPr>
          <a:xfrm>
            <a:off x="1321324" y="987575"/>
            <a:ext cx="6312624" cy="4067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custDataLst>
              <p:tags r:id="rId1"/>
            </p:custDataLst>
          </p:nvPr>
        </p:nvPicPr>
        <p:blipFill>
          <a:blip r:embed="rId5">
            <a:alphaModFix/>
          </a:blip>
          <a:stretch>
            <a:fillRect/>
          </a:stretch>
        </p:blipFill>
        <p:spPr>
          <a:xfrm>
            <a:off x="1226750" y="600000"/>
            <a:ext cx="6952275" cy="4479550"/>
          </a:xfrm>
          <a:prstGeom prst="rect">
            <a:avLst/>
          </a:prstGeom>
          <a:noFill/>
          <a:ln>
            <a:noFill/>
          </a:ln>
        </p:spPr>
      </p:pic>
      <p:sp>
        <p:nvSpPr>
          <p:cNvPr id="111" name="Shape 111"/>
          <p:cNvSpPr txBox="1"/>
          <p:nvPr>
            <p:custDataLst>
              <p:tags r:id="rId2"/>
            </p:custDataLst>
          </p:nvPr>
        </p:nvSpPr>
        <p:spPr>
          <a:xfrm>
            <a:off x="44350" y="88675"/>
            <a:ext cx="7301400" cy="399000"/>
          </a:xfrm>
          <a:prstGeom prst="rect">
            <a:avLst/>
          </a:prstGeom>
          <a:noFill/>
          <a:ln>
            <a:noFill/>
          </a:ln>
        </p:spPr>
        <p:txBody>
          <a:bodyPr lIns="91425" tIns="91425" rIns="91425" bIns="91425" anchor="t" anchorCtr="0">
            <a:noAutofit/>
          </a:bodyPr>
          <a:lstStyle/>
          <a:p>
            <a:pPr lvl="0">
              <a:spcBef>
                <a:spcPts val="0"/>
              </a:spcBef>
              <a:buNone/>
            </a:pPr>
            <a:r>
              <a:rPr lang="en" sz="2400"/>
              <a:t>Les Dirty Shames au Riverboat.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descr="cityfathers.jpg"/>
          <p:cNvPicPr preferRelativeResize="0"/>
          <p:nvPr>
            <p:custDataLst>
              <p:tags r:id="rId1"/>
            </p:custDataLst>
          </p:nvPr>
        </p:nvPicPr>
        <p:blipFill>
          <a:blip r:embed="rId5">
            <a:alphaModFix/>
          </a:blip>
          <a:stretch>
            <a:fillRect/>
          </a:stretch>
        </p:blipFill>
        <p:spPr>
          <a:xfrm>
            <a:off x="295100" y="161425"/>
            <a:ext cx="7202199" cy="4640600"/>
          </a:xfrm>
          <a:prstGeom prst="rect">
            <a:avLst/>
          </a:prstGeom>
          <a:noFill/>
          <a:ln>
            <a:noFill/>
          </a:ln>
        </p:spPr>
      </p:pic>
      <p:sp>
        <p:nvSpPr>
          <p:cNvPr id="117" name="Shape 117"/>
          <p:cNvSpPr txBox="1"/>
          <p:nvPr>
            <p:custDataLst>
              <p:tags r:id="rId2"/>
            </p:custDataLst>
          </p:nvPr>
        </p:nvSpPr>
        <p:spPr>
          <a:xfrm>
            <a:off x="7686175" y="1089725"/>
            <a:ext cx="1191600" cy="3501600"/>
          </a:xfrm>
          <a:prstGeom prst="rect">
            <a:avLst/>
          </a:prstGeom>
          <a:noFill/>
          <a:ln>
            <a:noFill/>
          </a:ln>
        </p:spPr>
        <p:txBody>
          <a:bodyPr lIns="91425" tIns="91425" rIns="91425" bIns="91425" anchor="t" anchorCtr="0">
            <a:noAutofit/>
          </a:bodyPr>
          <a:lstStyle/>
          <a:p>
            <a:pPr lvl="0" rtl="0">
              <a:spcBef>
                <a:spcPts val="0"/>
              </a:spcBef>
              <a:buNone/>
            </a:pPr>
            <a:r>
              <a:rPr lang="en" sz="1800" dirty="0" smtClean="0"/>
              <a:t>« Yorkville </a:t>
            </a:r>
            <a:r>
              <a:rPr lang="en" sz="1800" dirty="0"/>
              <a:t>Village: Visit by city </a:t>
            </a:r>
            <a:r>
              <a:rPr lang="en" sz="1800" dirty="0" smtClean="0"/>
              <a:t>fathers » </a:t>
            </a:r>
            <a:r>
              <a:rPr lang="en" sz="1800" dirty="0"/>
              <a:t>26 mai 1965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custDataLst>
              <p:tags r:id="rId1"/>
            </p:custDataLst>
          </p:nvPr>
        </p:nvSpPr>
        <p:spPr>
          <a:xfrm>
            <a:off x="295175" y="1387700"/>
            <a:ext cx="2400600" cy="1721400"/>
          </a:xfrm>
          <a:prstGeom prst="rect">
            <a:avLst/>
          </a:prstGeom>
        </p:spPr>
        <p:txBody>
          <a:bodyPr lIns="91425" tIns="91425" rIns="91425" bIns="91425" anchor="t" anchorCtr="0">
            <a:noAutofit/>
          </a:bodyPr>
          <a:lstStyle/>
          <a:p>
            <a:pPr lvl="0">
              <a:spcBef>
                <a:spcPts val="0"/>
              </a:spcBef>
              <a:buNone/>
            </a:pPr>
            <a:r>
              <a:rPr lang="fr-CA" sz="2400" noProof="0" dirty="0" smtClean="0"/>
              <a:t>Chanteurs folk... sur les marches du </a:t>
            </a:r>
          </a:p>
          <a:p>
            <a:pPr lvl="0">
              <a:spcBef>
                <a:spcPts val="0"/>
              </a:spcBef>
              <a:buNone/>
            </a:pPr>
            <a:r>
              <a:rPr lang="fr-CA" sz="2400" noProof="0" dirty="0" smtClean="0"/>
              <a:t>Penny Farthing</a:t>
            </a:r>
            <a:endParaRPr lang="fr-CA" sz="2400" noProof="0" dirty="0"/>
          </a:p>
        </p:txBody>
      </p:sp>
      <p:pic>
        <p:nvPicPr>
          <p:cNvPr id="123" name="Shape 123" descr="Medium sized JPEG.jpg"/>
          <p:cNvPicPr preferRelativeResize="0"/>
          <p:nvPr>
            <p:custDataLst>
              <p:tags r:id="rId2"/>
            </p:custDataLst>
          </p:nvPr>
        </p:nvPicPr>
        <p:blipFill>
          <a:blip r:embed="rId5">
            <a:alphaModFix/>
          </a:blip>
          <a:stretch>
            <a:fillRect/>
          </a:stretch>
        </p:blipFill>
        <p:spPr>
          <a:xfrm>
            <a:off x="2935724" y="0"/>
            <a:ext cx="327255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custDataLst>
              <p:tags r:id="rId1"/>
            </p:custDataLst>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fr-CA" noProof="0" dirty="0" smtClean="0"/>
              <a:t>Fiche Wikipédia pour Amos Garrett</a:t>
            </a:r>
          </a:p>
        </p:txBody>
      </p:sp>
      <p:pic>
        <p:nvPicPr>
          <p:cNvPr id="129" name="Shape 129" descr="AG_DirtyShames.jpg"/>
          <p:cNvPicPr preferRelativeResize="0"/>
          <p:nvPr>
            <p:custDataLst>
              <p:tags r:id="rId2"/>
            </p:custDataLst>
          </p:nvPr>
        </p:nvPicPr>
        <p:blipFill>
          <a:blip r:embed="rId5">
            <a:alphaModFix/>
          </a:blip>
          <a:stretch>
            <a:fillRect/>
          </a:stretch>
        </p:blipFill>
        <p:spPr>
          <a:xfrm>
            <a:off x="0" y="1262639"/>
            <a:ext cx="9144000" cy="2618221"/>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264</Words>
  <Application>Microsoft Office PowerPoint</Application>
  <PresentationFormat>On-screen Show (16:9)</PresentationFormat>
  <Paragraphs>50</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simple-dark-2</vt:lpstr>
      <vt:lpstr>dark-gradient</vt:lpstr>
      <vt:lpstr>Nuage de données liées,   patrimoine culturel  et contexte canadien </vt:lpstr>
      <vt:lpstr>PowerPoint Presentation</vt:lpstr>
      <vt:lpstr>PowerPoint Presentation</vt:lpstr>
      <vt:lpstr>Et s’il n’y avait pas de liens?</vt:lpstr>
      <vt:lpstr>C’est plus que déplorable ou, comme le disent les anglophones, « it's a low-down dirty shame »...</vt:lpstr>
      <vt:lpstr>PowerPoint Presentation</vt:lpstr>
      <vt:lpstr>PowerPoint Presentation</vt:lpstr>
      <vt:lpstr>Chanteurs folk... sur les marches du  Penny Farthing</vt:lpstr>
      <vt:lpstr>Fiche Wikipédia pour Amos Garrett</vt:lpstr>
      <vt:lpstr>PowerPoint Presentation</vt:lpstr>
      <vt:lpstr>https://viaf.org/viaf/31051671/</vt:lpstr>
      <vt:lpstr>Mais ce n’est pas le bon groupe...</vt:lpstr>
      <vt:lpstr>Est-ce important?</vt:lpstr>
      <vt:lpstr>PowerPoint Presentation</vt:lpstr>
      <vt:lpstr>PowerPoint Presentation</vt:lpstr>
      <vt:lpstr>PowerPoint Presentation</vt:lpstr>
      <vt:lpstr>PowerPoint Presentation</vt:lpstr>
      <vt:lpstr>Campagne Wikipédia et Wikidata « Music in Canada at 150 Wikipedia Project »</vt:lpstr>
      <vt:lpstr>PowerPoint Presentation</vt:lpstr>
      <vt:lpstr>Collaboration d’ARL et de la fondation Wikimedia</vt:lpstr>
      <vt:lpstr>Merci.</vt:lpstr>
      <vt:lpstr>Crédits photographiques</vt:lpstr>
      <vt:lpstr>Références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Linked Data Cloud,  Cultural Heritage,  and the Canadian Context</dc:title>
  <dc:creator>Argos</dc:creator>
  <cp:lastModifiedBy>Argos</cp:lastModifiedBy>
  <cp:revision>3</cp:revision>
  <cp:lastPrinted>2016-11-16T19:31:18Z</cp:lastPrinted>
  <dcterms:modified xsi:type="dcterms:W3CDTF">2016-11-17T20:46:49Z</dcterms:modified>
</cp:coreProperties>
</file>