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notesSlides/notesSlide1.xml" ContentType="application/vnd.openxmlformats-officedocument.presentationml.notesSlide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4610100" cy="3460750"/>
  <p:notesSz cx="4610100" cy="34607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709" autoAdjust="0"/>
  </p:normalViewPr>
  <p:slideViewPr>
    <p:cSldViewPr>
      <p:cViewPr>
        <p:scale>
          <a:sx n="239" d="100"/>
          <a:sy n="239" d="100"/>
        </p:scale>
        <p:origin x="-984" y="-3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8E70C-BDB8-4EFE-8D48-D986F6E7FBBA}" type="datetimeFigureOut">
              <a:rPr lang="fr-CA" smtClean="0"/>
              <a:t>2016-11-07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460375" y="1665288"/>
            <a:ext cx="3689350" cy="1363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3C55A-BAA6-43A2-B38F-F53B3DD446B4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4181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3C55A-BAA6-43A2-B38F-F53B3DD446B4}" type="slidenum">
              <a:rPr lang="fr-CA" smtClean="0"/>
              <a:t>29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5624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i="1" spc="5" dirty="0">
              <a:latin typeface="Trebuchet MS"/>
              <a:cs typeface="Trebuchet M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spc="-10" dirty="0"/>
              <a:t>Warren </a:t>
            </a:r>
            <a:r>
              <a:rPr spc="-5" dirty="0"/>
              <a:t>et</a:t>
            </a:r>
            <a:r>
              <a:rPr spc="-60" dirty="0"/>
              <a:t> </a:t>
            </a:r>
            <a:r>
              <a:rPr spc="-5" dirty="0"/>
              <a:t>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i="1" spc="5" dirty="0">
              <a:latin typeface="Trebuchet MS"/>
              <a:cs typeface="Trebuchet M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spc="-10" dirty="0"/>
              <a:t>Warren </a:t>
            </a:r>
            <a:r>
              <a:rPr spc="-5" dirty="0"/>
              <a:t>et</a:t>
            </a:r>
            <a:r>
              <a:rPr spc="-60" dirty="0"/>
              <a:t> </a:t>
            </a:r>
            <a:r>
              <a:rPr spc="-5" dirty="0"/>
              <a:t>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i="1" spc="5" dirty="0">
              <a:latin typeface="Trebuchet MS"/>
              <a:cs typeface="Trebuchet M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spc="-10" dirty="0"/>
              <a:t>Warren </a:t>
            </a:r>
            <a:r>
              <a:rPr spc="-5" dirty="0"/>
              <a:t>et</a:t>
            </a:r>
            <a:r>
              <a:rPr spc="-60" dirty="0"/>
              <a:t> </a:t>
            </a:r>
            <a:r>
              <a:rPr spc="-5" dirty="0"/>
              <a:t>al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i="1" spc="5" dirty="0">
              <a:latin typeface="Trebuchet MS"/>
              <a:cs typeface="Trebuchet M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spc="-10" dirty="0"/>
              <a:t>Warren </a:t>
            </a:r>
            <a:r>
              <a:rPr spc="-5" dirty="0"/>
              <a:t>et</a:t>
            </a:r>
            <a:r>
              <a:rPr spc="-60" dirty="0"/>
              <a:t> </a:t>
            </a:r>
            <a:r>
              <a:rPr spc="-5" dirty="0"/>
              <a:t>al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i="1" spc="5" dirty="0">
              <a:latin typeface="Trebuchet MS"/>
              <a:cs typeface="Trebuchet M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spc="-10" dirty="0"/>
              <a:t>Warren </a:t>
            </a:r>
            <a:r>
              <a:rPr spc="-5" dirty="0"/>
              <a:t>et</a:t>
            </a:r>
            <a:r>
              <a:rPr spc="-60" dirty="0"/>
              <a:t> </a:t>
            </a:r>
            <a:r>
              <a:rPr spc="-5" dirty="0"/>
              <a:t>al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505" y="138430"/>
            <a:ext cx="4149090" cy="55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0505" y="795972"/>
            <a:ext cx="4149090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99296" y="3340195"/>
            <a:ext cx="1344929" cy="179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i="1" spc="5" dirty="0">
              <a:latin typeface="Trebuchet MS"/>
              <a:cs typeface="Trebuchet M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772907" y="3340195"/>
            <a:ext cx="436244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spc="-10" dirty="0"/>
              <a:t>Warren </a:t>
            </a:r>
            <a:r>
              <a:rPr spc="-5" dirty="0"/>
              <a:t>et</a:t>
            </a:r>
            <a:r>
              <a:rPr spc="-60" dirty="0"/>
              <a:t> </a:t>
            </a:r>
            <a:r>
              <a:rPr spc="-5" dirty="0"/>
              <a:t>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sysabee.com/" TargetMode="External"/><Relationship Id="rId13" Type="http://schemas.openxmlformats.org/officeDocument/2006/relationships/image" Target="../media/image9.png"/><Relationship Id="rId18" Type="http://schemas.openxmlformats.org/officeDocument/2006/relationships/hyperlink" Target="mailto:warren@muninn-project.or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2.png"/><Relationship Id="rId20" Type="http://schemas.openxmlformats.org/officeDocument/2006/relationships/hyperlink" Target="https://github.com/rwarren2/cldisummit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hyperlink" Target="http://hiberdata.com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hyperlink" Target="mailto:sbrown@uoguelph.ca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13" Type="http://schemas.openxmlformats.org/officeDocument/2006/relationships/tags" Target="../tags/tag277.xml"/><Relationship Id="rId18" Type="http://schemas.openxmlformats.org/officeDocument/2006/relationships/tags" Target="../tags/tag282.xml"/><Relationship Id="rId26" Type="http://schemas.openxmlformats.org/officeDocument/2006/relationships/tags" Target="../tags/tag290.xml"/><Relationship Id="rId3" Type="http://schemas.openxmlformats.org/officeDocument/2006/relationships/tags" Target="../tags/tag267.xml"/><Relationship Id="rId21" Type="http://schemas.openxmlformats.org/officeDocument/2006/relationships/tags" Target="../tags/tag285.xml"/><Relationship Id="rId34" Type="http://schemas.openxmlformats.org/officeDocument/2006/relationships/image" Target="../media/image12.png"/><Relationship Id="rId7" Type="http://schemas.openxmlformats.org/officeDocument/2006/relationships/tags" Target="../tags/tag271.xml"/><Relationship Id="rId12" Type="http://schemas.openxmlformats.org/officeDocument/2006/relationships/tags" Target="../tags/tag276.xml"/><Relationship Id="rId17" Type="http://schemas.openxmlformats.org/officeDocument/2006/relationships/tags" Target="../tags/tag281.xml"/><Relationship Id="rId25" Type="http://schemas.openxmlformats.org/officeDocument/2006/relationships/tags" Target="../tags/tag289.xml"/><Relationship Id="rId33" Type="http://schemas.openxmlformats.org/officeDocument/2006/relationships/image" Target="../media/image11.png"/><Relationship Id="rId2" Type="http://schemas.openxmlformats.org/officeDocument/2006/relationships/tags" Target="../tags/tag266.xml"/><Relationship Id="rId16" Type="http://schemas.openxmlformats.org/officeDocument/2006/relationships/tags" Target="../tags/tag280.xml"/><Relationship Id="rId20" Type="http://schemas.openxmlformats.org/officeDocument/2006/relationships/tags" Target="../tags/tag284.xml"/><Relationship Id="rId29" Type="http://schemas.openxmlformats.org/officeDocument/2006/relationships/image" Target="../media/image14.png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tags" Target="../tags/tag275.xml"/><Relationship Id="rId24" Type="http://schemas.openxmlformats.org/officeDocument/2006/relationships/tags" Target="../tags/tag288.xml"/><Relationship Id="rId32" Type="http://schemas.openxmlformats.org/officeDocument/2006/relationships/image" Target="../media/image10.png"/><Relationship Id="rId37" Type="http://schemas.openxmlformats.org/officeDocument/2006/relationships/hyperlink" Target="http://www.cwrc.ca/fr" TargetMode="External"/><Relationship Id="rId5" Type="http://schemas.openxmlformats.org/officeDocument/2006/relationships/tags" Target="../tags/tag269.xml"/><Relationship Id="rId15" Type="http://schemas.openxmlformats.org/officeDocument/2006/relationships/tags" Target="../tags/tag279.xml"/><Relationship Id="rId23" Type="http://schemas.openxmlformats.org/officeDocument/2006/relationships/tags" Target="../tags/tag287.xml"/><Relationship Id="rId28" Type="http://schemas.openxmlformats.org/officeDocument/2006/relationships/image" Target="../media/image8.png"/><Relationship Id="rId36" Type="http://schemas.openxmlformats.org/officeDocument/2006/relationships/image" Target="../media/image38.png"/><Relationship Id="rId10" Type="http://schemas.openxmlformats.org/officeDocument/2006/relationships/tags" Target="../tags/tag274.xml"/><Relationship Id="rId19" Type="http://schemas.openxmlformats.org/officeDocument/2006/relationships/tags" Target="../tags/tag283.xml"/><Relationship Id="rId31" Type="http://schemas.openxmlformats.org/officeDocument/2006/relationships/image" Target="../media/image9.png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tags" Target="../tags/tag278.xml"/><Relationship Id="rId22" Type="http://schemas.openxmlformats.org/officeDocument/2006/relationships/tags" Target="../tags/tag286.xml"/><Relationship Id="rId27" Type="http://schemas.openxmlformats.org/officeDocument/2006/relationships/slideLayout" Target="../slideLayouts/slideLayout5.xml"/><Relationship Id="rId30" Type="http://schemas.openxmlformats.org/officeDocument/2006/relationships/image" Target="../media/image23.png"/><Relationship Id="rId35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tags" Target="../tags/tag303.xml"/><Relationship Id="rId18" Type="http://schemas.openxmlformats.org/officeDocument/2006/relationships/tags" Target="../tags/tag308.xml"/><Relationship Id="rId26" Type="http://schemas.openxmlformats.org/officeDocument/2006/relationships/image" Target="../media/image23.png"/><Relationship Id="rId3" Type="http://schemas.openxmlformats.org/officeDocument/2006/relationships/tags" Target="../tags/tag293.xml"/><Relationship Id="rId21" Type="http://schemas.openxmlformats.org/officeDocument/2006/relationships/tags" Target="../tags/tag311.xml"/><Relationship Id="rId7" Type="http://schemas.openxmlformats.org/officeDocument/2006/relationships/tags" Target="../tags/tag297.xml"/><Relationship Id="rId12" Type="http://schemas.openxmlformats.org/officeDocument/2006/relationships/tags" Target="../tags/tag302.xml"/><Relationship Id="rId17" Type="http://schemas.openxmlformats.org/officeDocument/2006/relationships/tags" Target="../tags/tag307.xml"/><Relationship Id="rId25" Type="http://schemas.openxmlformats.org/officeDocument/2006/relationships/image" Target="../media/image8.png"/><Relationship Id="rId2" Type="http://schemas.openxmlformats.org/officeDocument/2006/relationships/tags" Target="../tags/tag292.xml"/><Relationship Id="rId16" Type="http://schemas.openxmlformats.org/officeDocument/2006/relationships/tags" Target="../tags/tag306.xml"/><Relationship Id="rId20" Type="http://schemas.openxmlformats.org/officeDocument/2006/relationships/tags" Target="../tags/tag310.xml"/><Relationship Id="rId29" Type="http://schemas.openxmlformats.org/officeDocument/2006/relationships/image" Target="../media/image11.png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24" Type="http://schemas.openxmlformats.org/officeDocument/2006/relationships/slideLayout" Target="../slideLayouts/slideLayout5.xml"/><Relationship Id="rId32" Type="http://schemas.openxmlformats.org/officeDocument/2006/relationships/image" Target="../media/image51.png"/><Relationship Id="rId5" Type="http://schemas.openxmlformats.org/officeDocument/2006/relationships/tags" Target="../tags/tag295.xml"/><Relationship Id="rId15" Type="http://schemas.openxmlformats.org/officeDocument/2006/relationships/tags" Target="../tags/tag305.xml"/><Relationship Id="rId23" Type="http://schemas.openxmlformats.org/officeDocument/2006/relationships/tags" Target="../tags/tag313.xml"/><Relationship Id="rId28" Type="http://schemas.openxmlformats.org/officeDocument/2006/relationships/image" Target="../media/image10.png"/><Relationship Id="rId10" Type="http://schemas.openxmlformats.org/officeDocument/2006/relationships/tags" Target="../tags/tag300.xml"/><Relationship Id="rId19" Type="http://schemas.openxmlformats.org/officeDocument/2006/relationships/tags" Target="../tags/tag309.xml"/><Relationship Id="rId31" Type="http://schemas.openxmlformats.org/officeDocument/2006/relationships/image" Target="../media/image50.png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tags" Target="../tags/tag304.xml"/><Relationship Id="rId22" Type="http://schemas.openxmlformats.org/officeDocument/2006/relationships/tags" Target="../tags/tag312.xml"/><Relationship Id="rId27" Type="http://schemas.openxmlformats.org/officeDocument/2006/relationships/image" Target="../media/image9.png"/><Relationship Id="rId30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tags" Target="../tags/tag326.xml"/><Relationship Id="rId18" Type="http://schemas.openxmlformats.org/officeDocument/2006/relationships/tags" Target="../tags/tag331.xml"/><Relationship Id="rId26" Type="http://schemas.openxmlformats.org/officeDocument/2006/relationships/image" Target="../media/image9.png"/><Relationship Id="rId3" Type="http://schemas.openxmlformats.org/officeDocument/2006/relationships/tags" Target="../tags/tag316.xml"/><Relationship Id="rId21" Type="http://schemas.openxmlformats.org/officeDocument/2006/relationships/tags" Target="../tags/tag334.xml"/><Relationship Id="rId7" Type="http://schemas.openxmlformats.org/officeDocument/2006/relationships/tags" Target="../tags/tag320.xml"/><Relationship Id="rId12" Type="http://schemas.openxmlformats.org/officeDocument/2006/relationships/tags" Target="../tags/tag325.xml"/><Relationship Id="rId17" Type="http://schemas.openxmlformats.org/officeDocument/2006/relationships/tags" Target="../tags/tag330.xml"/><Relationship Id="rId25" Type="http://schemas.openxmlformats.org/officeDocument/2006/relationships/image" Target="../media/image23.png"/><Relationship Id="rId2" Type="http://schemas.openxmlformats.org/officeDocument/2006/relationships/tags" Target="../tags/tag315.xml"/><Relationship Id="rId16" Type="http://schemas.openxmlformats.org/officeDocument/2006/relationships/tags" Target="../tags/tag329.xml"/><Relationship Id="rId20" Type="http://schemas.openxmlformats.org/officeDocument/2006/relationships/tags" Target="../tags/tag333.xml"/><Relationship Id="rId29" Type="http://schemas.openxmlformats.org/officeDocument/2006/relationships/image" Target="../media/image12.png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tags" Target="../tags/tag324.xml"/><Relationship Id="rId24" Type="http://schemas.openxmlformats.org/officeDocument/2006/relationships/image" Target="../media/image8.png"/><Relationship Id="rId5" Type="http://schemas.openxmlformats.org/officeDocument/2006/relationships/tags" Target="../tags/tag318.xml"/><Relationship Id="rId15" Type="http://schemas.openxmlformats.org/officeDocument/2006/relationships/tags" Target="../tags/tag328.xml"/><Relationship Id="rId23" Type="http://schemas.openxmlformats.org/officeDocument/2006/relationships/slideLayout" Target="../slideLayouts/slideLayout5.xml"/><Relationship Id="rId28" Type="http://schemas.openxmlformats.org/officeDocument/2006/relationships/image" Target="../media/image11.png"/><Relationship Id="rId10" Type="http://schemas.openxmlformats.org/officeDocument/2006/relationships/tags" Target="../tags/tag323.xml"/><Relationship Id="rId19" Type="http://schemas.openxmlformats.org/officeDocument/2006/relationships/tags" Target="../tags/tag332.xml"/><Relationship Id="rId31" Type="http://schemas.openxmlformats.org/officeDocument/2006/relationships/image" Target="../media/image53.jpg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tags" Target="../tags/tag327.xml"/><Relationship Id="rId22" Type="http://schemas.openxmlformats.org/officeDocument/2006/relationships/tags" Target="../tags/tag335.xml"/><Relationship Id="rId27" Type="http://schemas.openxmlformats.org/officeDocument/2006/relationships/image" Target="../media/image10.png"/><Relationship Id="rId30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43.xml"/><Relationship Id="rId13" Type="http://schemas.openxmlformats.org/officeDocument/2006/relationships/tags" Target="../tags/tag348.xml"/><Relationship Id="rId18" Type="http://schemas.openxmlformats.org/officeDocument/2006/relationships/tags" Target="../tags/tag353.xml"/><Relationship Id="rId26" Type="http://schemas.openxmlformats.org/officeDocument/2006/relationships/tags" Target="../tags/tag361.xml"/><Relationship Id="rId3" Type="http://schemas.openxmlformats.org/officeDocument/2006/relationships/tags" Target="../tags/tag338.xml"/><Relationship Id="rId21" Type="http://schemas.openxmlformats.org/officeDocument/2006/relationships/tags" Target="../tags/tag356.xml"/><Relationship Id="rId34" Type="http://schemas.openxmlformats.org/officeDocument/2006/relationships/image" Target="../media/image54.png"/><Relationship Id="rId7" Type="http://schemas.openxmlformats.org/officeDocument/2006/relationships/tags" Target="../tags/tag342.xml"/><Relationship Id="rId12" Type="http://schemas.openxmlformats.org/officeDocument/2006/relationships/tags" Target="../tags/tag347.xml"/><Relationship Id="rId17" Type="http://schemas.openxmlformats.org/officeDocument/2006/relationships/tags" Target="../tags/tag352.xml"/><Relationship Id="rId25" Type="http://schemas.openxmlformats.org/officeDocument/2006/relationships/tags" Target="../tags/tag360.xml"/><Relationship Id="rId33" Type="http://schemas.openxmlformats.org/officeDocument/2006/relationships/image" Target="../media/image12.png"/><Relationship Id="rId2" Type="http://schemas.openxmlformats.org/officeDocument/2006/relationships/tags" Target="../tags/tag337.xml"/><Relationship Id="rId16" Type="http://schemas.openxmlformats.org/officeDocument/2006/relationships/tags" Target="../tags/tag351.xml"/><Relationship Id="rId20" Type="http://schemas.openxmlformats.org/officeDocument/2006/relationships/tags" Target="../tags/tag355.xml"/><Relationship Id="rId29" Type="http://schemas.openxmlformats.org/officeDocument/2006/relationships/image" Target="../media/image23.png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tags" Target="../tags/tag346.xml"/><Relationship Id="rId24" Type="http://schemas.openxmlformats.org/officeDocument/2006/relationships/tags" Target="../tags/tag359.xml"/><Relationship Id="rId32" Type="http://schemas.openxmlformats.org/officeDocument/2006/relationships/image" Target="../media/image11.png"/><Relationship Id="rId5" Type="http://schemas.openxmlformats.org/officeDocument/2006/relationships/tags" Target="../tags/tag340.xml"/><Relationship Id="rId15" Type="http://schemas.openxmlformats.org/officeDocument/2006/relationships/tags" Target="../tags/tag350.xml"/><Relationship Id="rId23" Type="http://schemas.openxmlformats.org/officeDocument/2006/relationships/tags" Target="../tags/tag358.xml"/><Relationship Id="rId28" Type="http://schemas.openxmlformats.org/officeDocument/2006/relationships/image" Target="../media/image8.png"/><Relationship Id="rId10" Type="http://schemas.openxmlformats.org/officeDocument/2006/relationships/tags" Target="../tags/tag345.xml"/><Relationship Id="rId19" Type="http://schemas.openxmlformats.org/officeDocument/2006/relationships/tags" Target="../tags/tag354.xml"/><Relationship Id="rId31" Type="http://schemas.openxmlformats.org/officeDocument/2006/relationships/image" Target="../media/image10.png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4" Type="http://schemas.openxmlformats.org/officeDocument/2006/relationships/tags" Target="../tags/tag349.xml"/><Relationship Id="rId22" Type="http://schemas.openxmlformats.org/officeDocument/2006/relationships/tags" Target="../tags/tag357.xml"/><Relationship Id="rId27" Type="http://schemas.openxmlformats.org/officeDocument/2006/relationships/slideLayout" Target="../slideLayouts/slideLayout5.xml"/><Relationship Id="rId30" Type="http://schemas.openxmlformats.org/officeDocument/2006/relationships/image" Target="../media/image9.png"/><Relationship Id="rId35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13" Type="http://schemas.openxmlformats.org/officeDocument/2006/relationships/tags" Target="../tags/tag374.xml"/><Relationship Id="rId18" Type="http://schemas.openxmlformats.org/officeDocument/2006/relationships/tags" Target="../tags/tag379.xml"/><Relationship Id="rId26" Type="http://schemas.openxmlformats.org/officeDocument/2006/relationships/tags" Target="../tags/tag387.xml"/><Relationship Id="rId39" Type="http://schemas.openxmlformats.org/officeDocument/2006/relationships/hyperlink" Target="http://rdf.muninn-project.org/" TargetMode="External"/><Relationship Id="rId3" Type="http://schemas.openxmlformats.org/officeDocument/2006/relationships/tags" Target="../tags/tag364.xml"/><Relationship Id="rId21" Type="http://schemas.openxmlformats.org/officeDocument/2006/relationships/tags" Target="../tags/tag382.xml"/><Relationship Id="rId34" Type="http://schemas.openxmlformats.org/officeDocument/2006/relationships/image" Target="../media/image10.png"/><Relationship Id="rId7" Type="http://schemas.openxmlformats.org/officeDocument/2006/relationships/tags" Target="../tags/tag368.xml"/><Relationship Id="rId12" Type="http://schemas.openxmlformats.org/officeDocument/2006/relationships/tags" Target="../tags/tag373.xml"/><Relationship Id="rId17" Type="http://schemas.openxmlformats.org/officeDocument/2006/relationships/tags" Target="../tags/tag378.xml"/><Relationship Id="rId25" Type="http://schemas.openxmlformats.org/officeDocument/2006/relationships/tags" Target="../tags/tag386.xml"/><Relationship Id="rId33" Type="http://schemas.openxmlformats.org/officeDocument/2006/relationships/image" Target="../media/image9.png"/><Relationship Id="rId38" Type="http://schemas.openxmlformats.org/officeDocument/2006/relationships/image" Target="../media/image38.png"/><Relationship Id="rId2" Type="http://schemas.openxmlformats.org/officeDocument/2006/relationships/tags" Target="../tags/tag363.xml"/><Relationship Id="rId16" Type="http://schemas.openxmlformats.org/officeDocument/2006/relationships/tags" Target="../tags/tag377.xml"/><Relationship Id="rId20" Type="http://schemas.openxmlformats.org/officeDocument/2006/relationships/tags" Target="../tags/tag381.xml"/><Relationship Id="rId29" Type="http://schemas.openxmlformats.org/officeDocument/2006/relationships/slideLayout" Target="../slideLayouts/slideLayout5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1" Type="http://schemas.openxmlformats.org/officeDocument/2006/relationships/tags" Target="../tags/tag372.xml"/><Relationship Id="rId24" Type="http://schemas.openxmlformats.org/officeDocument/2006/relationships/tags" Target="../tags/tag385.xml"/><Relationship Id="rId32" Type="http://schemas.openxmlformats.org/officeDocument/2006/relationships/image" Target="../media/image23.png"/><Relationship Id="rId37" Type="http://schemas.openxmlformats.org/officeDocument/2006/relationships/image" Target="../media/image55.png"/><Relationship Id="rId5" Type="http://schemas.openxmlformats.org/officeDocument/2006/relationships/tags" Target="../tags/tag366.xml"/><Relationship Id="rId15" Type="http://schemas.openxmlformats.org/officeDocument/2006/relationships/tags" Target="../tags/tag376.xml"/><Relationship Id="rId23" Type="http://schemas.openxmlformats.org/officeDocument/2006/relationships/tags" Target="../tags/tag384.xml"/><Relationship Id="rId28" Type="http://schemas.openxmlformats.org/officeDocument/2006/relationships/tags" Target="../tags/tag389.xml"/><Relationship Id="rId36" Type="http://schemas.openxmlformats.org/officeDocument/2006/relationships/image" Target="../media/image12.png"/><Relationship Id="rId10" Type="http://schemas.openxmlformats.org/officeDocument/2006/relationships/tags" Target="../tags/tag371.xml"/><Relationship Id="rId19" Type="http://schemas.openxmlformats.org/officeDocument/2006/relationships/tags" Target="../tags/tag380.xml"/><Relationship Id="rId31" Type="http://schemas.openxmlformats.org/officeDocument/2006/relationships/image" Target="../media/image14.png"/><Relationship Id="rId4" Type="http://schemas.openxmlformats.org/officeDocument/2006/relationships/tags" Target="../tags/tag365.xml"/><Relationship Id="rId9" Type="http://schemas.openxmlformats.org/officeDocument/2006/relationships/tags" Target="../tags/tag370.xml"/><Relationship Id="rId14" Type="http://schemas.openxmlformats.org/officeDocument/2006/relationships/tags" Target="../tags/tag375.xml"/><Relationship Id="rId22" Type="http://schemas.openxmlformats.org/officeDocument/2006/relationships/tags" Target="../tags/tag383.xml"/><Relationship Id="rId27" Type="http://schemas.openxmlformats.org/officeDocument/2006/relationships/tags" Target="../tags/tag388.xml"/><Relationship Id="rId30" Type="http://schemas.openxmlformats.org/officeDocument/2006/relationships/image" Target="../media/image8.png"/><Relationship Id="rId35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402.xml"/><Relationship Id="rId18" Type="http://schemas.openxmlformats.org/officeDocument/2006/relationships/tags" Target="../tags/tag407.xml"/><Relationship Id="rId26" Type="http://schemas.openxmlformats.org/officeDocument/2006/relationships/tags" Target="../tags/tag415.xml"/><Relationship Id="rId39" Type="http://schemas.openxmlformats.org/officeDocument/2006/relationships/tags" Target="../tags/tag428.xml"/><Relationship Id="rId21" Type="http://schemas.openxmlformats.org/officeDocument/2006/relationships/tags" Target="../tags/tag410.xml"/><Relationship Id="rId34" Type="http://schemas.openxmlformats.org/officeDocument/2006/relationships/tags" Target="../tags/tag423.xml"/><Relationship Id="rId42" Type="http://schemas.openxmlformats.org/officeDocument/2006/relationships/tags" Target="../tags/tag431.xml"/><Relationship Id="rId47" Type="http://schemas.openxmlformats.org/officeDocument/2006/relationships/tags" Target="../tags/tag436.xml"/><Relationship Id="rId50" Type="http://schemas.openxmlformats.org/officeDocument/2006/relationships/image" Target="../media/image8.png"/><Relationship Id="rId55" Type="http://schemas.openxmlformats.org/officeDocument/2006/relationships/image" Target="../media/image57.png"/><Relationship Id="rId63" Type="http://schemas.openxmlformats.org/officeDocument/2006/relationships/image" Target="../media/image61.png"/><Relationship Id="rId7" Type="http://schemas.openxmlformats.org/officeDocument/2006/relationships/tags" Target="../tags/tag396.xml"/><Relationship Id="rId2" Type="http://schemas.openxmlformats.org/officeDocument/2006/relationships/tags" Target="../tags/tag391.xml"/><Relationship Id="rId16" Type="http://schemas.openxmlformats.org/officeDocument/2006/relationships/tags" Target="../tags/tag405.xml"/><Relationship Id="rId20" Type="http://schemas.openxmlformats.org/officeDocument/2006/relationships/tags" Target="../tags/tag409.xml"/><Relationship Id="rId29" Type="http://schemas.openxmlformats.org/officeDocument/2006/relationships/tags" Target="../tags/tag418.xml"/><Relationship Id="rId41" Type="http://schemas.openxmlformats.org/officeDocument/2006/relationships/tags" Target="../tags/tag430.xml"/><Relationship Id="rId54" Type="http://schemas.openxmlformats.org/officeDocument/2006/relationships/image" Target="../media/image10.png"/><Relationship Id="rId62" Type="http://schemas.openxmlformats.org/officeDocument/2006/relationships/image" Target="../media/image16.png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11" Type="http://schemas.openxmlformats.org/officeDocument/2006/relationships/tags" Target="../tags/tag400.xml"/><Relationship Id="rId24" Type="http://schemas.openxmlformats.org/officeDocument/2006/relationships/tags" Target="../tags/tag413.xml"/><Relationship Id="rId32" Type="http://schemas.openxmlformats.org/officeDocument/2006/relationships/tags" Target="../tags/tag421.xml"/><Relationship Id="rId37" Type="http://schemas.openxmlformats.org/officeDocument/2006/relationships/tags" Target="../tags/tag426.xml"/><Relationship Id="rId40" Type="http://schemas.openxmlformats.org/officeDocument/2006/relationships/tags" Target="../tags/tag429.xml"/><Relationship Id="rId45" Type="http://schemas.openxmlformats.org/officeDocument/2006/relationships/tags" Target="../tags/tag434.xml"/><Relationship Id="rId53" Type="http://schemas.openxmlformats.org/officeDocument/2006/relationships/image" Target="../media/image9.png"/><Relationship Id="rId58" Type="http://schemas.openxmlformats.org/officeDocument/2006/relationships/image" Target="../media/image59.png"/><Relationship Id="rId5" Type="http://schemas.openxmlformats.org/officeDocument/2006/relationships/tags" Target="../tags/tag394.xml"/><Relationship Id="rId15" Type="http://schemas.openxmlformats.org/officeDocument/2006/relationships/tags" Target="../tags/tag404.xml"/><Relationship Id="rId23" Type="http://schemas.openxmlformats.org/officeDocument/2006/relationships/tags" Target="../tags/tag412.xml"/><Relationship Id="rId28" Type="http://schemas.openxmlformats.org/officeDocument/2006/relationships/tags" Target="../tags/tag417.xml"/><Relationship Id="rId36" Type="http://schemas.openxmlformats.org/officeDocument/2006/relationships/tags" Target="../tags/tag425.xml"/><Relationship Id="rId49" Type="http://schemas.openxmlformats.org/officeDocument/2006/relationships/slideLayout" Target="../slideLayouts/slideLayout5.xml"/><Relationship Id="rId57" Type="http://schemas.openxmlformats.org/officeDocument/2006/relationships/image" Target="../media/image58.png"/><Relationship Id="rId61" Type="http://schemas.openxmlformats.org/officeDocument/2006/relationships/image" Target="../media/image15.png"/><Relationship Id="rId10" Type="http://schemas.openxmlformats.org/officeDocument/2006/relationships/tags" Target="../tags/tag399.xml"/><Relationship Id="rId19" Type="http://schemas.openxmlformats.org/officeDocument/2006/relationships/tags" Target="../tags/tag408.xml"/><Relationship Id="rId31" Type="http://schemas.openxmlformats.org/officeDocument/2006/relationships/tags" Target="../tags/tag420.xml"/><Relationship Id="rId44" Type="http://schemas.openxmlformats.org/officeDocument/2006/relationships/tags" Target="../tags/tag433.xml"/><Relationship Id="rId52" Type="http://schemas.openxmlformats.org/officeDocument/2006/relationships/image" Target="../media/image56.png"/><Relationship Id="rId60" Type="http://schemas.openxmlformats.org/officeDocument/2006/relationships/hyperlink" Target="http://dbpedia.org/resource/Christopher_Draper" TargetMode="External"/><Relationship Id="rId4" Type="http://schemas.openxmlformats.org/officeDocument/2006/relationships/tags" Target="../tags/tag393.xml"/><Relationship Id="rId9" Type="http://schemas.openxmlformats.org/officeDocument/2006/relationships/tags" Target="../tags/tag398.xml"/><Relationship Id="rId14" Type="http://schemas.openxmlformats.org/officeDocument/2006/relationships/tags" Target="../tags/tag403.xml"/><Relationship Id="rId22" Type="http://schemas.openxmlformats.org/officeDocument/2006/relationships/tags" Target="../tags/tag411.xml"/><Relationship Id="rId27" Type="http://schemas.openxmlformats.org/officeDocument/2006/relationships/tags" Target="../tags/tag416.xml"/><Relationship Id="rId30" Type="http://schemas.openxmlformats.org/officeDocument/2006/relationships/tags" Target="../tags/tag419.xml"/><Relationship Id="rId35" Type="http://schemas.openxmlformats.org/officeDocument/2006/relationships/tags" Target="../tags/tag424.xml"/><Relationship Id="rId43" Type="http://schemas.openxmlformats.org/officeDocument/2006/relationships/tags" Target="../tags/tag432.xml"/><Relationship Id="rId48" Type="http://schemas.openxmlformats.org/officeDocument/2006/relationships/tags" Target="../tags/tag437.xml"/><Relationship Id="rId56" Type="http://schemas.openxmlformats.org/officeDocument/2006/relationships/image" Target="../media/image12.png"/><Relationship Id="rId64" Type="http://schemas.openxmlformats.org/officeDocument/2006/relationships/image" Target="../media/image62.jpg"/><Relationship Id="rId8" Type="http://schemas.openxmlformats.org/officeDocument/2006/relationships/tags" Target="../tags/tag397.xml"/><Relationship Id="rId51" Type="http://schemas.openxmlformats.org/officeDocument/2006/relationships/hyperlink" Target="http://www.gutenberg.org/files/16685/16685-h/16685-h.htm" TargetMode="External"/><Relationship Id="rId3" Type="http://schemas.openxmlformats.org/officeDocument/2006/relationships/tags" Target="../tags/tag392.xml"/><Relationship Id="rId12" Type="http://schemas.openxmlformats.org/officeDocument/2006/relationships/tags" Target="../tags/tag401.xml"/><Relationship Id="rId17" Type="http://schemas.openxmlformats.org/officeDocument/2006/relationships/tags" Target="../tags/tag406.xml"/><Relationship Id="rId25" Type="http://schemas.openxmlformats.org/officeDocument/2006/relationships/tags" Target="../tags/tag414.xml"/><Relationship Id="rId33" Type="http://schemas.openxmlformats.org/officeDocument/2006/relationships/tags" Target="../tags/tag422.xml"/><Relationship Id="rId38" Type="http://schemas.openxmlformats.org/officeDocument/2006/relationships/tags" Target="../tags/tag427.xml"/><Relationship Id="rId46" Type="http://schemas.openxmlformats.org/officeDocument/2006/relationships/tags" Target="../tags/tag435.xml"/><Relationship Id="rId5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450.xml"/><Relationship Id="rId18" Type="http://schemas.openxmlformats.org/officeDocument/2006/relationships/tags" Target="../tags/tag455.xml"/><Relationship Id="rId26" Type="http://schemas.openxmlformats.org/officeDocument/2006/relationships/tags" Target="../tags/tag463.xml"/><Relationship Id="rId39" Type="http://schemas.openxmlformats.org/officeDocument/2006/relationships/tags" Target="../tags/tag476.xml"/><Relationship Id="rId21" Type="http://schemas.openxmlformats.org/officeDocument/2006/relationships/tags" Target="../tags/tag458.xml"/><Relationship Id="rId34" Type="http://schemas.openxmlformats.org/officeDocument/2006/relationships/tags" Target="../tags/tag471.xml"/><Relationship Id="rId42" Type="http://schemas.openxmlformats.org/officeDocument/2006/relationships/tags" Target="../tags/tag479.xml"/><Relationship Id="rId47" Type="http://schemas.openxmlformats.org/officeDocument/2006/relationships/tags" Target="../tags/tag484.xml"/><Relationship Id="rId50" Type="http://schemas.openxmlformats.org/officeDocument/2006/relationships/hyperlink" Target="http://www.collectionscanada.gc.ca/databases/cef/001042-119.01-e.php?id_nbr=20548" TargetMode="External"/><Relationship Id="rId55" Type="http://schemas.openxmlformats.org/officeDocument/2006/relationships/image" Target="../media/image12.png"/><Relationship Id="rId63" Type="http://schemas.openxmlformats.org/officeDocument/2006/relationships/image" Target="../media/image66.jpg"/><Relationship Id="rId7" Type="http://schemas.openxmlformats.org/officeDocument/2006/relationships/tags" Target="../tags/tag444.xml"/><Relationship Id="rId2" Type="http://schemas.openxmlformats.org/officeDocument/2006/relationships/tags" Target="../tags/tag439.xml"/><Relationship Id="rId16" Type="http://schemas.openxmlformats.org/officeDocument/2006/relationships/tags" Target="../tags/tag453.xml"/><Relationship Id="rId20" Type="http://schemas.openxmlformats.org/officeDocument/2006/relationships/tags" Target="../tags/tag457.xml"/><Relationship Id="rId29" Type="http://schemas.openxmlformats.org/officeDocument/2006/relationships/tags" Target="../tags/tag466.xml"/><Relationship Id="rId41" Type="http://schemas.openxmlformats.org/officeDocument/2006/relationships/tags" Target="../tags/tag478.xml"/><Relationship Id="rId54" Type="http://schemas.openxmlformats.org/officeDocument/2006/relationships/image" Target="../media/image57.png"/><Relationship Id="rId62" Type="http://schemas.openxmlformats.org/officeDocument/2006/relationships/image" Target="../media/image65.png"/><Relationship Id="rId1" Type="http://schemas.openxmlformats.org/officeDocument/2006/relationships/tags" Target="../tags/tag438.xml"/><Relationship Id="rId6" Type="http://schemas.openxmlformats.org/officeDocument/2006/relationships/tags" Target="../tags/tag443.xml"/><Relationship Id="rId11" Type="http://schemas.openxmlformats.org/officeDocument/2006/relationships/tags" Target="../tags/tag448.xml"/><Relationship Id="rId24" Type="http://schemas.openxmlformats.org/officeDocument/2006/relationships/tags" Target="../tags/tag461.xml"/><Relationship Id="rId32" Type="http://schemas.openxmlformats.org/officeDocument/2006/relationships/tags" Target="../tags/tag469.xml"/><Relationship Id="rId37" Type="http://schemas.openxmlformats.org/officeDocument/2006/relationships/tags" Target="../tags/tag474.xml"/><Relationship Id="rId40" Type="http://schemas.openxmlformats.org/officeDocument/2006/relationships/tags" Target="../tags/tag477.xml"/><Relationship Id="rId45" Type="http://schemas.openxmlformats.org/officeDocument/2006/relationships/tags" Target="../tags/tag482.xml"/><Relationship Id="rId53" Type="http://schemas.openxmlformats.org/officeDocument/2006/relationships/image" Target="../media/image10.png"/><Relationship Id="rId58" Type="http://schemas.openxmlformats.org/officeDocument/2006/relationships/image" Target="../media/image64.png"/><Relationship Id="rId5" Type="http://schemas.openxmlformats.org/officeDocument/2006/relationships/tags" Target="../tags/tag442.xml"/><Relationship Id="rId15" Type="http://schemas.openxmlformats.org/officeDocument/2006/relationships/tags" Target="../tags/tag452.xml"/><Relationship Id="rId23" Type="http://schemas.openxmlformats.org/officeDocument/2006/relationships/tags" Target="../tags/tag460.xml"/><Relationship Id="rId28" Type="http://schemas.openxmlformats.org/officeDocument/2006/relationships/tags" Target="../tags/tag465.xml"/><Relationship Id="rId36" Type="http://schemas.openxmlformats.org/officeDocument/2006/relationships/tags" Target="../tags/tag473.xml"/><Relationship Id="rId49" Type="http://schemas.openxmlformats.org/officeDocument/2006/relationships/image" Target="../media/image8.png"/><Relationship Id="rId57" Type="http://schemas.openxmlformats.org/officeDocument/2006/relationships/image" Target="../media/image59.png"/><Relationship Id="rId61" Type="http://schemas.openxmlformats.org/officeDocument/2006/relationships/image" Target="../media/image16.png"/><Relationship Id="rId10" Type="http://schemas.openxmlformats.org/officeDocument/2006/relationships/tags" Target="../tags/tag447.xml"/><Relationship Id="rId19" Type="http://schemas.openxmlformats.org/officeDocument/2006/relationships/tags" Target="../tags/tag456.xml"/><Relationship Id="rId31" Type="http://schemas.openxmlformats.org/officeDocument/2006/relationships/tags" Target="../tags/tag468.xml"/><Relationship Id="rId44" Type="http://schemas.openxmlformats.org/officeDocument/2006/relationships/tags" Target="../tags/tag481.xml"/><Relationship Id="rId52" Type="http://schemas.openxmlformats.org/officeDocument/2006/relationships/image" Target="../media/image9.png"/><Relationship Id="rId60" Type="http://schemas.openxmlformats.org/officeDocument/2006/relationships/image" Target="../media/image15.png"/><Relationship Id="rId4" Type="http://schemas.openxmlformats.org/officeDocument/2006/relationships/tags" Target="../tags/tag441.xml"/><Relationship Id="rId9" Type="http://schemas.openxmlformats.org/officeDocument/2006/relationships/tags" Target="../tags/tag446.xml"/><Relationship Id="rId14" Type="http://schemas.openxmlformats.org/officeDocument/2006/relationships/tags" Target="../tags/tag451.xml"/><Relationship Id="rId22" Type="http://schemas.openxmlformats.org/officeDocument/2006/relationships/tags" Target="../tags/tag459.xml"/><Relationship Id="rId27" Type="http://schemas.openxmlformats.org/officeDocument/2006/relationships/tags" Target="../tags/tag464.xml"/><Relationship Id="rId30" Type="http://schemas.openxmlformats.org/officeDocument/2006/relationships/tags" Target="../tags/tag467.xml"/><Relationship Id="rId35" Type="http://schemas.openxmlformats.org/officeDocument/2006/relationships/tags" Target="../tags/tag472.xml"/><Relationship Id="rId43" Type="http://schemas.openxmlformats.org/officeDocument/2006/relationships/tags" Target="../tags/tag480.xml"/><Relationship Id="rId48" Type="http://schemas.openxmlformats.org/officeDocument/2006/relationships/slideLayout" Target="../slideLayouts/slideLayout5.xml"/><Relationship Id="rId56" Type="http://schemas.openxmlformats.org/officeDocument/2006/relationships/image" Target="../media/image63.png"/><Relationship Id="rId8" Type="http://schemas.openxmlformats.org/officeDocument/2006/relationships/tags" Target="../tags/tag445.xml"/><Relationship Id="rId51" Type="http://schemas.openxmlformats.org/officeDocument/2006/relationships/image" Target="../media/image56.png"/><Relationship Id="rId3" Type="http://schemas.openxmlformats.org/officeDocument/2006/relationships/tags" Target="../tags/tag440.xml"/><Relationship Id="rId12" Type="http://schemas.openxmlformats.org/officeDocument/2006/relationships/tags" Target="../tags/tag449.xml"/><Relationship Id="rId17" Type="http://schemas.openxmlformats.org/officeDocument/2006/relationships/tags" Target="../tags/tag454.xml"/><Relationship Id="rId25" Type="http://schemas.openxmlformats.org/officeDocument/2006/relationships/tags" Target="../tags/tag462.xml"/><Relationship Id="rId33" Type="http://schemas.openxmlformats.org/officeDocument/2006/relationships/tags" Target="../tags/tag470.xml"/><Relationship Id="rId38" Type="http://schemas.openxmlformats.org/officeDocument/2006/relationships/tags" Target="../tags/tag475.xml"/><Relationship Id="rId46" Type="http://schemas.openxmlformats.org/officeDocument/2006/relationships/tags" Target="../tags/tag483.xml"/><Relationship Id="rId59" Type="http://schemas.openxmlformats.org/officeDocument/2006/relationships/hyperlink" Target="http://rdf.muninn-project.org/ww1/2011/11/11/Person/b4de83a4d9a1ea72b43e984e7d44208f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92.xml"/><Relationship Id="rId13" Type="http://schemas.openxmlformats.org/officeDocument/2006/relationships/tags" Target="../tags/tag497.xml"/><Relationship Id="rId18" Type="http://schemas.openxmlformats.org/officeDocument/2006/relationships/tags" Target="../tags/tag502.xml"/><Relationship Id="rId26" Type="http://schemas.openxmlformats.org/officeDocument/2006/relationships/image" Target="../media/image14.png"/><Relationship Id="rId3" Type="http://schemas.openxmlformats.org/officeDocument/2006/relationships/tags" Target="../tags/tag487.xml"/><Relationship Id="rId21" Type="http://schemas.openxmlformats.org/officeDocument/2006/relationships/tags" Target="../tags/tag505.xml"/><Relationship Id="rId7" Type="http://schemas.openxmlformats.org/officeDocument/2006/relationships/tags" Target="../tags/tag491.xml"/><Relationship Id="rId12" Type="http://schemas.openxmlformats.org/officeDocument/2006/relationships/tags" Target="../tags/tag496.xml"/><Relationship Id="rId17" Type="http://schemas.openxmlformats.org/officeDocument/2006/relationships/tags" Target="../tags/tag501.xml"/><Relationship Id="rId25" Type="http://schemas.openxmlformats.org/officeDocument/2006/relationships/image" Target="../media/image8.png"/><Relationship Id="rId33" Type="http://schemas.openxmlformats.org/officeDocument/2006/relationships/image" Target="../media/image68.png"/><Relationship Id="rId2" Type="http://schemas.openxmlformats.org/officeDocument/2006/relationships/tags" Target="../tags/tag486.xml"/><Relationship Id="rId16" Type="http://schemas.openxmlformats.org/officeDocument/2006/relationships/tags" Target="../tags/tag500.xml"/><Relationship Id="rId20" Type="http://schemas.openxmlformats.org/officeDocument/2006/relationships/tags" Target="../tags/tag504.xml"/><Relationship Id="rId29" Type="http://schemas.openxmlformats.org/officeDocument/2006/relationships/image" Target="../media/image10.png"/><Relationship Id="rId1" Type="http://schemas.openxmlformats.org/officeDocument/2006/relationships/tags" Target="../tags/tag485.xml"/><Relationship Id="rId6" Type="http://schemas.openxmlformats.org/officeDocument/2006/relationships/tags" Target="../tags/tag490.xml"/><Relationship Id="rId11" Type="http://schemas.openxmlformats.org/officeDocument/2006/relationships/tags" Target="../tags/tag495.xml"/><Relationship Id="rId24" Type="http://schemas.openxmlformats.org/officeDocument/2006/relationships/slideLayout" Target="../slideLayouts/slideLayout5.xml"/><Relationship Id="rId32" Type="http://schemas.openxmlformats.org/officeDocument/2006/relationships/image" Target="../media/image67.png"/><Relationship Id="rId5" Type="http://schemas.openxmlformats.org/officeDocument/2006/relationships/tags" Target="../tags/tag489.xml"/><Relationship Id="rId15" Type="http://schemas.openxmlformats.org/officeDocument/2006/relationships/tags" Target="../tags/tag499.xml"/><Relationship Id="rId23" Type="http://schemas.openxmlformats.org/officeDocument/2006/relationships/tags" Target="../tags/tag507.xml"/><Relationship Id="rId28" Type="http://schemas.openxmlformats.org/officeDocument/2006/relationships/image" Target="../media/image9.png"/><Relationship Id="rId10" Type="http://schemas.openxmlformats.org/officeDocument/2006/relationships/tags" Target="../tags/tag494.xml"/><Relationship Id="rId19" Type="http://schemas.openxmlformats.org/officeDocument/2006/relationships/tags" Target="../tags/tag503.xml"/><Relationship Id="rId31" Type="http://schemas.openxmlformats.org/officeDocument/2006/relationships/image" Target="../media/image12.png"/><Relationship Id="rId4" Type="http://schemas.openxmlformats.org/officeDocument/2006/relationships/tags" Target="../tags/tag488.xml"/><Relationship Id="rId9" Type="http://schemas.openxmlformats.org/officeDocument/2006/relationships/tags" Target="../tags/tag493.xml"/><Relationship Id="rId14" Type="http://schemas.openxmlformats.org/officeDocument/2006/relationships/tags" Target="../tags/tag498.xml"/><Relationship Id="rId22" Type="http://schemas.openxmlformats.org/officeDocument/2006/relationships/tags" Target="../tags/tag506.xml"/><Relationship Id="rId27" Type="http://schemas.openxmlformats.org/officeDocument/2006/relationships/image" Target="../media/image23.png"/><Relationship Id="rId30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515.xml"/><Relationship Id="rId13" Type="http://schemas.openxmlformats.org/officeDocument/2006/relationships/tags" Target="../tags/tag520.xml"/><Relationship Id="rId18" Type="http://schemas.openxmlformats.org/officeDocument/2006/relationships/tags" Target="../tags/tag525.xml"/><Relationship Id="rId26" Type="http://schemas.openxmlformats.org/officeDocument/2006/relationships/tags" Target="../tags/tag533.xml"/><Relationship Id="rId39" Type="http://schemas.openxmlformats.org/officeDocument/2006/relationships/image" Target="../media/image69.png"/><Relationship Id="rId3" Type="http://schemas.openxmlformats.org/officeDocument/2006/relationships/tags" Target="../tags/tag510.xml"/><Relationship Id="rId21" Type="http://schemas.openxmlformats.org/officeDocument/2006/relationships/tags" Target="../tags/tag528.xml"/><Relationship Id="rId34" Type="http://schemas.openxmlformats.org/officeDocument/2006/relationships/image" Target="../media/image23.png"/><Relationship Id="rId42" Type="http://schemas.openxmlformats.org/officeDocument/2006/relationships/hyperlink" Target="https://lov.okfn.org/dataset/lov" TargetMode="External"/><Relationship Id="rId7" Type="http://schemas.openxmlformats.org/officeDocument/2006/relationships/tags" Target="../tags/tag514.xml"/><Relationship Id="rId12" Type="http://schemas.openxmlformats.org/officeDocument/2006/relationships/tags" Target="../tags/tag519.xml"/><Relationship Id="rId17" Type="http://schemas.openxmlformats.org/officeDocument/2006/relationships/tags" Target="../tags/tag524.xml"/><Relationship Id="rId25" Type="http://schemas.openxmlformats.org/officeDocument/2006/relationships/tags" Target="../tags/tag532.xml"/><Relationship Id="rId33" Type="http://schemas.openxmlformats.org/officeDocument/2006/relationships/image" Target="../media/image8.png"/><Relationship Id="rId38" Type="http://schemas.openxmlformats.org/officeDocument/2006/relationships/image" Target="../media/image12.png"/><Relationship Id="rId2" Type="http://schemas.openxmlformats.org/officeDocument/2006/relationships/tags" Target="../tags/tag509.xml"/><Relationship Id="rId16" Type="http://schemas.openxmlformats.org/officeDocument/2006/relationships/tags" Target="../tags/tag523.xml"/><Relationship Id="rId20" Type="http://schemas.openxmlformats.org/officeDocument/2006/relationships/tags" Target="../tags/tag527.xml"/><Relationship Id="rId29" Type="http://schemas.openxmlformats.org/officeDocument/2006/relationships/tags" Target="../tags/tag536.xml"/><Relationship Id="rId41" Type="http://schemas.openxmlformats.org/officeDocument/2006/relationships/image" Target="../media/image47.png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1" Type="http://schemas.openxmlformats.org/officeDocument/2006/relationships/tags" Target="../tags/tag518.xml"/><Relationship Id="rId24" Type="http://schemas.openxmlformats.org/officeDocument/2006/relationships/tags" Target="../tags/tag531.xml"/><Relationship Id="rId32" Type="http://schemas.openxmlformats.org/officeDocument/2006/relationships/slideLayout" Target="../slideLayouts/slideLayout5.xml"/><Relationship Id="rId37" Type="http://schemas.openxmlformats.org/officeDocument/2006/relationships/image" Target="../media/image11.png"/><Relationship Id="rId40" Type="http://schemas.openxmlformats.org/officeDocument/2006/relationships/image" Target="../media/image41.png"/><Relationship Id="rId5" Type="http://schemas.openxmlformats.org/officeDocument/2006/relationships/tags" Target="../tags/tag512.xml"/><Relationship Id="rId15" Type="http://schemas.openxmlformats.org/officeDocument/2006/relationships/tags" Target="../tags/tag522.xml"/><Relationship Id="rId23" Type="http://schemas.openxmlformats.org/officeDocument/2006/relationships/tags" Target="../tags/tag530.xml"/><Relationship Id="rId28" Type="http://schemas.openxmlformats.org/officeDocument/2006/relationships/tags" Target="../tags/tag535.xml"/><Relationship Id="rId36" Type="http://schemas.openxmlformats.org/officeDocument/2006/relationships/image" Target="../media/image10.png"/><Relationship Id="rId10" Type="http://schemas.openxmlformats.org/officeDocument/2006/relationships/tags" Target="../tags/tag517.xml"/><Relationship Id="rId19" Type="http://schemas.openxmlformats.org/officeDocument/2006/relationships/tags" Target="../tags/tag526.xml"/><Relationship Id="rId31" Type="http://schemas.openxmlformats.org/officeDocument/2006/relationships/tags" Target="../tags/tag538.xml"/><Relationship Id="rId4" Type="http://schemas.openxmlformats.org/officeDocument/2006/relationships/tags" Target="../tags/tag511.xml"/><Relationship Id="rId9" Type="http://schemas.openxmlformats.org/officeDocument/2006/relationships/tags" Target="../tags/tag516.xml"/><Relationship Id="rId14" Type="http://schemas.openxmlformats.org/officeDocument/2006/relationships/tags" Target="../tags/tag521.xml"/><Relationship Id="rId22" Type="http://schemas.openxmlformats.org/officeDocument/2006/relationships/tags" Target="../tags/tag529.xml"/><Relationship Id="rId27" Type="http://schemas.openxmlformats.org/officeDocument/2006/relationships/tags" Target="../tags/tag534.xml"/><Relationship Id="rId30" Type="http://schemas.openxmlformats.org/officeDocument/2006/relationships/tags" Target="../tags/tag537.xml"/><Relationship Id="rId35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546.xml"/><Relationship Id="rId13" Type="http://schemas.openxmlformats.org/officeDocument/2006/relationships/tags" Target="../tags/tag551.xml"/><Relationship Id="rId18" Type="http://schemas.openxmlformats.org/officeDocument/2006/relationships/tags" Target="../tags/tag556.xml"/><Relationship Id="rId26" Type="http://schemas.openxmlformats.org/officeDocument/2006/relationships/tags" Target="../tags/tag564.xml"/><Relationship Id="rId3" Type="http://schemas.openxmlformats.org/officeDocument/2006/relationships/tags" Target="../tags/tag541.xml"/><Relationship Id="rId21" Type="http://schemas.openxmlformats.org/officeDocument/2006/relationships/tags" Target="../tags/tag559.xml"/><Relationship Id="rId34" Type="http://schemas.openxmlformats.org/officeDocument/2006/relationships/image" Target="../media/image10.png"/><Relationship Id="rId7" Type="http://schemas.openxmlformats.org/officeDocument/2006/relationships/tags" Target="../tags/tag545.xml"/><Relationship Id="rId12" Type="http://schemas.openxmlformats.org/officeDocument/2006/relationships/tags" Target="../tags/tag550.xml"/><Relationship Id="rId17" Type="http://schemas.openxmlformats.org/officeDocument/2006/relationships/tags" Target="../tags/tag555.xml"/><Relationship Id="rId25" Type="http://schemas.openxmlformats.org/officeDocument/2006/relationships/tags" Target="../tags/tag563.xml"/><Relationship Id="rId33" Type="http://schemas.openxmlformats.org/officeDocument/2006/relationships/image" Target="../media/image9.png"/><Relationship Id="rId38" Type="http://schemas.openxmlformats.org/officeDocument/2006/relationships/image" Target="../media/image38.png"/><Relationship Id="rId2" Type="http://schemas.openxmlformats.org/officeDocument/2006/relationships/tags" Target="../tags/tag540.xml"/><Relationship Id="rId16" Type="http://schemas.openxmlformats.org/officeDocument/2006/relationships/tags" Target="../tags/tag554.xml"/><Relationship Id="rId20" Type="http://schemas.openxmlformats.org/officeDocument/2006/relationships/tags" Target="../tags/tag558.xml"/><Relationship Id="rId29" Type="http://schemas.openxmlformats.org/officeDocument/2006/relationships/slideLayout" Target="../slideLayouts/slideLayout5.xml"/><Relationship Id="rId1" Type="http://schemas.openxmlformats.org/officeDocument/2006/relationships/tags" Target="../tags/tag539.xml"/><Relationship Id="rId6" Type="http://schemas.openxmlformats.org/officeDocument/2006/relationships/tags" Target="../tags/tag544.xml"/><Relationship Id="rId11" Type="http://schemas.openxmlformats.org/officeDocument/2006/relationships/tags" Target="../tags/tag549.xml"/><Relationship Id="rId24" Type="http://schemas.openxmlformats.org/officeDocument/2006/relationships/tags" Target="../tags/tag562.xml"/><Relationship Id="rId32" Type="http://schemas.openxmlformats.org/officeDocument/2006/relationships/image" Target="../media/image23.png"/><Relationship Id="rId37" Type="http://schemas.openxmlformats.org/officeDocument/2006/relationships/image" Target="../media/image70.png"/><Relationship Id="rId5" Type="http://schemas.openxmlformats.org/officeDocument/2006/relationships/tags" Target="../tags/tag543.xml"/><Relationship Id="rId15" Type="http://schemas.openxmlformats.org/officeDocument/2006/relationships/tags" Target="../tags/tag553.xml"/><Relationship Id="rId23" Type="http://schemas.openxmlformats.org/officeDocument/2006/relationships/tags" Target="../tags/tag561.xml"/><Relationship Id="rId28" Type="http://schemas.openxmlformats.org/officeDocument/2006/relationships/tags" Target="../tags/tag566.xml"/><Relationship Id="rId36" Type="http://schemas.openxmlformats.org/officeDocument/2006/relationships/image" Target="../media/image12.png"/><Relationship Id="rId10" Type="http://schemas.openxmlformats.org/officeDocument/2006/relationships/tags" Target="../tags/tag548.xml"/><Relationship Id="rId19" Type="http://schemas.openxmlformats.org/officeDocument/2006/relationships/tags" Target="../tags/tag557.xml"/><Relationship Id="rId31" Type="http://schemas.openxmlformats.org/officeDocument/2006/relationships/image" Target="../media/image14.png"/><Relationship Id="rId4" Type="http://schemas.openxmlformats.org/officeDocument/2006/relationships/tags" Target="../tags/tag542.xml"/><Relationship Id="rId9" Type="http://schemas.openxmlformats.org/officeDocument/2006/relationships/tags" Target="../tags/tag547.xml"/><Relationship Id="rId14" Type="http://schemas.openxmlformats.org/officeDocument/2006/relationships/tags" Target="../tags/tag552.xml"/><Relationship Id="rId22" Type="http://schemas.openxmlformats.org/officeDocument/2006/relationships/tags" Target="../tags/tag560.xml"/><Relationship Id="rId27" Type="http://schemas.openxmlformats.org/officeDocument/2006/relationships/tags" Target="../tags/tag565.xml"/><Relationship Id="rId30" Type="http://schemas.openxmlformats.org/officeDocument/2006/relationships/image" Target="../media/image8.png"/><Relationship Id="rId35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image" Target="../media/image8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image" Target="../media/image9.png"/><Relationship Id="rId47" Type="http://schemas.openxmlformats.org/officeDocument/2006/relationships/image" Target="../media/image18.jpg"/><Relationship Id="rId50" Type="http://schemas.openxmlformats.org/officeDocument/2006/relationships/image" Target="../media/image21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slideLayout" Target="../slideLayouts/slideLayout5.xml"/><Relationship Id="rId46" Type="http://schemas.openxmlformats.org/officeDocument/2006/relationships/image" Target="../media/image17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image" Target="../media/image15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image" Target="../media/image14.png"/><Relationship Id="rId45" Type="http://schemas.openxmlformats.org/officeDocument/2006/relationships/image" Target="../media/image12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image" Target="../media/image20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image" Target="../media/image16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image" Target="../media/image10.png"/><Relationship Id="rId48" Type="http://schemas.openxmlformats.org/officeDocument/2006/relationships/image" Target="../media/image19.png"/><Relationship Id="rId8" Type="http://schemas.openxmlformats.org/officeDocument/2006/relationships/tags" Target="../tags/tag9.xml"/><Relationship Id="rId51" Type="http://schemas.openxmlformats.org/officeDocument/2006/relationships/image" Target="../media/image2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574.xml"/><Relationship Id="rId13" Type="http://schemas.openxmlformats.org/officeDocument/2006/relationships/tags" Target="../tags/tag579.xml"/><Relationship Id="rId18" Type="http://schemas.openxmlformats.org/officeDocument/2006/relationships/tags" Target="../tags/tag584.xml"/><Relationship Id="rId26" Type="http://schemas.openxmlformats.org/officeDocument/2006/relationships/tags" Target="../tags/tag592.xml"/><Relationship Id="rId39" Type="http://schemas.openxmlformats.org/officeDocument/2006/relationships/image" Target="../media/image12.png"/><Relationship Id="rId3" Type="http://schemas.openxmlformats.org/officeDocument/2006/relationships/tags" Target="../tags/tag569.xml"/><Relationship Id="rId21" Type="http://schemas.openxmlformats.org/officeDocument/2006/relationships/tags" Target="../tags/tag587.xml"/><Relationship Id="rId34" Type="http://schemas.openxmlformats.org/officeDocument/2006/relationships/image" Target="../media/image8.png"/><Relationship Id="rId42" Type="http://schemas.openxmlformats.org/officeDocument/2006/relationships/image" Target="../media/image72.png"/><Relationship Id="rId7" Type="http://schemas.openxmlformats.org/officeDocument/2006/relationships/tags" Target="../tags/tag573.xml"/><Relationship Id="rId12" Type="http://schemas.openxmlformats.org/officeDocument/2006/relationships/tags" Target="../tags/tag578.xml"/><Relationship Id="rId17" Type="http://schemas.openxmlformats.org/officeDocument/2006/relationships/tags" Target="../tags/tag583.xml"/><Relationship Id="rId25" Type="http://schemas.openxmlformats.org/officeDocument/2006/relationships/tags" Target="../tags/tag591.xml"/><Relationship Id="rId33" Type="http://schemas.openxmlformats.org/officeDocument/2006/relationships/slideLayout" Target="../slideLayouts/slideLayout5.xml"/><Relationship Id="rId38" Type="http://schemas.openxmlformats.org/officeDocument/2006/relationships/image" Target="../media/image11.png"/><Relationship Id="rId2" Type="http://schemas.openxmlformats.org/officeDocument/2006/relationships/tags" Target="../tags/tag568.xml"/><Relationship Id="rId16" Type="http://schemas.openxmlformats.org/officeDocument/2006/relationships/tags" Target="../tags/tag582.xml"/><Relationship Id="rId20" Type="http://schemas.openxmlformats.org/officeDocument/2006/relationships/tags" Target="../tags/tag586.xml"/><Relationship Id="rId29" Type="http://schemas.openxmlformats.org/officeDocument/2006/relationships/tags" Target="../tags/tag595.xml"/><Relationship Id="rId41" Type="http://schemas.openxmlformats.org/officeDocument/2006/relationships/image" Target="../media/image39.png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11" Type="http://schemas.openxmlformats.org/officeDocument/2006/relationships/tags" Target="../tags/tag577.xml"/><Relationship Id="rId24" Type="http://schemas.openxmlformats.org/officeDocument/2006/relationships/tags" Target="../tags/tag590.xml"/><Relationship Id="rId32" Type="http://schemas.openxmlformats.org/officeDocument/2006/relationships/tags" Target="../tags/tag598.xml"/><Relationship Id="rId37" Type="http://schemas.openxmlformats.org/officeDocument/2006/relationships/image" Target="../media/image10.png"/><Relationship Id="rId40" Type="http://schemas.openxmlformats.org/officeDocument/2006/relationships/image" Target="../media/image71.png"/><Relationship Id="rId5" Type="http://schemas.openxmlformats.org/officeDocument/2006/relationships/tags" Target="../tags/tag571.xml"/><Relationship Id="rId15" Type="http://schemas.openxmlformats.org/officeDocument/2006/relationships/tags" Target="../tags/tag581.xml"/><Relationship Id="rId23" Type="http://schemas.openxmlformats.org/officeDocument/2006/relationships/tags" Target="../tags/tag589.xml"/><Relationship Id="rId28" Type="http://schemas.openxmlformats.org/officeDocument/2006/relationships/tags" Target="../tags/tag594.xml"/><Relationship Id="rId36" Type="http://schemas.openxmlformats.org/officeDocument/2006/relationships/image" Target="../media/image9.png"/><Relationship Id="rId10" Type="http://schemas.openxmlformats.org/officeDocument/2006/relationships/tags" Target="../tags/tag576.xml"/><Relationship Id="rId19" Type="http://schemas.openxmlformats.org/officeDocument/2006/relationships/tags" Target="../tags/tag585.xml"/><Relationship Id="rId31" Type="http://schemas.openxmlformats.org/officeDocument/2006/relationships/tags" Target="../tags/tag597.xml"/><Relationship Id="rId4" Type="http://schemas.openxmlformats.org/officeDocument/2006/relationships/tags" Target="../tags/tag570.xml"/><Relationship Id="rId9" Type="http://schemas.openxmlformats.org/officeDocument/2006/relationships/tags" Target="../tags/tag575.xml"/><Relationship Id="rId14" Type="http://schemas.openxmlformats.org/officeDocument/2006/relationships/tags" Target="../tags/tag580.xml"/><Relationship Id="rId22" Type="http://schemas.openxmlformats.org/officeDocument/2006/relationships/tags" Target="../tags/tag588.xml"/><Relationship Id="rId27" Type="http://schemas.openxmlformats.org/officeDocument/2006/relationships/tags" Target="../tags/tag593.xml"/><Relationship Id="rId30" Type="http://schemas.openxmlformats.org/officeDocument/2006/relationships/tags" Target="../tags/tag596.xml"/><Relationship Id="rId35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606.xml"/><Relationship Id="rId13" Type="http://schemas.openxmlformats.org/officeDocument/2006/relationships/tags" Target="../tags/tag611.xml"/><Relationship Id="rId18" Type="http://schemas.openxmlformats.org/officeDocument/2006/relationships/tags" Target="../tags/tag616.xml"/><Relationship Id="rId26" Type="http://schemas.openxmlformats.org/officeDocument/2006/relationships/tags" Target="../tags/tag624.xml"/><Relationship Id="rId39" Type="http://schemas.openxmlformats.org/officeDocument/2006/relationships/image" Target="../media/image10.png"/><Relationship Id="rId3" Type="http://schemas.openxmlformats.org/officeDocument/2006/relationships/tags" Target="../tags/tag601.xml"/><Relationship Id="rId21" Type="http://schemas.openxmlformats.org/officeDocument/2006/relationships/tags" Target="../tags/tag619.xml"/><Relationship Id="rId34" Type="http://schemas.openxmlformats.org/officeDocument/2006/relationships/tags" Target="../tags/tag632.xml"/><Relationship Id="rId42" Type="http://schemas.openxmlformats.org/officeDocument/2006/relationships/image" Target="../media/image74.png"/><Relationship Id="rId7" Type="http://schemas.openxmlformats.org/officeDocument/2006/relationships/tags" Target="../tags/tag605.xml"/><Relationship Id="rId12" Type="http://schemas.openxmlformats.org/officeDocument/2006/relationships/tags" Target="../tags/tag610.xml"/><Relationship Id="rId17" Type="http://schemas.openxmlformats.org/officeDocument/2006/relationships/tags" Target="../tags/tag615.xml"/><Relationship Id="rId25" Type="http://schemas.openxmlformats.org/officeDocument/2006/relationships/tags" Target="../tags/tag623.xml"/><Relationship Id="rId33" Type="http://schemas.openxmlformats.org/officeDocument/2006/relationships/tags" Target="../tags/tag631.xml"/><Relationship Id="rId38" Type="http://schemas.openxmlformats.org/officeDocument/2006/relationships/image" Target="../media/image9.png"/><Relationship Id="rId2" Type="http://schemas.openxmlformats.org/officeDocument/2006/relationships/tags" Target="../tags/tag600.xml"/><Relationship Id="rId16" Type="http://schemas.openxmlformats.org/officeDocument/2006/relationships/tags" Target="../tags/tag614.xml"/><Relationship Id="rId20" Type="http://schemas.openxmlformats.org/officeDocument/2006/relationships/tags" Target="../tags/tag618.xml"/><Relationship Id="rId29" Type="http://schemas.openxmlformats.org/officeDocument/2006/relationships/tags" Target="../tags/tag627.xml"/><Relationship Id="rId41" Type="http://schemas.openxmlformats.org/officeDocument/2006/relationships/image" Target="../media/image12.png"/><Relationship Id="rId1" Type="http://schemas.openxmlformats.org/officeDocument/2006/relationships/tags" Target="../tags/tag599.xml"/><Relationship Id="rId6" Type="http://schemas.openxmlformats.org/officeDocument/2006/relationships/tags" Target="../tags/tag604.xml"/><Relationship Id="rId11" Type="http://schemas.openxmlformats.org/officeDocument/2006/relationships/tags" Target="../tags/tag609.xml"/><Relationship Id="rId24" Type="http://schemas.openxmlformats.org/officeDocument/2006/relationships/tags" Target="../tags/tag622.xml"/><Relationship Id="rId32" Type="http://schemas.openxmlformats.org/officeDocument/2006/relationships/tags" Target="../tags/tag630.xml"/><Relationship Id="rId37" Type="http://schemas.openxmlformats.org/officeDocument/2006/relationships/image" Target="../media/image73.png"/><Relationship Id="rId40" Type="http://schemas.openxmlformats.org/officeDocument/2006/relationships/image" Target="../media/image11.png"/><Relationship Id="rId45" Type="http://schemas.openxmlformats.org/officeDocument/2006/relationships/image" Target="../media/image76.png"/><Relationship Id="rId5" Type="http://schemas.openxmlformats.org/officeDocument/2006/relationships/tags" Target="../tags/tag603.xml"/><Relationship Id="rId15" Type="http://schemas.openxmlformats.org/officeDocument/2006/relationships/tags" Target="../tags/tag613.xml"/><Relationship Id="rId23" Type="http://schemas.openxmlformats.org/officeDocument/2006/relationships/tags" Target="../tags/tag621.xml"/><Relationship Id="rId28" Type="http://schemas.openxmlformats.org/officeDocument/2006/relationships/tags" Target="../tags/tag626.xml"/><Relationship Id="rId36" Type="http://schemas.openxmlformats.org/officeDocument/2006/relationships/image" Target="../media/image8.png"/><Relationship Id="rId10" Type="http://schemas.openxmlformats.org/officeDocument/2006/relationships/tags" Target="../tags/tag608.xml"/><Relationship Id="rId19" Type="http://schemas.openxmlformats.org/officeDocument/2006/relationships/tags" Target="../tags/tag617.xml"/><Relationship Id="rId31" Type="http://schemas.openxmlformats.org/officeDocument/2006/relationships/tags" Target="../tags/tag629.xml"/><Relationship Id="rId44" Type="http://schemas.openxmlformats.org/officeDocument/2006/relationships/image" Target="../media/image39.png"/><Relationship Id="rId4" Type="http://schemas.openxmlformats.org/officeDocument/2006/relationships/tags" Target="../tags/tag602.xml"/><Relationship Id="rId9" Type="http://schemas.openxmlformats.org/officeDocument/2006/relationships/tags" Target="../tags/tag607.xml"/><Relationship Id="rId14" Type="http://schemas.openxmlformats.org/officeDocument/2006/relationships/tags" Target="../tags/tag612.xml"/><Relationship Id="rId22" Type="http://schemas.openxmlformats.org/officeDocument/2006/relationships/tags" Target="../tags/tag620.xml"/><Relationship Id="rId27" Type="http://schemas.openxmlformats.org/officeDocument/2006/relationships/tags" Target="../tags/tag625.xml"/><Relationship Id="rId30" Type="http://schemas.openxmlformats.org/officeDocument/2006/relationships/tags" Target="../tags/tag628.xml"/><Relationship Id="rId35" Type="http://schemas.openxmlformats.org/officeDocument/2006/relationships/slideLayout" Target="../slideLayouts/slideLayout5.xml"/><Relationship Id="rId43" Type="http://schemas.openxmlformats.org/officeDocument/2006/relationships/image" Target="../media/image75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40.xml"/><Relationship Id="rId13" Type="http://schemas.openxmlformats.org/officeDocument/2006/relationships/tags" Target="../tags/tag645.xml"/><Relationship Id="rId18" Type="http://schemas.openxmlformats.org/officeDocument/2006/relationships/tags" Target="../tags/tag650.xml"/><Relationship Id="rId26" Type="http://schemas.openxmlformats.org/officeDocument/2006/relationships/tags" Target="../tags/tag658.xml"/><Relationship Id="rId39" Type="http://schemas.openxmlformats.org/officeDocument/2006/relationships/image" Target="../media/image9.png"/><Relationship Id="rId3" Type="http://schemas.openxmlformats.org/officeDocument/2006/relationships/tags" Target="../tags/tag635.xml"/><Relationship Id="rId21" Type="http://schemas.openxmlformats.org/officeDocument/2006/relationships/tags" Target="../tags/tag653.xml"/><Relationship Id="rId34" Type="http://schemas.openxmlformats.org/officeDocument/2006/relationships/tags" Target="../tags/tag666.xml"/><Relationship Id="rId42" Type="http://schemas.openxmlformats.org/officeDocument/2006/relationships/image" Target="../media/image12.png"/><Relationship Id="rId7" Type="http://schemas.openxmlformats.org/officeDocument/2006/relationships/tags" Target="../tags/tag639.xml"/><Relationship Id="rId12" Type="http://schemas.openxmlformats.org/officeDocument/2006/relationships/tags" Target="../tags/tag644.xml"/><Relationship Id="rId17" Type="http://schemas.openxmlformats.org/officeDocument/2006/relationships/tags" Target="../tags/tag649.xml"/><Relationship Id="rId25" Type="http://schemas.openxmlformats.org/officeDocument/2006/relationships/tags" Target="../tags/tag657.xml"/><Relationship Id="rId33" Type="http://schemas.openxmlformats.org/officeDocument/2006/relationships/tags" Target="../tags/tag665.xml"/><Relationship Id="rId38" Type="http://schemas.openxmlformats.org/officeDocument/2006/relationships/image" Target="../media/image23.png"/><Relationship Id="rId46" Type="http://schemas.openxmlformats.org/officeDocument/2006/relationships/image" Target="../media/image38.png"/><Relationship Id="rId2" Type="http://schemas.openxmlformats.org/officeDocument/2006/relationships/tags" Target="../tags/tag634.xml"/><Relationship Id="rId16" Type="http://schemas.openxmlformats.org/officeDocument/2006/relationships/tags" Target="../tags/tag648.xml"/><Relationship Id="rId20" Type="http://schemas.openxmlformats.org/officeDocument/2006/relationships/tags" Target="../tags/tag652.xml"/><Relationship Id="rId29" Type="http://schemas.openxmlformats.org/officeDocument/2006/relationships/tags" Target="../tags/tag661.xml"/><Relationship Id="rId41" Type="http://schemas.openxmlformats.org/officeDocument/2006/relationships/image" Target="../media/image11.png"/><Relationship Id="rId1" Type="http://schemas.openxmlformats.org/officeDocument/2006/relationships/tags" Target="../tags/tag633.xml"/><Relationship Id="rId6" Type="http://schemas.openxmlformats.org/officeDocument/2006/relationships/tags" Target="../tags/tag638.xml"/><Relationship Id="rId11" Type="http://schemas.openxmlformats.org/officeDocument/2006/relationships/tags" Target="../tags/tag643.xml"/><Relationship Id="rId24" Type="http://schemas.openxmlformats.org/officeDocument/2006/relationships/tags" Target="../tags/tag656.xml"/><Relationship Id="rId32" Type="http://schemas.openxmlformats.org/officeDocument/2006/relationships/tags" Target="../tags/tag664.xml"/><Relationship Id="rId37" Type="http://schemas.openxmlformats.org/officeDocument/2006/relationships/image" Target="../media/image8.png"/><Relationship Id="rId40" Type="http://schemas.openxmlformats.org/officeDocument/2006/relationships/image" Target="../media/image10.png"/><Relationship Id="rId45" Type="http://schemas.openxmlformats.org/officeDocument/2006/relationships/image" Target="../media/image77.png"/><Relationship Id="rId5" Type="http://schemas.openxmlformats.org/officeDocument/2006/relationships/tags" Target="../tags/tag637.xml"/><Relationship Id="rId15" Type="http://schemas.openxmlformats.org/officeDocument/2006/relationships/tags" Target="../tags/tag647.xml"/><Relationship Id="rId23" Type="http://schemas.openxmlformats.org/officeDocument/2006/relationships/tags" Target="../tags/tag655.xml"/><Relationship Id="rId28" Type="http://schemas.openxmlformats.org/officeDocument/2006/relationships/tags" Target="../tags/tag660.xml"/><Relationship Id="rId36" Type="http://schemas.openxmlformats.org/officeDocument/2006/relationships/slideLayout" Target="../slideLayouts/slideLayout5.xml"/><Relationship Id="rId10" Type="http://schemas.openxmlformats.org/officeDocument/2006/relationships/tags" Target="../tags/tag642.xml"/><Relationship Id="rId19" Type="http://schemas.openxmlformats.org/officeDocument/2006/relationships/tags" Target="../tags/tag651.xml"/><Relationship Id="rId31" Type="http://schemas.openxmlformats.org/officeDocument/2006/relationships/tags" Target="../tags/tag663.xml"/><Relationship Id="rId44" Type="http://schemas.openxmlformats.org/officeDocument/2006/relationships/image" Target="../media/image39.png"/><Relationship Id="rId4" Type="http://schemas.openxmlformats.org/officeDocument/2006/relationships/tags" Target="../tags/tag636.xml"/><Relationship Id="rId9" Type="http://schemas.openxmlformats.org/officeDocument/2006/relationships/tags" Target="../tags/tag641.xml"/><Relationship Id="rId14" Type="http://schemas.openxmlformats.org/officeDocument/2006/relationships/tags" Target="../tags/tag646.xml"/><Relationship Id="rId22" Type="http://schemas.openxmlformats.org/officeDocument/2006/relationships/tags" Target="../tags/tag654.xml"/><Relationship Id="rId27" Type="http://schemas.openxmlformats.org/officeDocument/2006/relationships/tags" Target="../tags/tag659.xml"/><Relationship Id="rId30" Type="http://schemas.openxmlformats.org/officeDocument/2006/relationships/tags" Target="../tags/tag662.xml"/><Relationship Id="rId35" Type="http://schemas.openxmlformats.org/officeDocument/2006/relationships/tags" Target="../tags/tag667.xml"/><Relationship Id="rId43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675.xml"/><Relationship Id="rId13" Type="http://schemas.openxmlformats.org/officeDocument/2006/relationships/tags" Target="../tags/tag680.xml"/><Relationship Id="rId18" Type="http://schemas.openxmlformats.org/officeDocument/2006/relationships/tags" Target="../tags/tag685.xml"/><Relationship Id="rId26" Type="http://schemas.openxmlformats.org/officeDocument/2006/relationships/image" Target="../media/image8.png"/><Relationship Id="rId3" Type="http://schemas.openxmlformats.org/officeDocument/2006/relationships/tags" Target="../tags/tag670.xml"/><Relationship Id="rId21" Type="http://schemas.openxmlformats.org/officeDocument/2006/relationships/tags" Target="../tags/tag688.xml"/><Relationship Id="rId7" Type="http://schemas.openxmlformats.org/officeDocument/2006/relationships/tags" Target="../tags/tag674.xml"/><Relationship Id="rId12" Type="http://schemas.openxmlformats.org/officeDocument/2006/relationships/tags" Target="../tags/tag679.xml"/><Relationship Id="rId17" Type="http://schemas.openxmlformats.org/officeDocument/2006/relationships/tags" Target="../tags/tag684.xml"/><Relationship Id="rId25" Type="http://schemas.openxmlformats.org/officeDocument/2006/relationships/slideLayout" Target="../slideLayouts/slideLayout5.xml"/><Relationship Id="rId33" Type="http://schemas.openxmlformats.org/officeDocument/2006/relationships/image" Target="../media/image38.png"/><Relationship Id="rId2" Type="http://schemas.openxmlformats.org/officeDocument/2006/relationships/tags" Target="../tags/tag669.xml"/><Relationship Id="rId16" Type="http://schemas.openxmlformats.org/officeDocument/2006/relationships/tags" Target="../tags/tag683.xml"/><Relationship Id="rId20" Type="http://schemas.openxmlformats.org/officeDocument/2006/relationships/tags" Target="../tags/tag687.xml"/><Relationship Id="rId29" Type="http://schemas.openxmlformats.org/officeDocument/2006/relationships/image" Target="../media/image10.png"/><Relationship Id="rId1" Type="http://schemas.openxmlformats.org/officeDocument/2006/relationships/tags" Target="../tags/tag668.xml"/><Relationship Id="rId6" Type="http://schemas.openxmlformats.org/officeDocument/2006/relationships/tags" Target="../tags/tag673.xml"/><Relationship Id="rId11" Type="http://schemas.openxmlformats.org/officeDocument/2006/relationships/tags" Target="../tags/tag678.xml"/><Relationship Id="rId24" Type="http://schemas.openxmlformats.org/officeDocument/2006/relationships/tags" Target="../tags/tag691.xml"/><Relationship Id="rId32" Type="http://schemas.openxmlformats.org/officeDocument/2006/relationships/image" Target="../media/image78.png"/><Relationship Id="rId5" Type="http://schemas.openxmlformats.org/officeDocument/2006/relationships/tags" Target="../tags/tag672.xml"/><Relationship Id="rId15" Type="http://schemas.openxmlformats.org/officeDocument/2006/relationships/tags" Target="../tags/tag682.xml"/><Relationship Id="rId23" Type="http://schemas.openxmlformats.org/officeDocument/2006/relationships/tags" Target="../tags/tag690.xml"/><Relationship Id="rId28" Type="http://schemas.openxmlformats.org/officeDocument/2006/relationships/image" Target="../media/image9.png"/><Relationship Id="rId10" Type="http://schemas.openxmlformats.org/officeDocument/2006/relationships/tags" Target="../tags/tag677.xml"/><Relationship Id="rId19" Type="http://schemas.openxmlformats.org/officeDocument/2006/relationships/tags" Target="../tags/tag686.xml"/><Relationship Id="rId31" Type="http://schemas.openxmlformats.org/officeDocument/2006/relationships/image" Target="../media/image12.png"/><Relationship Id="rId4" Type="http://schemas.openxmlformats.org/officeDocument/2006/relationships/tags" Target="../tags/tag671.xml"/><Relationship Id="rId9" Type="http://schemas.openxmlformats.org/officeDocument/2006/relationships/tags" Target="../tags/tag676.xml"/><Relationship Id="rId14" Type="http://schemas.openxmlformats.org/officeDocument/2006/relationships/tags" Target="../tags/tag681.xml"/><Relationship Id="rId22" Type="http://schemas.openxmlformats.org/officeDocument/2006/relationships/tags" Target="../tags/tag689.xml"/><Relationship Id="rId27" Type="http://schemas.openxmlformats.org/officeDocument/2006/relationships/image" Target="../media/image23.png"/><Relationship Id="rId30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699.xml"/><Relationship Id="rId13" Type="http://schemas.openxmlformats.org/officeDocument/2006/relationships/tags" Target="../tags/tag704.xml"/><Relationship Id="rId18" Type="http://schemas.openxmlformats.org/officeDocument/2006/relationships/tags" Target="../tags/tag709.xml"/><Relationship Id="rId26" Type="http://schemas.openxmlformats.org/officeDocument/2006/relationships/image" Target="../media/image10.png"/><Relationship Id="rId3" Type="http://schemas.openxmlformats.org/officeDocument/2006/relationships/tags" Target="../tags/tag694.xml"/><Relationship Id="rId21" Type="http://schemas.openxmlformats.org/officeDocument/2006/relationships/tags" Target="../tags/tag712.xml"/><Relationship Id="rId7" Type="http://schemas.openxmlformats.org/officeDocument/2006/relationships/tags" Target="../tags/tag698.xml"/><Relationship Id="rId12" Type="http://schemas.openxmlformats.org/officeDocument/2006/relationships/tags" Target="../tags/tag703.xml"/><Relationship Id="rId17" Type="http://schemas.openxmlformats.org/officeDocument/2006/relationships/tags" Target="../tags/tag708.xml"/><Relationship Id="rId25" Type="http://schemas.openxmlformats.org/officeDocument/2006/relationships/image" Target="../media/image9.png"/><Relationship Id="rId2" Type="http://schemas.openxmlformats.org/officeDocument/2006/relationships/tags" Target="../tags/tag693.xml"/><Relationship Id="rId16" Type="http://schemas.openxmlformats.org/officeDocument/2006/relationships/tags" Target="../tags/tag707.xml"/><Relationship Id="rId20" Type="http://schemas.openxmlformats.org/officeDocument/2006/relationships/tags" Target="../tags/tag711.xml"/><Relationship Id="rId29" Type="http://schemas.openxmlformats.org/officeDocument/2006/relationships/image" Target="../media/image79.png"/><Relationship Id="rId1" Type="http://schemas.openxmlformats.org/officeDocument/2006/relationships/tags" Target="../tags/tag692.xml"/><Relationship Id="rId6" Type="http://schemas.openxmlformats.org/officeDocument/2006/relationships/tags" Target="../tags/tag697.xml"/><Relationship Id="rId11" Type="http://schemas.openxmlformats.org/officeDocument/2006/relationships/tags" Target="../tags/tag702.xml"/><Relationship Id="rId24" Type="http://schemas.openxmlformats.org/officeDocument/2006/relationships/image" Target="../media/image23.png"/><Relationship Id="rId5" Type="http://schemas.openxmlformats.org/officeDocument/2006/relationships/tags" Target="../tags/tag696.xml"/><Relationship Id="rId15" Type="http://schemas.openxmlformats.org/officeDocument/2006/relationships/tags" Target="../tags/tag706.xml"/><Relationship Id="rId23" Type="http://schemas.openxmlformats.org/officeDocument/2006/relationships/image" Target="../media/image8.png"/><Relationship Id="rId28" Type="http://schemas.openxmlformats.org/officeDocument/2006/relationships/image" Target="../media/image12.png"/><Relationship Id="rId10" Type="http://schemas.openxmlformats.org/officeDocument/2006/relationships/tags" Target="../tags/tag701.xml"/><Relationship Id="rId19" Type="http://schemas.openxmlformats.org/officeDocument/2006/relationships/tags" Target="../tags/tag710.xml"/><Relationship Id="rId4" Type="http://schemas.openxmlformats.org/officeDocument/2006/relationships/tags" Target="../tags/tag695.xml"/><Relationship Id="rId9" Type="http://schemas.openxmlformats.org/officeDocument/2006/relationships/tags" Target="../tags/tag700.xml"/><Relationship Id="rId14" Type="http://schemas.openxmlformats.org/officeDocument/2006/relationships/tags" Target="../tags/tag705.xml"/><Relationship Id="rId22" Type="http://schemas.openxmlformats.org/officeDocument/2006/relationships/slideLayout" Target="../slideLayouts/slideLayout5.xml"/><Relationship Id="rId27" Type="http://schemas.openxmlformats.org/officeDocument/2006/relationships/image" Target="../media/image11.png"/><Relationship Id="rId30" Type="http://schemas.openxmlformats.org/officeDocument/2006/relationships/image" Target="../media/image80.jp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725.xml"/><Relationship Id="rId18" Type="http://schemas.openxmlformats.org/officeDocument/2006/relationships/tags" Target="../tags/tag730.xml"/><Relationship Id="rId26" Type="http://schemas.openxmlformats.org/officeDocument/2006/relationships/tags" Target="../tags/tag738.xml"/><Relationship Id="rId39" Type="http://schemas.openxmlformats.org/officeDocument/2006/relationships/tags" Target="../tags/tag751.xml"/><Relationship Id="rId21" Type="http://schemas.openxmlformats.org/officeDocument/2006/relationships/tags" Target="../tags/tag733.xml"/><Relationship Id="rId34" Type="http://schemas.openxmlformats.org/officeDocument/2006/relationships/tags" Target="../tags/tag746.xml"/><Relationship Id="rId42" Type="http://schemas.openxmlformats.org/officeDocument/2006/relationships/tags" Target="../tags/tag754.xml"/><Relationship Id="rId47" Type="http://schemas.openxmlformats.org/officeDocument/2006/relationships/image" Target="../media/image8.png"/><Relationship Id="rId50" Type="http://schemas.openxmlformats.org/officeDocument/2006/relationships/image" Target="../media/image10.png"/><Relationship Id="rId55" Type="http://schemas.openxmlformats.org/officeDocument/2006/relationships/image" Target="../media/image83.png"/><Relationship Id="rId63" Type="http://schemas.openxmlformats.org/officeDocument/2006/relationships/image" Target="../media/image91.png"/><Relationship Id="rId7" Type="http://schemas.openxmlformats.org/officeDocument/2006/relationships/tags" Target="../tags/tag719.xml"/><Relationship Id="rId2" Type="http://schemas.openxmlformats.org/officeDocument/2006/relationships/tags" Target="../tags/tag714.xml"/><Relationship Id="rId16" Type="http://schemas.openxmlformats.org/officeDocument/2006/relationships/tags" Target="../tags/tag728.xml"/><Relationship Id="rId20" Type="http://schemas.openxmlformats.org/officeDocument/2006/relationships/tags" Target="../tags/tag732.xml"/><Relationship Id="rId29" Type="http://schemas.openxmlformats.org/officeDocument/2006/relationships/tags" Target="../tags/tag741.xml"/><Relationship Id="rId41" Type="http://schemas.openxmlformats.org/officeDocument/2006/relationships/tags" Target="../tags/tag753.xml"/><Relationship Id="rId54" Type="http://schemas.openxmlformats.org/officeDocument/2006/relationships/image" Target="../media/image82.png"/><Relationship Id="rId62" Type="http://schemas.openxmlformats.org/officeDocument/2006/relationships/image" Target="../media/image90.png"/><Relationship Id="rId1" Type="http://schemas.openxmlformats.org/officeDocument/2006/relationships/tags" Target="../tags/tag713.xml"/><Relationship Id="rId6" Type="http://schemas.openxmlformats.org/officeDocument/2006/relationships/tags" Target="../tags/tag718.xml"/><Relationship Id="rId11" Type="http://schemas.openxmlformats.org/officeDocument/2006/relationships/tags" Target="../tags/tag723.xml"/><Relationship Id="rId24" Type="http://schemas.openxmlformats.org/officeDocument/2006/relationships/tags" Target="../tags/tag736.xml"/><Relationship Id="rId32" Type="http://schemas.openxmlformats.org/officeDocument/2006/relationships/tags" Target="../tags/tag744.xml"/><Relationship Id="rId37" Type="http://schemas.openxmlformats.org/officeDocument/2006/relationships/tags" Target="../tags/tag749.xml"/><Relationship Id="rId40" Type="http://schemas.openxmlformats.org/officeDocument/2006/relationships/tags" Target="../tags/tag752.xml"/><Relationship Id="rId45" Type="http://schemas.openxmlformats.org/officeDocument/2006/relationships/tags" Target="../tags/tag757.xml"/><Relationship Id="rId53" Type="http://schemas.openxmlformats.org/officeDocument/2006/relationships/image" Target="../media/image81.png"/><Relationship Id="rId58" Type="http://schemas.openxmlformats.org/officeDocument/2006/relationships/image" Target="../media/image86.png"/><Relationship Id="rId66" Type="http://schemas.openxmlformats.org/officeDocument/2006/relationships/image" Target="../media/image94.png"/><Relationship Id="rId5" Type="http://schemas.openxmlformats.org/officeDocument/2006/relationships/tags" Target="../tags/tag717.xml"/><Relationship Id="rId15" Type="http://schemas.openxmlformats.org/officeDocument/2006/relationships/tags" Target="../tags/tag727.xml"/><Relationship Id="rId23" Type="http://schemas.openxmlformats.org/officeDocument/2006/relationships/tags" Target="../tags/tag735.xml"/><Relationship Id="rId28" Type="http://schemas.openxmlformats.org/officeDocument/2006/relationships/tags" Target="../tags/tag740.xml"/><Relationship Id="rId36" Type="http://schemas.openxmlformats.org/officeDocument/2006/relationships/tags" Target="../tags/tag748.xml"/><Relationship Id="rId49" Type="http://schemas.openxmlformats.org/officeDocument/2006/relationships/image" Target="../media/image9.png"/><Relationship Id="rId57" Type="http://schemas.openxmlformats.org/officeDocument/2006/relationships/image" Target="../media/image85.png"/><Relationship Id="rId61" Type="http://schemas.openxmlformats.org/officeDocument/2006/relationships/image" Target="../media/image89.png"/><Relationship Id="rId10" Type="http://schemas.openxmlformats.org/officeDocument/2006/relationships/tags" Target="../tags/tag722.xml"/><Relationship Id="rId19" Type="http://schemas.openxmlformats.org/officeDocument/2006/relationships/tags" Target="../tags/tag731.xml"/><Relationship Id="rId31" Type="http://schemas.openxmlformats.org/officeDocument/2006/relationships/tags" Target="../tags/tag743.xml"/><Relationship Id="rId44" Type="http://schemas.openxmlformats.org/officeDocument/2006/relationships/tags" Target="../tags/tag756.xml"/><Relationship Id="rId52" Type="http://schemas.openxmlformats.org/officeDocument/2006/relationships/image" Target="../media/image12.png"/><Relationship Id="rId60" Type="http://schemas.openxmlformats.org/officeDocument/2006/relationships/image" Target="../media/image88.png"/><Relationship Id="rId65" Type="http://schemas.openxmlformats.org/officeDocument/2006/relationships/image" Target="../media/image93.png"/><Relationship Id="rId4" Type="http://schemas.openxmlformats.org/officeDocument/2006/relationships/tags" Target="../tags/tag716.xml"/><Relationship Id="rId9" Type="http://schemas.openxmlformats.org/officeDocument/2006/relationships/tags" Target="../tags/tag721.xml"/><Relationship Id="rId14" Type="http://schemas.openxmlformats.org/officeDocument/2006/relationships/tags" Target="../tags/tag726.xml"/><Relationship Id="rId22" Type="http://schemas.openxmlformats.org/officeDocument/2006/relationships/tags" Target="../tags/tag734.xml"/><Relationship Id="rId27" Type="http://schemas.openxmlformats.org/officeDocument/2006/relationships/tags" Target="../tags/tag739.xml"/><Relationship Id="rId30" Type="http://schemas.openxmlformats.org/officeDocument/2006/relationships/tags" Target="../tags/tag742.xml"/><Relationship Id="rId35" Type="http://schemas.openxmlformats.org/officeDocument/2006/relationships/tags" Target="../tags/tag747.xml"/><Relationship Id="rId43" Type="http://schemas.openxmlformats.org/officeDocument/2006/relationships/tags" Target="../tags/tag755.xml"/><Relationship Id="rId48" Type="http://schemas.openxmlformats.org/officeDocument/2006/relationships/image" Target="../media/image23.png"/><Relationship Id="rId56" Type="http://schemas.openxmlformats.org/officeDocument/2006/relationships/image" Target="../media/image84.png"/><Relationship Id="rId64" Type="http://schemas.openxmlformats.org/officeDocument/2006/relationships/image" Target="../media/image92.png"/><Relationship Id="rId8" Type="http://schemas.openxmlformats.org/officeDocument/2006/relationships/tags" Target="../tags/tag720.xml"/><Relationship Id="rId51" Type="http://schemas.openxmlformats.org/officeDocument/2006/relationships/image" Target="../media/image11.png"/><Relationship Id="rId3" Type="http://schemas.openxmlformats.org/officeDocument/2006/relationships/tags" Target="../tags/tag715.xml"/><Relationship Id="rId12" Type="http://schemas.openxmlformats.org/officeDocument/2006/relationships/tags" Target="../tags/tag724.xml"/><Relationship Id="rId17" Type="http://schemas.openxmlformats.org/officeDocument/2006/relationships/tags" Target="../tags/tag729.xml"/><Relationship Id="rId25" Type="http://schemas.openxmlformats.org/officeDocument/2006/relationships/tags" Target="../tags/tag737.xml"/><Relationship Id="rId33" Type="http://schemas.openxmlformats.org/officeDocument/2006/relationships/tags" Target="../tags/tag745.xml"/><Relationship Id="rId38" Type="http://schemas.openxmlformats.org/officeDocument/2006/relationships/tags" Target="../tags/tag750.xml"/><Relationship Id="rId46" Type="http://schemas.openxmlformats.org/officeDocument/2006/relationships/slideLayout" Target="../slideLayouts/slideLayout5.xml"/><Relationship Id="rId59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765.xml"/><Relationship Id="rId13" Type="http://schemas.openxmlformats.org/officeDocument/2006/relationships/tags" Target="../tags/tag770.xml"/><Relationship Id="rId18" Type="http://schemas.openxmlformats.org/officeDocument/2006/relationships/tags" Target="../tags/tag775.xml"/><Relationship Id="rId26" Type="http://schemas.openxmlformats.org/officeDocument/2006/relationships/image" Target="../media/image11.png"/><Relationship Id="rId3" Type="http://schemas.openxmlformats.org/officeDocument/2006/relationships/tags" Target="../tags/tag760.xml"/><Relationship Id="rId21" Type="http://schemas.openxmlformats.org/officeDocument/2006/relationships/slideLayout" Target="../slideLayouts/slideLayout5.xml"/><Relationship Id="rId7" Type="http://schemas.openxmlformats.org/officeDocument/2006/relationships/tags" Target="../tags/tag764.xml"/><Relationship Id="rId12" Type="http://schemas.openxmlformats.org/officeDocument/2006/relationships/tags" Target="../tags/tag769.xml"/><Relationship Id="rId17" Type="http://schemas.openxmlformats.org/officeDocument/2006/relationships/tags" Target="../tags/tag774.xml"/><Relationship Id="rId25" Type="http://schemas.openxmlformats.org/officeDocument/2006/relationships/image" Target="../media/image10.png"/><Relationship Id="rId2" Type="http://schemas.openxmlformats.org/officeDocument/2006/relationships/tags" Target="../tags/tag759.xml"/><Relationship Id="rId16" Type="http://schemas.openxmlformats.org/officeDocument/2006/relationships/tags" Target="../tags/tag773.xml"/><Relationship Id="rId20" Type="http://schemas.openxmlformats.org/officeDocument/2006/relationships/tags" Target="../tags/tag777.xml"/><Relationship Id="rId1" Type="http://schemas.openxmlformats.org/officeDocument/2006/relationships/tags" Target="../tags/tag758.xml"/><Relationship Id="rId6" Type="http://schemas.openxmlformats.org/officeDocument/2006/relationships/tags" Target="../tags/tag763.xml"/><Relationship Id="rId11" Type="http://schemas.openxmlformats.org/officeDocument/2006/relationships/tags" Target="../tags/tag768.xml"/><Relationship Id="rId24" Type="http://schemas.openxmlformats.org/officeDocument/2006/relationships/image" Target="../media/image9.png"/><Relationship Id="rId5" Type="http://schemas.openxmlformats.org/officeDocument/2006/relationships/tags" Target="../tags/tag762.xml"/><Relationship Id="rId15" Type="http://schemas.openxmlformats.org/officeDocument/2006/relationships/tags" Target="../tags/tag772.xml"/><Relationship Id="rId23" Type="http://schemas.openxmlformats.org/officeDocument/2006/relationships/image" Target="../media/image39.png"/><Relationship Id="rId28" Type="http://schemas.openxmlformats.org/officeDocument/2006/relationships/image" Target="../media/image95.png"/><Relationship Id="rId10" Type="http://schemas.openxmlformats.org/officeDocument/2006/relationships/tags" Target="../tags/tag767.xml"/><Relationship Id="rId19" Type="http://schemas.openxmlformats.org/officeDocument/2006/relationships/tags" Target="../tags/tag776.xml"/><Relationship Id="rId4" Type="http://schemas.openxmlformats.org/officeDocument/2006/relationships/tags" Target="../tags/tag761.xml"/><Relationship Id="rId9" Type="http://schemas.openxmlformats.org/officeDocument/2006/relationships/tags" Target="../tags/tag766.xml"/><Relationship Id="rId14" Type="http://schemas.openxmlformats.org/officeDocument/2006/relationships/tags" Target="../tags/tag771.xml"/><Relationship Id="rId22" Type="http://schemas.openxmlformats.org/officeDocument/2006/relationships/image" Target="../media/image8.png"/><Relationship Id="rId27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790.xml"/><Relationship Id="rId18" Type="http://schemas.openxmlformats.org/officeDocument/2006/relationships/tags" Target="../tags/tag795.xml"/><Relationship Id="rId26" Type="http://schemas.openxmlformats.org/officeDocument/2006/relationships/tags" Target="../tags/tag803.xml"/><Relationship Id="rId39" Type="http://schemas.openxmlformats.org/officeDocument/2006/relationships/tags" Target="../tags/tag816.xml"/><Relationship Id="rId21" Type="http://schemas.openxmlformats.org/officeDocument/2006/relationships/tags" Target="../tags/tag798.xml"/><Relationship Id="rId34" Type="http://schemas.openxmlformats.org/officeDocument/2006/relationships/tags" Target="../tags/tag811.xml"/><Relationship Id="rId42" Type="http://schemas.openxmlformats.org/officeDocument/2006/relationships/tags" Target="../tags/tag819.xml"/><Relationship Id="rId47" Type="http://schemas.openxmlformats.org/officeDocument/2006/relationships/tags" Target="../tags/tag824.xml"/><Relationship Id="rId50" Type="http://schemas.openxmlformats.org/officeDocument/2006/relationships/tags" Target="../tags/tag827.xml"/><Relationship Id="rId55" Type="http://schemas.openxmlformats.org/officeDocument/2006/relationships/tags" Target="../tags/tag832.xml"/><Relationship Id="rId63" Type="http://schemas.openxmlformats.org/officeDocument/2006/relationships/image" Target="../media/image8.png"/><Relationship Id="rId7" Type="http://schemas.openxmlformats.org/officeDocument/2006/relationships/tags" Target="../tags/tag784.xml"/><Relationship Id="rId2" Type="http://schemas.openxmlformats.org/officeDocument/2006/relationships/tags" Target="../tags/tag779.xml"/><Relationship Id="rId16" Type="http://schemas.openxmlformats.org/officeDocument/2006/relationships/tags" Target="../tags/tag793.xml"/><Relationship Id="rId20" Type="http://schemas.openxmlformats.org/officeDocument/2006/relationships/tags" Target="../tags/tag797.xml"/><Relationship Id="rId29" Type="http://schemas.openxmlformats.org/officeDocument/2006/relationships/tags" Target="../tags/tag806.xml"/><Relationship Id="rId41" Type="http://schemas.openxmlformats.org/officeDocument/2006/relationships/tags" Target="../tags/tag818.xml"/><Relationship Id="rId54" Type="http://schemas.openxmlformats.org/officeDocument/2006/relationships/tags" Target="../tags/tag831.xml"/><Relationship Id="rId62" Type="http://schemas.openxmlformats.org/officeDocument/2006/relationships/slideLayout" Target="../slideLayouts/slideLayout5.xml"/><Relationship Id="rId1" Type="http://schemas.openxmlformats.org/officeDocument/2006/relationships/tags" Target="../tags/tag778.xml"/><Relationship Id="rId6" Type="http://schemas.openxmlformats.org/officeDocument/2006/relationships/tags" Target="../tags/tag783.xml"/><Relationship Id="rId11" Type="http://schemas.openxmlformats.org/officeDocument/2006/relationships/tags" Target="../tags/tag788.xml"/><Relationship Id="rId24" Type="http://schemas.openxmlformats.org/officeDocument/2006/relationships/tags" Target="../tags/tag801.xml"/><Relationship Id="rId32" Type="http://schemas.openxmlformats.org/officeDocument/2006/relationships/tags" Target="../tags/tag809.xml"/><Relationship Id="rId37" Type="http://schemas.openxmlformats.org/officeDocument/2006/relationships/tags" Target="../tags/tag814.xml"/><Relationship Id="rId40" Type="http://schemas.openxmlformats.org/officeDocument/2006/relationships/tags" Target="../tags/tag817.xml"/><Relationship Id="rId45" Type="http://schemas.openxmlformats.org/officeDocument/2006/relationships/tags" Target="../tags/tag822.xml"/><Relationship Id="rId53" Type="http://schemas.openxmlformats.org/officeDocument/2006/relationships/tags" Target="../tags/tag830.xml"/><Relationship Id="rId58" Type="http://schemas.openxmlformats.org/officeDocument/2006/relationships/tags" Target="../tags/tag835.xml"/><Relationship Id="rId5" Type="http://schemas.openxmlformats.org/officeDocument/2006/relationships/tags" Target="../tags/tag782.xml"/><Relationship Id="rId15" Type="http://schemas.openxmlformats.org/officeDocument/2006/relationships/tags" Target="../tags/tag792.xml"/><Relationship Id="rId23" Type="http://schemas.openxmlformats.org/officeDocument/2006/relationships/tags" Target="../tags/tag800.xml"/><Relationship Id="rId28" Type="http://schemas.openxmlformats.org/officeDocument/2006/relationships/tags" Target="../tags/tag805.xml"/><Relationship Id="rId36" Type="http://schemas.openxmlformats.org/officeDocument/2006/relationships/tags" Target="../tags/tag813.xml"/><Relationship Id="rId49" Type="http://schemas.openxmlformats.org/officeDocument/2006/relationships/tags" Target="../tags/tag826.xml"/><Relationship Id="rId57" Type="http://schemas.openxmlformats.org/officeDocument/2006/relationships/tags" Target="../tags/tag834.xml"/><Relationship Id="rId61" Type="http://schemas.openxmlformats.org/officeDocument/2006/relationships/tags" Target="../tags/tag838.xml"/><Relationship Id="rId10" Type="http://schemas.openxmlformats.org/officeDocument/2006/relationships/tags" Target="../tags/tag787.xml"/><Relationship Id="rId19" Type="http://schemas.openxmlformats.org/officeDocument/2006/relationships/tags" Target="../tags/tag796.xml"/><Relationship Id="rId31" Type="http://schemas.openxmlformats.org/officeDocument/2006/relationships/tags" Target="../tags/tag808.xml"/><Relationship Id="rId44" Type="http://schemas.openxmlformats.org/officeDocument/2006/relationships/tags" Target="../tags/tag821.xml"/><Relationship Id="rId52" Type="http://schemas.openxmlformats.org/officeDocument/2006/relationships/tags" Target="../tags/tag829.xml"/><Relationship Id="rId60" Type="http://schemas.openxmlformats.org/officeDocument/2006/relationships/tags" Target="../tags/tag837.xml"/><Relationship Id="rId4" Type="http://schemas.openxmlformats.org/officeDocument/2006/relationships/tags" Target="../tags/tag781.xml"/><Relationship Id="rId9" Type="http://schemas.openxmlformats.org/officeDocument/2006/relationships/tags" Target="../tags/tag786.xml"/><Relationship Id="rId14" Type="http://schemas.openxmlformats.org/officeDocument/2006/relationships/tags" Target="../tags/tag791.xml"/><Relationship Id="rId22" Type="http://schemas.openxmlformats.org/officeDocument/2006/relationships/tags" Target="../tags/tag799.xml"/><Relationship Id="rId27" Type="http://schemas.openxmlformats.org/officeDocument/2006/relationships/tags" Target="../tags/tag804.xml"/><Relationship Id="rId30" Type="http://schemas.openxmlformats.org/officeDocument/2006/relationships/tags" Target="../tags/tag807.xml"/><Relationship Id="rId35" Type="http://schemas.openxmlformats.org/officeDocument/2006/relationships/tags" Target="../tags/tag812.xml"/><Relationship Id="rId43" Type="http://schemas.openxmlformats.org/officeDocument/2006/relationships/tags" Target="../tags/tag820.xml"/><Relationship Id="rId48" Type="http://schemas.openxmlformats.org/officeDocument/2006/relationships/tags" Target="../tags/tag825.xml"/><Relationship Id="rId56" Type="http://schemas.openxmlformats.org/officeDocument/2006/relationships/tags" Target="../tags/tag833.xml"/><Relationship Id="rId8" Type="http://schemas.openxmlformats.org/officeDocument/2006/relationships/tags" Target="../tags/tag785.xml"/><Relationship Id="rId51" Type="http://schemas.openxmlformats.org/officeDocument/2006/relationships/tags" Target="../tags/tag828.xml"/><Relationship Id="rId3" Type="http://schemas.openxmlformats.org/officeDocument/2006/relationships/tags" Target="../tags/tag780.xml"/><Relationship Id="rId12" Type="http://schemas.openxmlformats.org/officeDocument/2006/relationships/tags" Target="../tags/tag789.xml"/><Relationship Id="rId17" Type="http://schemas.openxmlformats.org/officeDocument/2006/relationships/tags" Target="../tags/tag794.xml"/><Relationship Id="rId25" Type="http://schemas.openxmlformats.org/officeDocument/2006/relationships/tags" Target="../tags/tag802.xml"/><Relationship Id="rId33" Type="http://schemas.openxmlformats.org/officeDocument/2006/relationships/tags" Target="../tags/tag810.xml"/><Relationship Id="rId38" Type="http://schemas.openxmlformats.org/officeDocument/2006/relationships/tags" Target="../tags/tag815.xml"/><Relationship Id="rId46" Type="http://schemas.openxmlformats.org/officeDocument/2006/relationships/tags" Target="../tags/tag823.xml"/><Relationship Id="rId59" Type="http://schemas.openxmlformats.org/officeDocument/2006/relationships/tags" Target="../tags/tag83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846.xml"/><Relationship Id="rId13" Type="http://schemas.openxmlformats.org/officeDocument/2006/relationships/tags" Target="../tags/tag851.xml"/><Relationship Id="rId18" Type="http://schemas.openxmlformats.org/officeDocument/2006/relationships/tags" Target="../tags/tag856.xml"/><Relationship Id="rId26" Type="http://schemas.openxmlformats.org/officeDocument/2006/relationships/image" Target="../media/image10.png"/><Relationship Id="rId3" Type="http://schemas.openxmlformats.org/officeDocument/2006/relationships/tags" Target="../tags/tag841.xml"/><Relationship Id="rId21" Type="http://schemas.openxmlformats.org/officeDocument/2006/relationships/tags" Target="../tags/tag859.xml"/><Relationship Id="rId7" Type="http://schemas.openxmlformats.org/officeDocument/2006/relationships/tags" Target="../tags/tag845.xml"/><Relationship Id="rId12" Type="http://schemas.openxmlformats.org/officeDocument/2006/relationships/tags" Target="../tags/tag850.xml"/><Relationship Id="rId17" Type="http://schemas.openxmlformats.org/officeDocument/2006/relationships/tags" Target="../tags/tag855.xml"/><Relationship Id="rId25" Type="http://schemas.openxmlformats.org/officeDocument/2006/relationships/image" Target="../media/image9.png"/><Relationship Id="rId2" Type="http://schemas.openxmlformats.org/officeDocument/2006/relationships/tags" Target="../tags/tag840.xml"/><Relationship Id="rId16" Type="http://schemas.openxmlformats.org/officeDocument/2006/relationships/tags" Target="../tags/tag854.xml"/><Relationship Id="rId20" Type="http://schemas.openxmlformats.org/officeDocument/2006/relationships/tags" Target="../tags/tag858.xml"/><Relationship Id="rId29" Type="http://schemas.openxmlformats.org/officeDocument/2006/relationships/image" Target="../media/image96.png"/><Relationship Id="rId1" Type="http://schemas.openxmlformats.org/officeDocument/2006/relationships/tags" Target="../tags/tag839.xml"/><Relationship Id="rId6" Type="http://schemas.openxmlformats.org/officeDocument/2006/relationships/tags" Target="../tags/tag844.xml"/><Relationship Id="rId11" Type="http://schemas.openxmlformats.org/officeDocument/2006/relationships/tags" Target="../tags/tag849.xml"/><Relationship Id="rId24" Type="http://schemas.openxmlformats.org/officeDocument/2006/relationships/image" Target="../media/image23.png"/><Relationship Id="rId5" Type="http://schemas.openxmlformats.org/officeDocument/2006/relationships/tags" Target="../tags/tag843.xml"/><Relationship Id="rId15" Type="http://schemas.openxmlformats.org/officeDocument/2006/relationships/tags" Target="../tags/tag853.xml"/><Relationship Id="rId23" Type="http://schemas.openxmlformats.org/officeDocument/2006/relationships/image" Target="../media/image8.png"/><Relationship Id="rId28" Type="http://schemas.openxmlformats.org/officeDocument/2006/relationships/image" Target="../media/image12.png"/><Relationship Id="rId10" Type="http://schemas.openxmlformats.org/officeDocument/2006/relationships/tags" Target="../tags/tag848.xml"/><Relationship Id="rId19" Type="http://schemas.openxmlformats.org/officeDocument/2006/relationships/tags" Target="../tags/tag857.xml"/><Relationship Id="rId4" Type="http://schemas.openxmlformats.org/officeDocument/2006/relationships/tags" Target="../tags/tag842.xml"/><Relationship Id="rId9" Type="http://schemas.openxmlformats.org/officeDocument/2006/relationships/tags" Target="../tags/tag847.xml"/><Relationship Id="rId14" Type="http://schemas.openxmlformats.org/officeDocument/2006/relationships/tags" Target="../tags/tag852.xml"/><Relationship Id="rId22" Type="http://schemas.openxmlformats.org/officeDocument/2006/relationships/slideLayout" Target="../slideLayouts/slideLayout5.xml"/><Relationship Id="rId27" Type="http://schemas.openxmlformats.org/officeDocument/2006/relationships/image" Target="../media/image11.png"/><Relationship Id="rId30" Type="http://schemas.openxmlformats.org/officeDocument/2006/relationships/image" Target="../media/image97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867.xml"/><Relationship Id="rId13" Type="http://schemas.openxmlformats.org/officeDocument/2006/relationships/tags" Target="../tags/tag872.xml"/><Relationship Id="rId18" Type="http://schemas.openxmlformats.org/officeDocument/2006/relationships/tags" Target="../tags/tag877.xml"/><Relationship Id="rId26" Type="http://schemas.openxmlformats.org/officeDocument/2006/relationships/image" Target="../media/image9.png"/><Relationship Id="rId3" Type="http://schemas.openxmlformats.org/officeDocument/2006/relationships/tags" Target="../tags/tag862.xml"/><Relationship Id="rId21" Type="http://schemas.openxmlformats.org/officeDocument/2006/relationships/tags" Target="../tags/tag880.xml"/><Relationship Id="rId7" Type="http://schemas.openxmlformats.org/officeDocument/2006/relationships/tags" Target="../tags/tag866.xml"/><Relationship Id="rId12" Type="http://schemas.openxmlformats.org/officeDocument/2006/relationships/tags" Target="../tags/tag871.xml"/><Relationship Id="rId17" Type="http://schemas.openxmlformats.org/officeDocument/2006/relationships/tags" Target="../tags/tag876.xml"/><Relationship Id="rId25" Type="http://schemas.openxmlformats.org/officeDocument/2006/relationships/image" Target="../media/image23.png"/><Relationship Id="rId2" Type="http://schemas.openxmlformats.org/officeDocument/2006/relationships/tags" Target="../tags/tag861.xml"/><Relationship Id="rId16" Type="http://schemas.openxmlformats.org/officeDocument/2006/relationships/tags" Target="../tags/tag875.xml"/><Relationship Id="rId20" Type="http://schemas.openxmlformats.org/officeDocument/2006/relationships/tags" Target="../tags/tag879.xml"/><Relationship Id="rId29" Type="http://schemas.openxmlformats.org/officeDocument/2006/relationships/image" Target="../media/image12.png"/><Relationship Id="rId1" Type="http://schemas.openxmlformats.org/officeDocument/2006/relationships/tags" Target="../tags/tag860.xml"/><Relationship Id="rId6" Type="http://schemas.openxmlformats.org/officeDocument/2006/relationships/tags" Target="../tags/tag865.xml"/><Relationship Id="rId11" Type="http://schemas.openxmlformats.org/officeDocument/2006/relationships/tags" Target="../tags/tag870.xml"/><Relationship Id="rId24" Type="http://schemas.openxmlformats.org/officeDocument/2006/relationships/image" Target="../media/image8.png"/><Relationship Id="rId5" Type="http://schemas.openxmlformats.org/officeDocument/2006/relationships/tags" Target="../tags/tag864.xml"/><Relationship Id="rId15" Type="http://schemas.openxmlformats.org/officeDocument/2006/relationships/tags" Target="../tags/tag874.xml"/><Relationship Id="rId23" Type="http://schemas.openxmlformats.org/officeDocument/2006/relationships/notesSlide" Target="../notesSlides/notesSlide1.xml"/><Relationship Id="rId28" Type="http://schemas.openxmlformats.org/officeDocument/2006/relationships/image" Target="../media/image11.png"/><Relationship Id="rId10" Type="http://schemas.openxmlformats.org/officeDocument/2006/relationships/tags" Target="../tags/tag869.xml"/><Relationship Id="rId19" Type="http://schemas.openxmlformats.org/officeDocument/2006/relationships/tags" Target="../tags/tag878.xml"/><Relationship Id="rId31" Type="http://schemas.openxmlformats.org/officeDocument/2006/relationships/image" Target="../media/image99.jpg"/><Relationship Id="rId4" Type="http://schemas.openxmlformats.org/officeDocument/2006/relationships/tags" Target="../tags/tag863.xml"/><Relationship Id="rId9" Type="http://schemas.openxmlformats.org/officeDocument/2006/relationships/tags" Target="../tags/tag868.xml"/><Relationship Id="rId14" Type="http://schemas.openxmlformats.org/officeDocument/2006/relationships/tags" Target="../tags/tag873.xml"/><Relationship Id="rId22" Type="http://schemas.openxmlformats.org/officeDocument/2006/relationships/slideLayout" Target="../slideLayouts/slideLayout5.xml"/><Relationship Id="rId27" Type="http://schemas.openxmlformats.org/officeDocument/2006/relationships/image" Target="../media/image10.png"/><Relationship Id="rId30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tags" Target="../tags/tag64.xml"/><Relationship Id="rId39" Type="http://schemas.openxmlformats.org/officeDocument/2006/relationships/image" Target="../media/image31.jpg"/><Relationship Id="rId3" Type="http://schemas.openxmlformats.org/officeDocument/2006/relationships/tags" Target="../tags/tag41.xml"/><Relationship Id="rId21" Type="http://schemas.openxmlformats.org/officeDocument/2006/relationships/tags" Target="../tags/tag59.xml"/><Relationship Id="rId34" Type="http://schemas.openxmlformats.org/officeDocument/2006/relationships/image" Target="../media/image26.jp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tags" Target="../tags/tag63.xml"/><Relationship Id="rId33" Type="http://schemas.openxmlformats.org/officeDocument/2006/relationships/image" Target="../media/image25.jpg"/><Relationship Id="rId38" Type="http://schemas.openxmlformats.org/officeDocument/2006/relationships/image" Target="../media/image30.png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tags" Target="../tags/tag58.xml"/><Relationship Id="rId29" Type="http://schemas.openxmlformats.org/officeDocument/2006/relationships/image" Target="../media/image14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tags" Target="../tags/tag62.xml"/><Relationship Id="rId32" Type="http://schemas.openxmlformats.org/officeDocument/2006/relationships/image" Target="../media/image24.png"/><Relationship Id="rId37" Type="http://schemas.openxmlformats.org/officeDocument/2006/relationships/image" Target="../media/image29.jpg"/><Relationship Id="rId40" Type="http://schemas.openxmlformats.org/officeDocument/2006/relationships/image" Target="../media/image32.jpg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tags" Target="../tags/tag61.xml"/><Relationship Id="rId28" Type="http://schemas.openxmlformats.org/officeDocument/2006/relationships/image" Target="../media/image8.png"/><Relationship Id="rId36" Type="http://schemas.openxmlformats.org/officeDocument/2006/relationships/image" Target="../media/image28.jpg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31" Type="http://schemas.openxmlformats.org/officeDocument/2006/relationships/image" Target="../media/image12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tags" Target="../tags/tag60.xml"/><Relationship Id="rId27" Type="http://schemas.openxmlformats.org/officeDocument/2006/relationships/slideLayout" Target="../slideLayouts/slideLayout5.xml"/><Relationship Id="rId30" Type="http://schemas.openxmlformats.org/officeDocument/2006/relationships/image" Target="../media/image23.png"/><Relationship Id="rId35" Type="http://schemas.openxmlformats.org/officeDocument/2006/relationships/image" Target="../media/image27.jp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893.xml"/><Relationship Id="rId18" Type="http://schemas.openxmlformats.org/officeDocument/2006/relationships/tags" Target="../tags/tag898.xml"/><Relationship Id="rId26" Type="http://schemas.openxmlformats.org/officeDocument/2006/relationships/tags" Target="../tags/tag906.xml"/><Relationship Id="rId39" Type="http://schemas.openxmlformats.org/officeDocument/2006/relationships/tags" Target="../tags/tag919.xml"/><Relationship Id="rId21" Type="http://schemas.openxmlformats.org/officeDocument/2006/relationships/tags" Target="../tags/tag901.xml"/><Relationship Id="rId34" Type="http://schemas.openxmlformats.org/officeDocument/2006/relationships/tags" Target="../tags/tag914.xml"/><Relationship Id="rId42" Type="http://schemas.openxmlformats.org/officeDocument/2006/relationships/slideLayout" Target="../slideLayouts/slideLayout5.xml"/><Relationship Id="rId47" Type="http://schemas.openxmlformats.org/officeDocument/2006/relationships/image" Target="../media/image11.png"/><Relationship Id="rId50" Type="http://schemas.openxmlformats.org/officeDocument/2006/relationships/image" Target="../media/image38.png"/><Relationship Id="rId55" Type="http://schemas.openxmlformats.org/officeDocument/2006/relationships/hyperlink" Target="https://www.youtube.com/watch?v=aJW16qFkGHU" TargetMode="External"/><Relationship Id="rId7" Type="http://schemas.openxmlformats.org/officeDocument/2006/relationships/tags" Target="../tags/tag887.xml"/><Relationship Id="rId12" Type="http://schemas.openxmlformats.org/officeDocument/2006/relationships/tags" Target="../tags/tag892.xml"/><Relationship Id="rId17" Type="http://schemas.openxmlformats.org/officeDocument/2006/relationships/tags" Target="../tags/tag897.xml"/><Relationship Id="rId25" Type="http://schemas.openxmlformats.org/officeDocument/2006/relationships/tags" Target="../tags/tag905.xml"/><Relationship Id="rId33" Type="http://schemas.openxmlformats.org/officeDocument/2006/relationships/tags" Target="../tags/tag913.xml"/><Relationship Id="rId38" Type="http://schemas.openxmlformats.org/officeDocument/2006/relationships/tags" Target="../tags/tag918.xml"/><Relationship Id="rId46" Type="http://schemas.openxmlformats.org/officeDocument/2006/relationships/image" Target="../media/image10.png"/><Relationship Id="rId2" Type="http://schemas.openxmlformats.org/officeDocument/2006/relationships/tags" Target="../tags/tag882.xml"/><Relationship Id="rId16" Type="http://schemas.openxmlformats.org/officeDocument/2006/relationships/tags" Target="../tags/tag896.xml"/><Relationship Id="rId20" Type="http://schemas.openxmlformats.org/officeDocument/2006/relationships/tags" Target="../tags/tag900.xml"/><Relationship Id="rId29" Type="http://schemas.openxmlformats.org/officeDocument/2006/relationships/tags" Target="../tags/tag909.xml"/><Relationship Id="rId41" Type="http://schemas.openxmlformats.org/officeDocument/2006/relationships/tags" Target="../tags/tag921.xml"/><Relationship Id="rId54" Type="http://schemas.openxmlformats.org/officeDocument/2006/relationships/hyperlink" Target="http://www.muninn-project.org/" TargetMode="External"/><Relationship Id="rId1" Type="http://schemas.openxmlformats.org/officeDocument/2006/relationships/tags" Target="../tags/tag881.xml"/><Relationship Id="rId6" Type="http://schemas.openxmlformats.org/officeDocument/2006/relationships/tags" Target="../tags/tag886.xml"/><Relationship Id="rId11" Type="http://schemas.openxmlformats.org/officeDocument/2006/relationships/tags" Target="../tags/tag891.xml"/><Relationship Id="rId24" Type="http://schemas.openxmlformats.org/officeDocument/2006/relationships/tags" Target="../tags/tag904.xml"/><Relationship Id="rId32" Type="http://schemas.openxmlformats.org/officeDocument/2006/relationships/tags" Target="../tags/tag912.xml"/><Relationship Id="rId37" Type="http://schemas.openxmlformats.org/officeDocument/2006/relationships/tags" Target="../tags/tag917.xml"/><Relationship Id="rId40" Type="http://schemas.openxmlformats.org/officeDocument/2006/relationships/tags" Target="../tags/tag920.xml"/><Relationship Id="rId45" Type="http://schemas.openxmlformats.org/officeDocument/2006/relationships/image" Target="../media/image9.png"/><Relationship Id="rId53" Type="http://schemas.openxmlformats.org/officeDocument/2006/relationships/hyperlink" Target="http://www.cwrc.ca/fr" TargetMode="External"/><Relationship Id="rId5" Type="http://schemas.openxmlformats.org/officeDocument/2006/relationships/tags" Target="../tags/tag885.xml"/><Relationship Id="rId15" Type="http://schemas.openxmlformats.org/officeDocument/2006/relationships/tags" Target="../tags/tag895.xml"/><Relationship Id="rId23" Type="http://schemas.openxmlformats.org/officeDocument/2006/relationships/tags" Target="../tags/tag903.xml"/><Relationship Id="rId28" Type="http://schemas.openxmlformats.org/officeDocument/2006/relationships/tags" Target="../tags/tag908.xml"/><Relationship Id="rId36" Type="http://schemas.openxmlformats.org/officeDocument/2006/relationships/tags" Target="../tags/tag916.xml"/><Relationship Id="rId49" Type="http://schemas.openxmlformats.org/officeDocument/2006/relationships/image" Target="../media/image100.png"/><Relationship Id="rId10" Type="http://schemas.openxmlformats.org/officeDocument/2006/relationships/tags" Target="../tags/tag890.xml"/><Relationship Id="rId19" Type="http://schemas.openxmlformats.org/officeDocument/2006/relationships/tags" Target="../tags/tag899.xml"/><Relationship Id="rId31" Type="http://schemas.openxmlformats.org/officeDocument/2006/relationships/tags" Target="../tags/tag911.xml"/><Relationship Id="rId44" Type="http://schemas.openxmlformats.org/officeDocument/2006/relationships/image" Target="../media/image23.png"/><Relationship Id="rId52" Type="http://schemas.openxmlformats.org/officeDocument/2006/relationships/image" Target="../media/image101.png"/><Relationship Id="rId4" Type="http://schemas.openxmlformats.org/officeDocument/2006/relationships/tags" Target="../tags/tag884.xml"/><Relationship Id="rId9" Type="http://schemas.openxmlformats.org/officeDocument/2006/relationships/tags" Target="../tags/tag889.xml"/><Relationship Id="rId14" Type="http://schemas.openxmlformats.org/officeDocument/2006/relationships/tags" Target="../tags/tag894.xml"/><Relationship Id="rId22" Type="http://schemas.openxmlformats.org/officeDocument/2006/relationships/tags" Target="../tags/tag902.xml"/><Relationship Id="rId27" Type="http://schemas.openxmlformats.org/officeDocument/2006/relationships/tags" Target="../tags/tag907.xml"/><Relationship Id="rId30" Type="http://schemas.openxmlformats.org/officeDocument/2006/relationships/tags" Target="../tags/tag910.xml"/><Relationship Id="rId35" Type="http://schemas.openxmlformats.org/officeDocument/2006/relationships/tags" Target="../tags/tag915.xml"/><Relationship Id="rId43" Type="http://schemas.openxmlformats.org/officeDocument/2006/relationships/image" Target="../media/image8.png"/><Relationship Id="rId48" Type="http://schemas.openxmlformats.org/officeDocument/2006/relationships/image" Target="../media/image12.png"/><Relationship Id="rId8" Type="http://schemas.openxmlformats.org/officeDocument/2006/relationships/tags" Target="../tags/tag888.xml"/><Relationship Id="rId51" Type="http://schemas.openxmlformats.org/officeDocument/2006/relationships/image" Target="../media/image39.png"/><Relationship Id="rId3" Type="http://schemas.openxmlformats.org/officeDocument/2006/relationships/tags" Target="../tags/tag88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929.xml"/><Relationship Id="rId13" Type="http://schemas.openxmlformats.org/officeDocument/2006/relationships/tags" Target="../tags/tag934.xml"/><Relationship Id="rId18" Type="http://schemas.openxmlformats.org/officeDocument/2006/relationships/tags" Target="../tags/tag939.xml"/><Relationship Id="rId26" Type="http://schemas.openxmlformats.org/officeDocument/2006/relationships/tags" Target="../tags/tag947.xml"/><Relationship Id="rId39" Type="http://schemas.openxmlformats.org/officeDocument/2006/relationships/image" Target="../media/image27.jpg"/><Relationship Id="rId3" Type="http://schemas.openxmlformats.org/officeDocument/2006/relationships/tags" Target="../tags/tag924.xml"/><Relationship Id="rId21" Type="http://schemas.openxmlformats.org/officeDocument/2006/relationships/tags" Target="../tags/tag942.xml"/><Relationship Id="rId34" Type="http://schemas.openxmlformats.org/officeDocument/2006/relationships/image" Target="../media/image11.png"/><Relationship Id="rId42" Type="http://schemas.openxmlformats.org/officeDocument/2006/relationships/image" Target="../media/image30.png"/><Relationship Id="rId7" Type="http://schemas.openxmlformats.org/officeDocument/2006/relationships/tags" Target="../tags/tag928.xml"/><Relationship Id="rId12" Type="http://schemas.openxmlformats.org/officeDocument/2006/relationships/tags" Target="../tags/tag933.xml"/><Relationship Id="rId17" Type="http://schemas.openxmlformats.org/officeDocument/2006/relationships/tags" Target="../tags/tag938.xml"/><Relationship Id="rId25" Type="http://schemas.openxmlformats.org/officeDocument/2006/relationships/tags" Target="../tags/tag946.xml"/><Relationship Id="rId33" Type="http://schemas.openxmlformats.org/officeDocument/2006/relationships/image" Target="../media/image10.png"/><Relationship Id="rId38" Type="http://schemas.openxmlformats.org/officeDocument/2006/relationships/image" Target="../media/image26.jpg"/><Relationship Id="rId2" Type="http://schemas.openxmlformats.org/officeDocument/2006/relationships/tags" Target="../tags/tag923.xml"/><Relationship Id="rId16" Type="http://schemas.openxmlformats.org/officeDocument/2006/relationships/tags" Target="../tags/tag937.xml"/><Relationship Id="rId20" Type="http://schemas.openxmlformats.org/officeDocument/2006/relationships/tags" Target="../tags/tag941.xml"/><Relationship Id="rId29" Type="http://schemas.openxmlformats.org/officeDocument/2006/relationships/slideLayout" Target="../slideLayouts/slideLayout5.xml"/><Relationship Id="rId41" Type="http://schemas.openxmlformats.org/officeDocument/2006/relationships/image" Target="../media/image29.jpg"/><Relationship Id="rId1" Type="http://schemas.openxmlformats.org/officeDocument/2006/relationships/tags" Target="../tags/tag922.xml"/><Relationship Id="rId6" Type="http://schemas.openxmlformats.org/officeDocument/2006/relationships/tags" Target="../tags/tag927.xml"/><Relationship Id="rId11" Type="http://schemas.openxmlformats.org/officeDocument/2006/relationships/tags" Target="../tags/tag932.xml"/><Relationship Id="rId24" Type="http://schemas.openxmlformats.org/officeDocument/2006/relationships/tags" Target="../tags/tag945.xml"/><Relationship Id="rId32" Type="http://schemas.openxmlformats.org/officeDocument/2006/relationships/image" Target="../media/image9.png"/><Relationship Id="rId37" Type="http://schemas.openxmlformats.org/officeDocument/2006/relationships/image" Target="../media/image25.jpg"/><Relationship Id="rId40" Type="http://schemas.openxmlformats.org/officeDocument/2006/relationships/image" Target="../media/image28.jpg"/><Relationship Id="rId5" Type="http://schemas.openxmlformats.org/officeDocument/2006/relationships/tags" Target="../tags/tag926.xml"/><Relationship Id="rId15" Type="http://schemas.openxmlformats.org/officeDocument/2006/relationships/tags" Target="../tags/tag936.xml"/><Relationship Id="rId23" Type="http://schemas.openxmlformats.org/officeDocument/2006/relationships/tags" Target="../tags/tag944.xml"/><Relationship Id="rId28" Type="http://schemas.openxmlformats.org/officeDocument/2006/relationships/tags" Target="../tags/tag949.xml"/><Relationship Id="rId36" Type="http://schemas.openxmlformats.org/officeDocument/2006/relationships/image" Target="../media/image102.png"/><Relationship Id="rId10" Type="http://schemas.openxmlformats.org/officeDocument/2006/relationships/tags" Target="../tags/tag931.xml"/><Relationship Id="rId19" Type="http://schemas.openxmlformats.org/officeDocument/2006/relationships/tags" Target="../tags/tag940.xml"/><Relationship Id="rId31" Type="http://schemas.openxmlformats.org/officeDocument/2006/relationships/image" Target="../media/image23.png"/><Relationship Id="rId44" Type="http://schemas.openxmlformats.org/officeDocument/2006/relationships/image" Target="../media/image104.jpg"/><Relationship Id="rId4" Type="http://schemas.openxmlformats.org/officeDocument/2006/relationships/tags" Target="../tags/tag925.xml"/><Relationship Id="rId9" Type="http://schemas.openxmlformats.org/officeDocument/2006/relationships/tags" Target="../tags/tag930.xml"/><Relationship Id="rId14" Type="http://schemas.openxmlformats.org/officeDocument/2006/relationships/tags" Target="../tags/tag935.xml"/><Relationship Id="rId22" Type="http://schemas.openxmlformats.org/officeDocument/2006/relationships/tags" Target="../tags/tag943.xml"/><Relationship Id="rId27" Type="http://schemas.openxmlformats.org/officeDocument/2006/relationships/tags" Target="../tags/tag948.xml"/><Relationship Id="rId30" Type="http://schemas.openxmlformats.org/officeDocument/2006/relationships/image" Target="../media/image8.png"/><Relationship Id="rId35" Type="http://schemas.openxmlformats.org/officeDocument/2006/relationships/image" Target="../media/image12.png"/><Relationship Id="rId43" Type="http://schemas.openxmlformats.org/officeDocument/2006/relationships/image" Target="../media/image10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image" Target="../media/image10.png"/><Relationship Id="rId3" Type="http://schemas.openxmlformats.org/officeDocument/2006/relationships/tags" Target="../tags/tag67.xml"/><Relationship Id="rId21" Type="http://schemas.openxmlformats.org/officeDocument/2006/relationships/tags" Target="../tags/tag85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image" Target="../media/image9.png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tags" Target="../tags/tag84.xml"/><Relationship Id="rId29" Type="http://schemas.openxmlformats.org/officeDocument/2006/relationships/image" Target="../media/image33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image" Target="../media/image23.png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image" Target="../media/image8.png"/><Relationship Id="rId28" Type="http://schemas.openxmlformats.org/officeDocument/2006/relationships/image" Target="../media/image12.png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slideLayout" Target="../slideLayouts/slideLayout5.xml"/><Relationship Id="rId27" Type="http://schemas.openxmlformats.org/officeDocument/2006/relationships/image" Target="../media/image11.png"/><Relationship Id="rId30" Type="http://schemas.openxmlformats.org/officeDocument/2006/relationships/image" Target="../media/image3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image" Target="../media/image8.png"/><Relationship Id="rId3" Type="http://schemas.openxmlformats.org/officeDocument/2006/relationships/tags" Target="../tags/tag88.xml"/><Relationship Id="rId21" Type="http://schemas.openxmlformats.org/officeDocument/2006/relationships/tags" Target="../tags/tag106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slideLayout" Target="../slideLayouts/slideLayout5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29" Type="http://schemas.openxmlformats.org/officeDocument/2006/relationships/image" Target="../media/image36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image" Target="../media/image35.png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22.xml"/><Relationship Id="rId18" Type="http://schemas.openxmlformats.org/officeDocument/2006/relationships/tags" Target="../tags/tag127.xml"/><Relationship Id="rId26" Type="http://schemas.openxmlformats.org/officeDocument/2006/relationships/tags" Target="../tags/tag135.xml"/><Relationship Id="rId39" Type="http://schemas.openxmlformats.org/officeDocument/2006/relationships/tags" Target="../tags/tag148.xml"/><Relationship Id="rId21" Type="http://schemas.openxmlformats.org/officeDocument/2006/relationships/tags" Target="../tags/tag130.xml"/><Relationship Id="rId34" Type="http://schemas.openxmlformats.org/officeDocument/2006/relationships/tags" Target="../tags/tag143.xml"/><Relationship Id="rId42" Type="http://schemas.openxmlformats.org/officeDocument/2006/relationships/tags" Target="../tags/tag151.xml"/><Relationship Id="rId47" Type="http://schemas.openxmlformats.org/officeDocument/2006/relationships/image" Target="../media/image23.png"/><Relationship Id="rId50" Type="http://schemas.openxmlformats.org/officeDocument/2006/relationships/image" Target="../media/image11.png"/><Relationship Id="rId55" Type="http://schemas.openxmlformats.org/officeDocument/2006/relationships/image" Target="../media/image40.png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5" Type="http://schemas.openxmlformats.org/officeDocument/2006/relationships/tags" Target="../tags/tag134.xml"/><Relationship Id="rId33" Type="http://schemas.openxmlformats.org/officeDocument/2006/relationships/tags" Target="../tags/tag142.xml"/><Relationship Id="rId38" Type="http://schemas.openxmlformats.org/officeDocument/2006/relationships/tags" Target="../tags/tag147.xml"/><Relationship Id="rId46" Type="http://schemas.openxmlformats.org/officeDocument/2006/relationships/image" Target="../media/image8.png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0" Type="http://schemas.openxmlformats.org/officeDocument/2006/relationships/tags" Target="../tags/tag129.xml"/><Relationship Id="rId29" Type="http://schemas.openxmlformats.org/officeDocument/2006/relationships/tags" Target="../tags/tag138.xml"/><Relationship Id="rId41" Type="http://schemas.openxmlformats.org/officeDocument/2006/relationships/tags" Target="../tags/tag150.xml"/><Relationship Id="rId54" Type="http://schemas.openxmlformats.org/officeDocument/2006/relationships/image" Target="../media/image39.pn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tags" Target="../tags/tag133.xml"/><Relationship Id="rId32" Type="http://schemas.openxmlformats.org/officeDocument/2006/relationships/tags" Target="../tags/tag141.xml"/><Relationship Id="rId37" Type="http://schemas.openxmlformats.org/officeDocument/2006/relationships/tags" Target="../tags/tag146.xml"/><Relationship Id="rId40" Type="http://schemas.openxmlformats.org/officeDocument/2006/relationships/tags" Target="../tags/tag149.xml"/><Relationship Id="rId45" Type="http://schemas.openxmlformats.org/officeDocument/2006/relationships/slideLayout" Target="../slideLayouts/slideLayout5.xml"/><Relationship Id="rId53" Type="http://schemas.openxmlformats.org/officeDocument/2006/relationships/image" Target="../media/image38.png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tags" Target="../tags/tag132.xml"/><Relationship Id="rId28" Type="http://schemas.openxmlformats.org/officeDocument/2006/relationships/tags" Target="../tags/tag137.xml"/><Relationship Id="rId36" Type="http://schemas.openxmlformats.org/officeDocument/2006/relationships/tags" Target="../tags/tag145.xml"/><Relationship Id="rId49" Type="http://schemas.openxmlformats.org/officeDocument/2006/relationships/image" Target="../media/image10.png"/><Relationship Id="rId10" Type="http://schemas.openxmlformats.org/officeDocument/2006/relationships/tags" Target="../tags/tag119.xml"/><Relationship Id="rId19" Type="http://schemas.openxmlformats.org/officeDocument/2006/relationships/tags" Target="../tags/tag128.xml"/><Relationship Id="rId31" Type="http://schemas.openxmlformats.org/officeDocument/2006/relationships/tags" Target="../tags/tag140.xml"/><Relationship Id="rId44" Type="http://schemas.openxmlformats.org/officeDocument/2006/relationships/tags" Target="../tags/tag153.xml"/><Relationship Id="rId52" Type="http://schemas.openxmlformats.org/officeDocument/2006/relationships/image" Target="../media/image37.png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tags" Target="../tags/tag131.xml"/><Relationship Id="rId27" Type="http://schemas.openxmlformats.org/officeDocument/2006/relationships/tags" Target="../tags/tag136.xml"/><Relationship Id="rId30" Type="http://schemas.openxmlformats.org/officeDocument/2006/relationships/tags" Target="../tags/tag139.xml"/><Relationship Id="rId35" Type="http://schemas.openxmlformats.org/officeDocument/2006/relationships/tags" Target="../tags/tag144.xml"/><Relationship Id="rId43" Type="http://schemas.openxmlformats.org/officeDocument/2006/relationships/tags" Target="../tags/tag152.xml"/><Relationship Id="rId48" Type="http://schemas.openxmlformats.org/officeDocument/2006/relationships/image" Target="../media/image9.png"/><Relationship Id="rId56" Type="http://schemas.openxmlformats.org/officeDocument/2006/relationships/image" Target="../media/image41.png"/><Relationship Id="rId8" Type="http://schemas.openxmlformats.org/officeDocument/2006/relationships/tags" Target="../tags/tag117.xml"/><Relationship Id="rId51" Type="http://schemas.openxmlformats.org/officeDocument/2006/relationships/image" Target="../media/image12.png"/><Relationship Id="rId3" Type="http://schemas.openxmlformats.org/officeDocument/2006/relationships/tags" Target="../tags/tag11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26" Type="http://schemas.openxmlformats.org/officeDocument/2006/relationships/tags" Target="../tags/tag179.xml"/><Relationship Id="rId39" Type="http://schemas.openxmlformats.org/officeDocument/2006/relationships/tags" Target="../tags/tag192.xml"/><Relationship Id="rId21" Type="http://schemas.openxmlformats.org/officeDocument/2006/relationships/tags" Target="../tags/tag174.xml"/><Relationship Id="rId34" Type="http://schemas.openxmlformats.org/officeDocument/2006/relationships/tags" Target="../tags/tag187.xml"/><Relationship Id="rId42" Type="http://schemas.openxmlformats.org/officeDocument/2006/relationships/tags" Target="../tags/tag195.xml"/><Relationship Id="rId47" Type="http://schemas.openxmlformats.org/officeDocument/2006/relationships/image" Target="../media/image8.png"/><Relationship Id="rId50" Type="http://schemas.openxmlformats.org/officeDocument/2006/relationships/image" Target="../media/image10.png"/><Relationship Id="rId55" Type="http://schemas.openxmlformats.org/officeDocument/2006/relationships/image" Target="../media/image39.png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tags" Target="../tags/tag178.xml"/><Relationship Id="rId33" Type="http://schemas.openxmlformats.org/officeDocument/2006/relationships/tags" Target="../tags/tag186.xml"/><Relationship Id="rId38" Type="http://schemas.openxmlformats.org/officeDocument/2006/relationships/tags" Target="../tags/tag191.xml"/><Relationship Id="rId46" Type="http://schemas.openxmlformats.org/officeDocument/2006/relationships/slideLayout" Target="../slideLayouts/slideLayout5.xml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0" Type="http://schemas.openxmlformats.org/officeDocument/2006/relationships/tags" Target="../tags/tag173.xml"/><Relationship Id="rId29" Type="http://schemas.openxmlformats.org/officeDocument/2006/relationships/tags" Target="../tags/tag182.xml"/><Relationship Id="rId41" Type="http://schemas.openxmlformats.org/officeDocument/2006/relationships/tags" Target="../tags/tag194.xml"/><Relationship Id="rId54" Type="http://schemas.openxmlformats.org/officeDocument/2006/relationships/image" Target="../media/image38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24" Type="http://schemas.openxmlformats.org/officeDocument/2006/relationships/tags" Target="../tags/tag177.xml"/><Relationship Id="rId32" Type="http://schemas.openxmlformats.org/officeDocument/2006/relationships/tags" Target="../tags/tag185.xml"/><Relationship Id="rId37" Type="http://schemas.openxmlformats.org/officeDocument/2006/relationships/tags" Target="../tags/tag190.xml"/><Relationship Id="rId40" Type="http://schemas.openxmlformats.org/officeDocument/2006/relationships/tags" Target="../tags/tag193.xml"/><Relationship Id="rId45" Type="http://schemas.openxmlformats.org/officeDocument/2006/relationships/tags" Target="../tags/tag198.xml"/><Relationship Id="rId53" Type="http://schemas.openxmlformats.org/officeDocument/2006/relationships/image" Target="../media/image42.png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23" Type="http://schemas.openxmlformats.org/officeDocument/2006/relationships/tags" Target="../tags/tag176.xml"/><Relationship Id="rId28" Type="http://schemas.openxmlformats.org/officeDocument/2006/relationships/tags" Target="../tags/tag181.xml"/><Relationship Id="rId36" Type="http://schemas.openxmlformats.org/officeDocument/2006/relationships/tags" Target="../tags/tag189.xml"/><Relationship Id="rId49" Type="http://schemas.openxmlformats.org/officeDocument/2006/relationships/image" Target="../media/image9.png"/><Relationship Id="rId57" Type="http://schemas.openxmlformats.org/officeDocument/2006/relationships/image" Target="../media/image41.png"/><Relationship Id="rId10" Type="http://schemas.openxmlformats.org/officeDocument/2006/relationships/tags" Target="../tags/tag163.xml"/><Relationship Id="rId19" Type="http://schemas.openxmlformats.org/officeDocument/2006/relationships/tags" Target="../tags/tag172.xml"/><Relationship Id="rId31" Type="http://schemas.openxmlformats.org/officeDocument/2006/relationships/tags" Target="../tags/tag184.xml"/><Relationship Id="rId44" Type="http://schemas.openxmlformats.org/officeDocument/2006/relationships/tags" Target="../tags/tag197.xml"/><Relationship Id="rId52" Type="http://schemas.openxmlformats.org/officeDocument/2006/relationships/image" Target="../media/image12.png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tags" Target="../tags/tag175.xml"/><Relationship Id="rId27" Type="http://schemas.openxmlformats.org/officeDocument/2006/relationships/tags" Target="../tags/tag180.xml"/><Relationship Id="rId30" Type="http://schemas.openxmlformats.org/officeDocument/2006/relationships/tags" Target="../tags/tag183.xml"/><Relationship Id="rId35" Type="http://schemas.openxmlformats.org/officeDocument/2006/relationships/tags" Target="../tags/tag188.xml"/><Relationship Id="rId43" Type="http://schemas.openxmlformats.org/officeDocument/2006/relationships/tags" Target="../tags/tag196.xml"/><Relationship Id="rId48" Type="http://schemas.openxmlformats.org/officeDocument/2006/relationships/image" Target="../media/image23.png"/><Relationship Id="rId56" Type="http://schemas.openxmlformats.org/officeDocument/2006/relationships/image" Target="../media/image43.png"/><Relationship Id="rId8" Type="http://schemas.openxmlformats.org/officeDocument/2006/relationships/tags" Target="../tags/tag161.xml"/><Relationship Id="rId51" Type="http://schemas.openxmlformats.org/officeDocument/2006/relationships/image" Target="../media/image11.png"/><Relationship Id="rId3" Type="http://schemas.openxmlformats.org/officeDocument/2006/relationships/tags" Target="../tags/tag15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13" Type="http://schemas.openxmlformats.org/officeDocument/2006/relationships/tags" Target="../tags/tag211.xml"/><Relationship Id="rId18" Type="http://schemas.openxmlformats.org/officeDocument/2006/relationships/tags" Target="../tags/tag216.xml"/><Relationship Id="rId26" Type="http://schemas.openxmlformats.org/officeDocument/2006/relationships/image" Target="../media/image23.png"/><Relationship Id="rId3" Type="http://schemas.openxmlformats.org/officeDocument/2006/relationships/tags" Target="../tags/tag201.xml"/><Relationship Id="rId21" Type="http://schemas.openxmlformats.org/officeDocument/2006/relationships/tags" Target="../tags/tag219.xml"/><Relationship Id="rId7" Type="http://schemas.openxmlformats.org/officeDocument/2006/relationships/tags" Target="../tags/tag205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5" Type="http://schemas.openxmlformats.org/officeDocument/2006/relationships/image" Target="../media/image8.png"/><Relationship Id="rId33" Type="http://schemas.openxmlformats.org/officeDocument/2006/relationships/hyperlink" Target="https://xkcd.com/927/" TargetMode="External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0" Type="http://schemas.openxmlformats.org/officeDocument/2006/relationships/tags" Target="../tags/tag218.xml"/><Relationship Id="rId29" Type="http://schemas.openxmlformats.org/officeDocument/2006/relationships/image" Target="../media/image11.png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24" Type="http://schemas.openxmlformats.org/officeDocument/2006/relationships/slideLayout" Target="../slideLayouts/slideLayout5.xml"/><Relationship Id="rId32" Type="http://schemas.openxmlformats.org/officeDocument/2006/relationships/image" Target="../media/image45.png"/><Relationship Id="rId5" Type="http://schemas.openxmlformats.org/officeDocument/2006/relationships/tags" Target="../tags/tag203.xml"/><Relationship Id="rId15" Type="http://schemas.openxmlformats.org/officeDocument/2006/relationships/tags" Target="../tags/tag213.xml"/><Relationship Id="rId23" Type="http://schemas.openxmlformats.org/officeDocument/2006/relationships/tags" Target="../tags/tag221.xml"/><Relationship Id="rId28" Type="http://schemas.openxmlformats.org/officeDocument/2006/relationships/image" Target="../media/image10.png"/><Relationship Id="rId10" Type="http://schemas.openxmlformats.org/officeDocument/2006/relationships/tags" Target="../tags/tag208.xml"/><Relationship Id="rId19" Type="http://schemas.openxmlformats.org/officeDocument/2006/relationships/tags" Target="../tags/tag217.xml"/><Relationship Id="rId31" Type="http://schemas.openxmlformats.org/officeDocument/2006/relationships/image" Target="../media/image44.png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Relationship Id="rId22" Type="http://schemas.openxmlformats.org/officeDocument/2006/relationships/tags" Target="../tags/tag220.xml"/><Relationship Id="rId27" Type="http://schemas.openxmlformats.org/officeDocument/2006/relationships/image" Target="../media/image9.png"/><Relationship Id="rId30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34.xml"/><Relationship Id="rId18" Type="http://schemas.openxmlformats.org/officeDocument/2006/relationships/tags" Target="../tags/tag239.xml"/><Relationship Id="rId26" Type="http://schemas.openxmlformats.org/officeDocument/2006/relationships/tags" Target="../tags/tag247.xml"/><Relationship Id="rId39" Type="http://schemas.openxmlformats.org/officeDocument/2006/relationships/tags" Target="../tags/tag260.xml"/><Relationship Id="rId21" Type="http://schemas.openxmlformats.org/officeDocument/2006/relationships/tags" Target="../tags/tag242.xml"/><Relationship Id="rId34" Type="http://schemas.openxmlformats.org/officeDocument/2006/relationships/tags" Target="../tags/tag255.xml"/><Relationship Id="rId42" Type="http://schemas.openxmlformats.org/officeDocument/2006/relationships/tags" Target="../tags/tag263.xml"/><Relationship Id="rId47" Type="http://schemas.openxmlformats.org/officeDocument/2006/relationships/image" Target="../media/image9.png"/><Relationship Id="rId50" Type="http://schemas.openxmlformats.org/officeDocument/2006/relationships/image" Target="../media/image12.png"/><Relationship Id="rId55" Type="http://schemas.openxmlformats.org/officeDocument/2006/relationships/image" Target="../media/image38.png"/><Relationship Id="rId7" Type="http://schemas.openxmlformats.org/officeDocument/2006/relationships/tags" Target="../tags/tag228.xml"/><Relationship Id="rId12" Type="http://schemas.openxmlformats.org/officeDocument/2006/relationships/tags" Target="../tags/tag233.xml"/><Relationship Id="rId17" Type="http://schemas.openxmlformats.org/officeDocument/2006/relationships/tags" Target="../tags/tag238.xml"/><Relationship Id="rId25" Type="http://schemas.openxmlformats.org/officeDocument/2006/relationships/tags" Target="../tags/tag246.xml"/><Relationship Id="rId33" Type="http://schemas.openxmlformats.org/officeDocument/2006/relationships/tags" Target="../tags/tag254.xml"/><Relationship Id="rId38" Type="http://schemas.openxmlformats.org/officeDocument/2006/relationships/tags" Target="../tags/tag259.xml"/><Relationship Id="rId46" Type="http://schemas.openxmlformats.org/officeDocument/2006/relationships/image" Target="../media/image23.png"/><Relationship Id="rId2" Type="http://schemas.openxmlformats.org/officeDocument/2006/relationships/tags" Target="../tags/tag223.xml"/><Relationship Id="rId16" Type="http://schemas.openxmlformats.org/officeDocument/2006/relationships/tags" Target="../tags/tag237.xml"/><Relationship Id="rId20" Type="http://schemas.openxmlformats.org/officeDocument/2006/relationships/tags" Target="../tags/tag241.xml"/><Relationship Id="rId29" Type="http://schemas.openxmlformats.org/officeDocument/2006/relationships/tags" Target="../tags/tag250.xml"/><Relationship Id="rId41" Type="http://schemas.openxmlformats.org/officeDocument/2006/relationships/tags" Target="../tags/tag262.xml"/><Relationship Id="rId54" Type="http://schemas.openxmlformats.org/officeDocument/2006/relationships/image" Target="../media/image48.png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24" Type="http://schemas.openxmlformats.org/officeDocument/2006/relationships/tags" Target="../tags/tag245.xml"/><Relationship Id="rId32" Type="http://schemas.openxmlformats.org/officeDocument/2006/relationships/tags" Target="../tags/tag253.xml"/><Relationship Id="rId37" Type="http://schemas.openxmlformats.org/officeDocument/2006/relationships/tags" Target="../tags/tag258.xml"/><Relationship Id="rId40" Type="http://schemas.openxmlformats.org/officeDocument/2006/relationships/tags" Target="../tags/tag261.xml"/><Relationship Id="rId45" Type="http://schemas.openxmlformats.org/officeDocument/2006/relationships/image" Target="../media/image8.png"/><Relationship Id="rId53" Type="http://schemas.openxmlformats.org/officeDocument/2006/relationships/image" Target="../media/image39.png"/><Relationship Id="rId5" Type="http://schemas.openxmlformats.org/officeDocument/2006/relationships/tags" Target="../tags/tag226.xml"/><Relationship Id="rId15" Type="http://schemas.openxmlformats.org/officeDocument/2006/relationships/tags" Target="../tags/tag236.xml"/><Relationship Id="rId23" Type="http://schemas.openxmlformats.org/officeDocument/2006/relationships/tags" Target="../tags/tag244.xml"/><Relationship Id="rId28" Type="http://schemas.openxmlformats.org/officeDocument/2006/relationships/tags" Target="../tags/tag249.xml"/><Relationship Id="rId36" Type="http://schemas.openxmlformats.org/officeDocument/2006/relationships/tags" Target="../tags/tag257.xml"/><Relationship Id="rId49" Type="http://schemas.openxmlformats.org/officeDocument/2006/relationships/image" Target="../media/image11.png"/><Relationship Id="rId10" Type="http://schemas.openxmlformats.org/officeDocument/2006/relationships/tags" Target="../tags/tag231.xml"/><Relationship Id="rId19" Type="http://schemas.openxmlformats.org/officeDocument/2006/relationships/tags" Target="../tags/tag240.xml"/><Relationship Id="rId31" Type="http://schemas.openxmlformats.org/officeDocument/2006/relationships/tags" Target="../tags/tag252.xml"/><Relationship Id="rId44" Type="http://schemas.openxmlformats.org/officeDocument/2006/relationships/slideLayout" Target="../slideLayouts/slideLayout5.xml"/><Relationship Id="rId52" Type="http://schemas.openxmlformats.org/officeDocument/2006/relationships/image" Target="../media/image47.png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tags" Target="../tags/tag235.xml"/><Relationship Id="rId22" Type="http://schemas.openxmlformats.org/officeDocument/2006/relationships/tags" Target="../tags/tag243.xml"/><Relationship Id="rId27" Type="http://schemas.openxmlformats.org/officeDocument/2006/relationships/tags" Target="../tags/tag248.xml"/><Relationship Id="rId30" Type="http://schemas.openxmlformats.org/officeDocument/2006/relationships/tags" Target="../tags/tag251.xml"/><Relationship Id="rId35" Type="http://schemas.openxmlformats.org/officeDocument/2006/relationships/tags" Target="../tags/tag256.xml"/><Relationship Id="rId43" Type="http://schemas.openxmlformats.org/officeDocument/2006/relationships/tags" Target="../tags/tag264.xml"/><Relationship Id="rId48" Type="http://schemas.openxmlformats.org/officeDocument/2006/relationships/image" Target="../media/image10.png"/><Relationship Id="rId8" Type="http://schemas.openxmlformats.org/officeDocument/2006/relationships/tags" Target="../tags/tag229.xml"/><Relationship Id="rId51" Type="http://schemas.openxmlformats.org/officeDocument/2006/relationships/image" Target="../media/image46.png"/><Relationship Id="rId3" Type="http://schemas.openxmlformats.org/officeDocument/2006/relationships/tags" Target="../tags/tag2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8869" y="1743165"/>
            <a:ext cx="46355" cy="8255"/>
          </a:xfrm>
          <a:custGeom>
            <a:avLst/>
            <a:gdLst/>
            <a:ahLst/>
            <a:cxnLst/>
            <a:rect l="l" t="t" r="r" b="b"/>
            <a:pathLst>
              <a:path w="46355" h="8255">
                <a:moveTo>
                  <a:pt x="0" y="7717"/>
                </a:moveTo>
                <a:lnTo>
                  <a:pt x="463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669671" y="1738206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0" y="0"/>
                </a:moveTo>
                <a:lnTo>
                  <a:pt x="4379" y="5143"/>
                </a:lnTo>
                <a:lnTo>
                  <a:pt x="1899" y="11434"/>
                </a:lnTo>
                <a:lnTo>
                  <a:pt x="14666" y="34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699051" y="1786979"/>
            <a:ext cx="8890" cy="16510"/>
          </a:xfrm>
          <a:custGeom>
            <a:avLst/>
            <a:gdLst/>
            <a:ahLst/>
            <a:cxnLst/>
            <a:rect l="l" t="t" r="r" b="b"/>
            <a:pathLst>
              <a:path w="8889" h="16510">
                <a:moveTo>
                  <a:pt x="0" y="16315"/>
                </a:moveTo>
                <a:lnTo>
                  <a:pt x="82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700070" y="1778719"/>
            <a:ext cx="12065" cy="15240"/>
          </a:xfrm>
          <a:custGeom>
            <a:avLst/>
            <a:gdLst/>
            <a:ahLst/>
            <a:cxnLst/>
            <a:rect l="l" t="t" r="r" b="b"/>
            <a:pathLst>
              <a:path w="12064" h="15239">
                <a:moveTo>
                  <a:pt x="10762" y="9291"/>
                </a:moveTo>
                <a:lnTo>
                  <a:pt x="6742" y="9291"/>
                </a:lnTo>
                <a:lnTo>
                  <a:pt x="10333" y="15014"/>
                </a:lnTo>
                <a:lnTo>
                  <a:pt x="10762" y="9291"/>
                </a:lnTo>
                <a:close/>
              </a:path>
              <a:path w="12064" h="15239">
                <a:moveTo>
                  <a:pt x="11457" y="0"/>
                </a:moveTo>
                <a:lnTo>
                  <a:pt x="0" y="9766"/>
                </a:lnTo>
                <a:lnTo>
                  <a:pt x="6742" y="9291"/>
                </a:lnTo>
                <a:lnTo>
                  <a:pt x="10762" y="9291"/>
                </a:lnTo>
                <a:lnTo>
                  <a:pt x="11457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703244" y="1778719"/>
            <a:ext cx="8890" cy="16510"/>
          </a:xfrm>
          <a:custGeom>
            <a:avLst/>
            <a:gdLst/>
            <a:ahLst/>
            <a:cxnLst/>
            <a:rect l="l" t="t" r="r" b="b"/>
            <a:pathLst>
              <a:path w="8889" h="16510">
                <a:moveTo>
                  <a:pt x="8288" y="0"/>
                </a:moveTo>
                <a:lnTo>
                  <a:pt x="0" y="1631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699051" y="1788276"/>
            <a:ext cx="12065" cy="15240"/>
          </a:xfrm>
          <a:custGeom>
            <a:avLst/>
            <a:gdLst/>
            <a:ahLst/>
            <a:cxnLst/>
            <a:rect l="l" t="t" r="r" b="b"/>
            <a:pathLst>
              <a:path w="12064" h="15239">
                <a:moveTo>
                  <a:pt x="1123" y="0"/>
                </a:moveTo>
                <a:lnTo>
                  <a:pt x="0" y="15014"/>
                </a:lnTo>
                <a:lnTo>
                  <a:pt x="10900" y="5722"/>
                </a:lnTo>
                <a:lnTo>
                  <a:pt x="4715" y="5722"/>
                </a:lnTo>
                <a:lnTo>
                  <a:pt x="1123" y="0"/>
                </a:lnTo>
                <a:close/>
              </a:path>
              <a:path w="12064" h="15239">
                <a:moveTo>
                  <a:pt x="11457" y="5247"/>
                </a:moveTo>
                <a:lnTo>
                  <a:pt x="4715" y="5722"/>
                </a:lnTo>
                <a:lnTo>
                  <a:pt x="10900" y="5722"/>
                </a:lnTo>
                <a:lnTo>
                  <a:pt x="11457" y="5247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812478" y="2226401"/>
            <a:ext cx="596265" cy="295910"/>
          </a:xfrm>
          <a:custGeom>
            <a:avLst/>
            <a:gdLst/>
            <a:ahLst/>
            <a:cxnLst/>
            <a:rect l="l" t="t" r="r" b="b"/>
            <a:pathLst>
              <a:path w="596264" h="295910">
                <a:moveTo>
                  <a:pt x="595733" y="29577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804172" y="2222279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0" y="0"/>
                </a:moveTo>
                <a:lnTo>
                  <a:pt x="9881" y="11370"/>
                </a:lnTo>
                <a:lnTo>
                  <a:pt x="9337" y="4637"/>
                </a:lnTo>
                <a:lnTo>
                  <a:pt x="15025" y="9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804172" y="2222279"/>
            <a:ext cx="596265" cy="295910"/>
          </a:xfrm>
          <a:custGeom>
            <a:avLst/>
            <a:gdLst/>
            <a:ahLst/>
            <a:cxnLst/>
            <a:rect l="l" t="t" r="r" b="b"/>
            <a:pathLst>
              <a:path w="596264" h="295910">
                <a:moveTo>
                  <a:pt x="0" y="0"/>
                </a:moveTo>
                <a:lnTo>
                  <a:pt x="595733" y="2957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393185" y="2510812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5143" y="0"/>
                </a:moveTo>
                <a:lnTo>
                  <a:pt x="5688" y="6733"/>
                </a:lnTo>
                <a:lnTo>
                  <a:pt x="0" y="10375"/>
                </a:lnTo>
                <a:lnTo>
                  <a:pt x="15025" y="11370"/>
                </a:lnTo>
                <a:lnTo>
                  <a:pt x="5143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456693" y="2651035"/>
            <a:ext cx="434340" cy="48260"/>
          </a:xfrm>
          <a:custGeom>
            <a:avLst/>
            <a:gdLst/>
            <a:ahLst/>
            <a:cxnLst/>
            <a:rect l="l" t="t" r="r" b="b"/>
            <a:pathLst>
              <a:path w="434339" h="48260">
                <a:moveTo>
                  <a:pt x="0" y="0"/>
                </a:moveTo>
                <a:lnTo>
                  <a:pt x="434062" y="479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885521" y="2692693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1262" y="0"/>
                </a:moveTo>
                <a:lnTo>
                  <a:pt x="4089" y="6138"/>
                </a:lnTo>
                <a:lnTo>
                  <a:pt x="0" y="11515"/>
                </a:lnTo>
                <a:lnTo>
                  <a:pt x="14446" y="7283"/>
                </a:lnTo>
                <a:lnTo>
                  <a:pt x="1262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465903" y="2652052"/>
            <a:ext cx="434340" cy="48260"/>
          </a:xfrm>
          <a:custGeom>
            <a:avLst/>
            <a:gdLst/>
            <a:ahLst/>
            <a:cxnLst/>
            <a:rect l="l" t="t" r="r" b="b"/>
            <a:pathLst>
              <a:path w="434339" h="48260">
                <a:moveTo>
                  <a:pt x="434062" y="479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456693" y="2646804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14458" y="0"/>
                </a:moveTo>
                <a:lnTo>
                  <a:pt x="0" y="4230"/>
                </a:lnTo>
                <a:lnTo>
                  <a:pt x="13183" y="11514"/>
                </a:lnTo>
                <a:lnTo>
                  <a:pt x="10368" y="5375"/>
                </a:lnTo>
                <a:lnTo>
                  <a:pt x="14458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782821" y="2245021"/>
            <a:ext cx="6985" cy="11430"/>
          </a:xfrm>
          <a:custGeom>
            <a:avLst/>
            <a:gdLst/>
            <a:ahLst/>
            <a:cxnLst/>
            <a:rect l="l" t="t" r="r" b="b"/>
            <a:pathLst>
              <a:path w="6985" h="11430">
                <a:moveTo>
                  <a:pt x="0" y="0"/>
                </a:moveTo>
                <a:lnTo>
                  <a:pt x="6520" y="1129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782010" y="2249403"/>
            <a:ext cx="12065" cy="15240"/>
          </a:xfrm>
          <a:custGeom>
            <a:avLst/>
            <a:gdLst/>
            <a:ahLst/>
            <a:cxnLst/>
            <a:rect l="l" t="t" r="r" b="b"/>
            <a:pathLst>
              <a:path w="12064" h="15239">
                <a:moveTo>
                  <a:pt x="0" y="5792"/>
                </a:moveTo>
                <a:lnTo>
                  <a:pt x="11967" y="14935"/>
                </a:lnTo>
                <a:lnTo>
                  <a:pt x="10790" y="5906"/>
                </a:lnTo>
                <a:lnTo>
                  <a:pt x="6754" y="5906"/>
                </a:lnTo>
                <a:lnTo>
                  <a:pt x="0" y="5792"/>
                </a:lnTo>
                <a:close/>
              </a:path>
              <a:path w="12064" h="15239">
                <a:moveTo>
                  <a:pt x="10020" y="0"/>
                </a:moveTo>
                <a:lnTo>
                  <a:pt x="6754" y="5906"/>
                </a:lnTo>
                <a:lnTo>
                  <a:pt x="10790" y="5906"/>
                </a:lnTo>
                <a:lnTo>
                  <a:pt x="1002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885139" y="2336859"/>
            <a:ext cx="521334" cy="191135"/>
          </a:xfrm>
          <a:custGeom>
            <a:avLst/>
            <a:gdLst/>
            <a:ahLst/>
            <a:cxnLst/>
            <a:rect l="l" t="t" r="r" b="b"/>
            <a:pathLst>
              <a:path w="521335" h="191135">
                <a:moveTo>
                  <a:pt x="520748" y="19072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876439" y="2333013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5037" y="0"/>
                </a:moveTo>
                <a:lnTo>
                  <a:pt x="0" y="658"/>
                </a:lnTo>
                <a:lnTo>
                  <a:pt x="11052" y="10878"/>
                </a:lnTo>
                <a:lnTo>
                  <a:pt x="9789" y="4244"/>
                </a:lnTo>
                <a:lnTo>
                  <a:pt x="15037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591785" y="2348025"/>
            <a:ext cx="173990" cy="103505"/>
          </a:xfrm>
          <a:custGeom>
            <a:avLst/>
            <a:gdLst/>
            <a:ahLst/>
            <a:cxnLst/>
            <a:rect l="l" t="t" r="r" b="b"/>
            <a:pathLst>
              <a:path w="173989" h="103505">
                <a:moveTo>
                  <a:pt x="0" y="103405"/>
                </a:moveTo>
                <a:lnTo>
                  <a:pt x="1736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758481" y="2343283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14909" y="0"/>
                </a:moveTo>
                <a:lnTo>
                  <a:pt x="0" y="2136"/>
                </a:lnTo>
                <a:lnTo>
                  <a:pt x="5954" y="5334"/>
                </a:lnTo>
                <a:lnTo>
                  <a:pt x="5931" y="12090"/>
                </a:lnTo>
                <a:lnTo>
                  <a:pt x="14909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1876439" y="2333671"/>
            <a:ext cx="521334" cy="191135"/>
          </a:xfrm>
          <a:custGeom>
            <a:avLst/>
            <a:gdLst/>
            <a:ahLst/>
            <a:cxnLst/>
            <a:rect l="l" t="t" r="r" b="b"/>
            <a:pathLst>
              <a:path w="521335" h="191135">
                <a:moveTo>
                  <a:pt x="0" y="0"/>
                </a:moveTo>
                <a:lnTo>
                  <a:pt x="520748" y="1907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2390833" y="2517368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3985" y="0"/>
                </a:moveTo>
                <a:lnTo>
                  <a:pt x="5259" y="6634"/>
                </a:lnTo>
                <a:lnTo>
                  <a:pt x="0" y="10878"/>
                </a:lnTo>
                <a:lnTo>
                  <a:pt x="15048" y="10220"/>
                </a:lnTo>
                <a:lnTo>
                  <a:pt x="3985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1787455" y="2253047"/>
            <a:ext cx="6985" cy="11430"/>
          </a:xfrm>
          <a:custGeom>
            <a:avLst/>
            <a:gdLst/>
            <a:ahLst/>
            <a:cxnLst/>
            <a:rect l="l" t="t" r="r" b="b"/>
            <a:pathLst>
              <a:path w="6985" h="11430">
                <a:moveTo>
                  <a:pt x="6520" y="1129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782821" y="2245021"/>
            <a:ext cx="12065" cy="15240"/>
          </a:xfrm>
          <a:custGeom>
            <a:avLst/>
            <a:gdLst/>
            <a:ahLst/>
            <a:cxnLst/>
            <a:rect l="l" t="t" r="r" b="b"/>
            <a:pathLst>
              <a:path w="12064" h="15239">
                <a:moveTo>
                  <a:pt x="0" y="0"/>
                </a:moveTo>
                <a:lnTo>
                  <a:pt x="1934" y="14935"/>
                </a:lnTo>
                <a:lnTo>
                  <a:pt x="5213" y="9029"/>
                </a:lnTo>
                <a:lnTo>
                  <a:pt x="11818" y="9029"/>
                </a:lnTo>
                <a:lnTo>
                  <a:pt x="0" y="0"/>
                </a:lnTo>
                <a:close/>
              </a:path>
              <a:path w="12064" h="15239">
                <a:moveTo>
                  <a:pt x="11818" y="9029"/>
                </a:moveTo>
                <a:lnTo>
                  <a:pt x="5213" y="9029"/>
                </a:lnTo>
                <a:lnTo>
                  <a:pt x="11967" y="9142"/>
                </a:lnTo>
                <a:lnTo>
                  <a:pt x="11818" y="9029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2427025" y="377323"/>
            <a:ext cx="11430" cy="249554"/>
          </a:xfrm>
          <a:custGeom>
            <a:avLst/>
            <a:gdLst/>
            <a:ahLst/>
            <a:cxnLst/>
            <a:rect l="l" t="t" r="r" b="b"/>
            <a:pathLst>
              <a:path w="11430" h="249554">
                <a:moveTo>
                  <a:pt x="11433" y="2495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2421452" y="368067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4">
                <a:moveTo>
                  <a:pt x="5143" y="0"/>
                </a:moveTo>
                <a:lnTo>
                  <a:pt x="0" y="14156"/>
                </a:lnTo>
                <a:lnTo>
                  <a:pt x="5618" y="10414"/>
                </a:lnTo>
                <a:lnTo>
                  <a:pt x="10050" y="10414"/>
                </a:lnTo>
                <a:lnTo>
                  <a:pt x="5143" y="0"/>
                </a:lnTo>
                <a:close/>
              </a:path>
              <a:path w="12064" h="14604">
                <a:moveTo>
                  <a:pt x="10050" y="10414"/>
                </a:moveTo>
                <a:lnTo>
                  <a:pt x="5618" y="10414"/>
                </a:lnTo>
                <a:lnTo>
                  <a:pt x="11561" y="13623"/>
                </a:lnTo>
                <a:lnTo>
                  <a:pt x="10050" y="10414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332005" y="1134353"/>
            <a:ext cx="1209675" cy="890269"/>
          </a:xfrm>
          <a:custGeom>
            <a:avLst/>
            <a:gdLst/>
            <a:ahLst/>
            <a:cxnLst/>
            <a:rect l="l" t="t" r="r" b="b"/>
            <a:pathLst>
              <a:path w="1209675" h="890269">
                <a:moveTo>
                  <a:pt x="0" y="890051"/>
                </a:moveTo>
                <a:lnTo>
                  <a:pt x="120914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2533989" y="1128850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39" h="13334">
                <a:moveTo>
                  <a:pt x="14620" y="0"/>
                </a:moveTo>
                <a:lnTo>
                  <a:pt x="0" y="3579"/>
                </a:lnTo>
                <a:lnTo>
                  <a:pt x="6232" y="6186"/>
                </a:lnTo>
                <a:lnTo>
                  <a:pt x="6869" y="12905"/>
                </a:lnTo>
                <a:lnTo>
                  <a:pt x="1462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1080967" y="1334784"/>
            <a:ext cx="173990" cy="248920"/>
          </a:xfrm>
          <a:custGeom>
            <a:avLst/>
            <a:gdLst/>
            <a:ahLst/>
            <a:cxnLst/>
            <a:rect l="l" t="t" r="r" b="b"/>
            <a:pathLst>
              <a:path w="173990" h="248919">
                <a:moveTo>
                  <a:pt x="0" y="248357"/>
                </a:moveTo>
                <a:lnTo>
                  <a:pt x="1737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1247284" y="1327184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4" h="15240">
                <a:moveTo>
                  <a:pt x="12720" y="0"/>
                </a:moveTo>
                <a:lnTo>
                  <a:pt x="0" y="8074"/>
                </a:lnTo>
                <a:lnTo>
                  <a:pt x="6742" y="8549"/>
                </a:lnTo>
                <a:lnTo>
                  <a:pt x="9499" y="14712"/>
                </a:lnTo>
                <a:lnTo>
                  <a:pt x="1272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2455744" y="1609752"/>
            <a:ext cx="180340" cy="194945"/>
          </a:xfrm>
          <a:custGeom>
            <a:avLst/>
            <a:gdLst/>
            <a:ahLst/>
            <a:cxnLst/>
            <a:rect l="l" t="t" r="r" b="b"/>
            <a:pathLst>
              <a:path w="180339" h="194944">
                <a:moveTo>
                  <a:pt x="0" y="0"/>
                </a:moveTo>
                <a:lnTo>
                  <a:pt x="180047" y="1946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2628394" y="1797081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69" h="14605">
                <a:moveTo>
                  <a:pt x="8503" y="0"/>
                </a:moveTo>
                <a:lnTo>
                  <a:pt x="6615" y="6475"/>
                </a:lnTo>
                <a:lnTo>
                  <a:pt x="0" y="7866"/>
                </a:lnTo>
                <a:lnTo>
                  <a:pt x="13693" y="14133"/>
                </a:lnTo>
                <a:lnTo>
                  <a:pt x="8503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2466170" y="1596001"/>
            <a:ext cx="215265" cy="109855"/>
          </a:xfrm>
          <a:custGeom>
            <a:avLst/>
            <a:gdLst/>
            <a:ahLst/>
            <a:cxnLst/>
            <a:rect l="l" t="t" r="r" b="b"/>
            <a:pathLst>
              <a:path w="215264" h="109855">
                <a:moveTo>
                  <a:pt x="0" y="0"/>
                </a:moveTo>
                <a:lnTo>
                  <a:pt x="214807" y="1098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2674213" y="1698562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5271" y="0"/>
                </a:moveTo>
                <a:lnTo>
                  <a:pt x="5734" y="6742"/>
                </a:lnTo>
                <a:lnTo>
                  <a:pt x="0" y="10310"/>
                </a:lnTo>
                <a:lnTo>
                  <a:pt x="15014" y="11480"/>
                </a:lnTo>
                <a:lnTo>
                  <a:pt x="5271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1994153" y="2662222"/>
            <a:ext cx="17145" cy="12700"/>
          </a:xfrm>
          <a:custGeom>
            <a:avLst/>
            <a:gdLst/>
            <a:ahLst/>
            <a:cxnLst/>
            <a:rect l="l" t="t" r="r" b="b"/>
            <a:pathLst>
              <a:path w="17144" h="12700">
                <a:moveTo>
                  <a:pt x="0" y="12552"/>
                </a:moveTo>
                <a:lnTo>
                  <a:pt x="171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2004105" y="2656741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39" h="13335">
                <a:moveTo>
                  <a:pt x="14631" y="0"/>
                </a:moveTo>
                <a:lnTo>
                  <a:pt x="0" y="3550"/>
                </a:lnTo>
                <a:lnTo>
                  <a:pt x="6221" y="6166"/>
                </a:lnTo>
                <a:lnTo>
                  <a:pt x="6846" y="12892"/>
                </a:lnTo>
                <a:lnTo>
                  <a:pt x="14631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863139" y="2366790"/>
            <a:ext cx="166370" cy="217170"/>
          </a:xfrm>
          <a:custGeom>
            <a:avLst/>
            <a:gdLst/>
            <a:ahLst/>
            <a:cxnLst/>
            <a:rect l="l" t="t" r="r" b="b"/>
            <a:pathLst>
              <a:path w="166369" h="217169">
                <a:moveTo>
                  <a:pt x="166081" y="21657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1857498" y="2359436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5" h="14605">
                <a:moveTo>
                  <a:pt x="0" y="0"/>
                </a:moveTo>
                <a:lnTo>
                  <a:pt x="3857" y="14556"/>
                </a:lnTo>
                <a:lnTo>
                  <a:pt x="6348" y="8273"/>
                </a:lnTo>
                <a:lnTo>
                  <a:pt x="13056" y="750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2001626" y="2656741"/>
            <a:ext cx="17145" cy="12700"/>
          </a:xfrm>
          <a:custGeom>
            <a:avLst/>
            <a:gdLst/>
            <a:ahLst/>
            <a:cxnLst/>
            <a:rect l="l" t="t" r="r" b="b"/>
            <a:pathLst>
              <a:path w="17144" h="12700">
                <a:moveTo>
                  <a:pt x="17113" y="0"/>
                </a:moveTo>
                <a:lnTo>
                  <a:pt x="0" y="1255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1994154" y="2661883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39" h="13335">
                <a:moveTo>
                  <a:pt x="7785" y="0"/>
                </a:moveTo>
                <a:lnTo>
                  <a:pt x="0" y="12892"/>
                </a:lnTo>
                <a:lnTo>
                  <a:pt x="14631" y="9340"/>
                </a:lnTo>
                <a:lnTo>
                  <a:pt x="8410" y="6726"/>
                </a:lnTo>
                <a:lnTo>
                  <a:pt x="7785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1735508" y="2571021"/>
            <a:ext cx="405130" cy="95885"/>
          </a:xfrm>
          <a:custGeom>
            <a:avLst/>
            <a:gdLst/>
            <a:ahLst/>
            <a:cxnLst/>
            <a:rect l="l" t="t" r="r" b="b"/>
            <a:pathLst>
              <a:path w="405130" h="95885">
                <a:moveTo>
                  <a:pt x="404533" y="956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1726483" y="2566451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4863" y="0"/>
                </a:moveTo>
                <a:lnTo>
                  <a:pt x="0" y="2437"/>
                </a:lnTo>
                <a:lnTo>
                  <a:pt x="12198" y="11273"/>
                </a:lnTo>
                <a:lnTo>
                  <a:pt x="10148" y="4836"/>
                </a:lnTo>
                <a:lnTo>
                  <a:pt x="14863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1726483" y="2568888"/>
            <a:ext cx="405130" cy="95885"/>
          </a:xfrm>
          <a:custGeom>
            <a:avLst/>
            <a:gdLst/>
            <a:ahLst/>
            <a:cxnLst/>
            <a:rect l="l" t="t" r="r" b="b"/>
            <a:pathLst>
              <a:path w="405130" h="95885">
                <a:moveTo>
                  <a:pt x="0" y="0"/>
                </a:moveTo>
                <a:lnTo>
                  <a:pt x="404533" y="956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2125179" y="2657840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2664" y="0"/>
                </a:moveTo>
                <a:lnTo>
                  <a:pt x="4715" y="6436"/>
                </a:lnTo>
                <a:lnTo>
                  <a:pt x="0" y="11273"/>
                </a:lnTo>
                <a:lnTo>
                  <a:pt x="14863" y="8835"/>
                </a:lnTo>
                <a:lnTo>
                  <a:pt x="2664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1723981" y="2576721"/>
            <a:ext cx="477520" cy="194945"/>
          </a:xfrm>
          <a:custGeom>
            <a:avLst/>
            <a:gdLst/>
            <a:ahLst/>
            <a:cxnLst/>
            <a:rect l="l" t="t" r="r" b="b"/>
            <a:pathLst>
              <a:path w="477519" h="194944">
                <a:moveTo>
                  <a:pt x="0" y="0"/>
                </a:moveTo>
                <a:lnTo>
                  <a:pt x="477213" y="1948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2194712" y="2764414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4">
                <a:moveTo>
                  <a:pt x="4379" y="0"/>
                </a:moveTo>
                <a:lnTo>
                  <a:pt x="5410" y="6676"/>
                </a:lnTo>
                <a:lnTo>
                  <a:pt x="0" y="10725"/>
                </a:lnTo>
                <a:lnTo>
                  <a:pt x="15060" y="10617"/>
                </a:lnTo>
                <a:lnTo>
                  <a:pt x="4379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1702468" y="2370834"/>
            <a:ext cx="85725" cy="140970"/>
          </a:xfrm>
          <a:custGeom>
            <a:avLst/>
            <a:gdLst/>
            <a:ahLst/>
            <a:cxnLst/>
            <a:rect l="l" t="t" r="r" b="b"/>
            <a:pathLst>
              <a:path w="85725" h="140969">
                <a:moveTo>
                  <a:pt x="0" y="140602"/>
                </a:moveTo>
                <a:lnTo>
                  <a:pt x="8555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1780666" y="236291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12175" y="0"/>
                </a:moveTo>
                <a:lnTo>
                  <a:pt x="0" y="8864"/>
                </a:lnTo>
                <a:lnTo>
                  <a:pt x="6754" y="8906"/>
                </a:lnTo>
                <a:lnTo>
                  <a:pt x="9893" y="14886"/>
                </a:lnTo>
                <a:lnTo>
                  <a:pt x="12175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1784292" y="1809940"/>
            <a:ext cx="212725" cy="342900"/>
          </a:xfrm>
          <a:custGeom>
            <a:avLst/>
            <a:gdLst/>
            <a:ahLst/>
            <a:cxnLst/>
            <a:rect l="l" t="t" r="r" b="b"/>
            <a:pathLst>
              <a:path w="212725" h="342900">
                <a:moveTo>
                  <a:pt x="0" y="342471"/>
                </a:moveTo>
                <a:lnTo>
                  <a:pt x="2125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1989531" y="1802074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12256" y="0"/>
                </a:moveTo>
                <a:lnTo>
                  <a:pt x="0" y="8746"/>
                </a:lnTo>
                <a:lnTo>
                  <a:pt x="6754" y="8850"/>
                </a:lnTo>
                <a:lnTo>
                  <a:pt x="9847" y="14863"/>
                </a:lnTo>
                <a:lnTo>
                  <a:pt x="1225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1956838" y="1822579"/>
            <a:ext cx="78105" cy="831215"/>
          </a:xfrm>
          <a:custGeom>
            <a:avLst/>
            <a:gdLst/>
            <a:ahLst/>
            <a:cxnLst/>
            <a:rect l="l" t="t" r="r" b="b"/>
            <a:pathLst>
              <a:path w="78105" h="831214">
                <a:moveTo>
                  <a:pt x="0" y="831046"/>
                </a:moveTo>
                <a:lnTo>
                  <a:pt x="776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2028283" y="1813358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5">
                <a:moveTo>
                  <a:pt x="10295" y="10380"/>
                </a:moveTo>
                <a:lnTo>
                  <a:pt x="6093" y="10380"/>
                </a:lnTo>
                <a:lnTo>
                  <a:pt x="11538" y="14376"/>
                </a:lnTo>
                <a:lnTo>
                  <a:pt x="10295" y="10380"/>
                </a:lnTo>
                <a:close/>
              </a:path>
              <a:path w="12064" h="14605">
                <a:moveTo>
                  <a:pt x="7066" y="0"/>
                </a:moveTo>
                <a:lnTo>
                  <a:pt x="0" y="13299"/>
                </a:lnTo>
                <a:lnTo>
                  <a:pt x="6093" y="10380"/>
                </a:lnTo>
                <a:lnTo>
                  <a:pt x="10295" y="10380"/>
                </a:lnTo>
                <a:lnTo>
                  <a:pt x="706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1989716" y="1292870"/>
            <a:ext cx="43180" cy="358140"/>
          </a:xfrm>
          <a:custGeom>
            <a:avLst/>
            <a:gdLst/>
            <a:ahLst/>
            <a:cxnLst/>
            <a:rect l="l" t="t" r="r" b="b"/>
            <a:pathLst>
              <a:path w="43180" h="358139">
                <a:moveTo>
                  <a:pt x="0" y="0"/>
                </a:moveTo>
                <a:lnTo>
                  <a:pt x="42587" y="3576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2026000" y="1645225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5">
                <a:moveTo>
                  <a:pt x="0" y="1367"/>
                </a:moveTo>
                <a:lnTo>
                  <a:pt x="7391" y="14492"/>
                </a:lnTo>
                <a:lnTo>
                  <a:pt x="10330" y="4135"/>
                </a:lnTo>
                <a:lnTo>
                  <a:pt x="6163" y="4135"/>
                </a:lnTo>
                <a:lnTo>
                  <a:pt x="0" y="1367"/>
                </a:lnTo>
                <a:close/>
              </a:path>
              <a:path w="12064" h="14605">
                <a:moveTo>
                  <a:pt x="11503" y="0"/>
                </a:moveTo>
                <a:lnTo>
                  <a:pt x="6163" y="4135"/>
                </a:lnTo>
                <a:lnTo>
                  <a:pt x="10330" y="4135"/>
                </a:lnTo>
                <a:lnTo>
                  <a:pt x="11503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1564144" y="1633502"/>
            <a:ext cx="394335" cy="85090"/>
          </a:xfrm>
          <a:custGeom>
            <a:avLst/>
            <a:gdLst/>
            <a:ahLst/>
            <a:cxnLst/>
            <a:rect l="l" t="t" r="r" b="b"/>
            <a:pathLst>
              <a:path w="394335" h="85089">
                <a:moveTo>
                  <a:pt x="0" y="0"/>
                </a:moveTo>
                <a:lnTo>
                  <a:pt x="393804" y="847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1952193" y="1711595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2432" y="0"/>
                </a:moveTo>
                <a:lnTo>
                  <a:pt x="4622" y="6394"/>
                </a:lnTo>
                <a:lnTo>
                  <a:pt x="0" y="11330"/>
                </a:lnTo>
                <a:lnTo>
                  <a:pt x="14805" y="8584"/>
                </a:lnTo>
                <a:lnTo>
                  <a:pt x="2432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2122051" y="1592989"/>
            <a:ext cx="255270" cy="109855"/>
          </a:xfrm>
          <a:custGeom>
            <a:avLst/>
            <a:gdLst/>
            <a:ahLst/>
            <a:cxnLst/>
            <a:rect l="l" t="t" r="r" b="b"/>
            <a:pathLst>
              <a:path w="255269" h="109855">
                <a:moveTo>
                  <a:pt x="254879" y="0"/>
                </a:moveTo>
                <a:lnTo>
                  <a:pt x="0" y="1093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2113536" y="1695168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0484" y="0"/>
                </a:moveTo>
                <a:lnTo>
                  <a:pt x="0" y="10808"/>
                </a:lnTo>
                <a:lnTo>
                  <a:pt x="15060" y="10646"/>
                </a:lnTo>
                <a:lnTo>
                  <a:pt x="9580" y="6696"/>
                </a:lnTo>
                <a:lnTo>
                  <a:pt x="10484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1728221" y="1795274"/>
            <a:ext cx="251460" cy="233045"/>
          </a:xfrm>
          <a:custGeom>
            <a:avLst/>
            <a:gdLst/>
            <a:ahLst/>
            <a:cxnLst/>
            <a:rect l="l" t="t" r="r" b="b"/>
            <a:pathLst>
              <a:path w="251460" h="233044">
                <a:moveTo>
                  <a:pt x="0" y="232704"/>
                </a:moveTo>
                <a:lnTo>
                  <a:pt x="2508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1971760" y="1788971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5" h="13969">
                <a:moveTo>
                  <a:pt x="14133" y="0"/>
                </a:moveTo>
                <a:lnTo>
                  <a:pt x="0" y="5201"/>
                </a:lnTo>
                <a:lnTo>
                  <a:pt x="6487" y="7089"/>
                </a:lnTo>
                <a:lnTo>
                  <a:pt x="7877" y="13704"/>
                </a:lnTo>
                <a:lnTo>
                  <a:pt x="14133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2081909" y="1813485"/>
            <a:ext cx="350520" cy="685165"/>
          </a:xfrm>
          <a:custGeom>
            <a:avLst/>
            <a:gdLst/>
            <a:ahLst/>
            <a:cxnLst/>
            <a:rect l="l" t="t" r="r" b="b"/>
            <a:pathLst>
              <a:path w="350519" h="685164">
                <a:moveTo>
                  <a:pt x="349942" y="68478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2077681" y="1805225"/>
            <a:ext cx="12065" cy="15240"/>
          </a:xfrm>
          <a:custGeom>
            <a:avLst/>
            <a:gdLst/>
            <a:ahLst/>
            <a:cxnLst/>
            <a:rect l="l" t="t" r="r" b="b"/>
            <a:pathLst>
              <a:path w="12064" h="15239">
                <a:moveTo>
                  <a:pt x="0" y="0"/>
                </a:moveTo>
                <a:lnTo>
                  <a:pt x="1170" y="15014"/>
                </a:lnTo>
                <a:lnTo>
                  <a:pt x="4749" y="9291"/>
                </a:lnTo>
                <a:lnTo>
                  <a:pt x="10959" y="9291"/>
                </a:lnTo>
                <a:lnTo>
                  <a:pt x="0" y="0"/>
                </a:lnTo>
                <a:close/>
              </a:path>
              <a:path w="12064" h="15239">
                <a:moveTo>
                  <a:pt x="10959" y="9291"/>
                </a:moveTo>
                <a:lnTo>
                  <a:pt x="4749" y="9291"/>
                </a:lnTo>
                <a:lnTo>
                  <a:pt x="11492" y="9742"/>
                </a:lnTo>
                <a:lnTo>
                  <a:pt x="10959" y="9291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1696594" y="1815385"/>
            <a:ext cx="311150" cy="693420"/>
          </a:xfrm>
          <a:custGeom>
            <a:avLst/>
            <a:gdLst/>
            <a:ahLst/>
            <a:cxnLst/>
            <a:rect l="l" t="t" r="r" b="b"/>
            <a:pathLst>
              <a:path w="311150" h="693419">
                <a:moveTo>
                  <a:pt x="0" y="692958"/>
                </a:moveTo>
                <a:lnTo>
                  <a:pt x="3105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1999969" y="1806928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39">
                <a:moveTo>
                  <a:pt x="10714" y="9522"/>
                </a:moveTo>
                <a:lnTo>
                  <a:pt x="6707" y="9522"/>
                </a:lnTo>
                <a:lnTo>
                  <a:pt x="10565" y="15060"/>
                </a:lnTo>
                <a:lnTo>
                  <a:pt x="10714" y="9522"/>
                </a:lnTo>
                <a:close/>
              </a:path>
              <a:path w="11430" h="15239">
                <a:moveTo>
                  <a:pt x="10970" y="0"/>
                </a:moveTo>
                <a:lnTo>
                  <a:pt x="0" y="10322"/>
                </a:lnTo>
                <a:lnTo>
                  <a:pt x="6707" y="9522"/>
                </a:lnTo>
                <a:lnTo>
                  <a:pt x="10714" y="9522"/>
                </a:lnTo>
                <a:lnTo>
                  <a:pt x="1097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2072954" y="722925"/>
            <a:ext cx="350520" cy="932815"/>
          </a:xfrm>
          <a:custGeom>
            <a:avLst/>
            <a:gdLst/>
            <a:ahLst/>
            <a:cxnLst/>
            <a:rect l="l" t="t" r="r" b="b"/>
            <a:pathLst>
              <a:path w="350519" h="932814">
                <a:moveTo>
                  <a:pt x="350306" y="0"/>
                </a:moveTo>
                <a:lnTo>
                  <a:pt x="0" y="9325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2069166" y="1649060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39">
                <a:moveTo>
                  <a:pt x="0" y="0"/>
                </a:moveTo>
                <a:lnTo>
                  <a:pt x="532" y="15048"/>
                </a:lnTo>
                <a:lnTo>
                  <a:pt x="9700" y="5294"/>
                </a:lnTo>
                <a:lnTo>
                  <a:pt x="4205" y="5294"/>
                </a:lnTo>
                <a:lnTo>
                  <a:pt x="0" y="0"/>
                </a:lnTo>
                <a:close/>
              </a:path>
              <a:path w="11430" h="15239">
                <a:moveTo>
                  <a:pt x="10843" y="4077"/>
                </a:moveTo>
                <a:lnTo>
                  <a:pt x="4205" y="5294"/>
                </a:lnTo>
                <a:lnTo>
                  <a:pt x="9700" y="5294"/>
                </a:lnTo>
                <a:lnTo>
                  <a:pt x="10843" y="4077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2127739" y="1751459"/>
            <a:ext cx="499109" cy="88265"/>
          </a:xfrm>
          <a:custGeom>
            <a:avLst/>
            <a:gdLst/>
            <a:ahLst/>
            <a:cxnLst/>
            <a:rect l="l" t="t" r="r" b="b"/>
            <a:pathLst>
              <a:path w="499110" h="88264">
                <a:moveTo>
                  <a:pt x="498956" y="8796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2118610" y="1746559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4701" y="0"/>
                </a:moveTo>
                <a:lnTo>
                  <a:pt x="0" y="3290"/>
                </a:lnTo>
                <a:lnTo>
                  <a:pt x="12685" y="11411"/>
                </a:lnTo>
                <a:lnTo>
                  <a:pt x="10275" y="5097"/>
                </a:lnTo>
                <a:lnTo>
                  <a:pt x="14701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2128909" y="1617074"/>
            <a:ext cx="1989455" cy="114935"/>
          </a:xfrm>
          <a:custGeom>
            <a:avLst/>
            <a:gdLst/>
            <a:ahLst/>
            <a:cxnLst/>
            <a:rect l="l" t="t" r="r" b="b"/>
            <a:pathLst>
              <a:path w="1989454" h="114935">
                <a:moveTo>
                  <a:pt x="1989331" y="0"/>
                </a:moveTo>
                <a:lnTo>
                  <a:pt x="0" y="1143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594113" y="367153"/>
            <a:ext cx="3652790" cy="2705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502990" y="2032186"/>
            <a:ext cx="128270" cy="332740"/>
          </a:xfrm>
          <a:custGeom>
            <a:avLst/>
            <a:gdLst/>
            <a:ahLst/>
            <a:cxnLst/>
            <a:rect l="l" t="t" r="r" b="b"/>
            <a:pathLst>
              <a:path w="128270" h="332739">
                <a:moveTo>
                  <a:pt x="128181" y="33262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499251" y="2023532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29" h="15239">
                <a:moveTo>
                  <a:pt x="405" y="0"/>
                </a:moveTo>
                <a:lnTo>
                  <a:pt x="0" y="15060"/>
                </a:lnTo>
                <a:lnTo>
                  <a:pt x="4155" y="9731"/>
                </a:lnTo>
                <a:lnTo>
                  <a:pt x="9703" y="9731"/>
                </a:lnTo>
                <a:lnTo>
                  <a:pt x="405" y="0"/>
                </a:lnTo>
                <a:close/>
              </a:path>
              <a:path w="11429" h="15239">
                <a:moveTo>
                  <a:pt x="9703" y="9731"/>
                </a:moveTo>
                <a:lnTo>
                  <a:pt x="4155" y="9731"/>
                </a:lnTo>
                <a:lnTo>
                  <a:pt x="10809" y="10889"/>
                </a:lnTo>
                <a:lnTo>
                  <a:pt x="9703" y="9731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392128" y="2120353"/>
            <a:ext cx="10795" cy="13335"/>
          </a:xfrm>
          <a:custGeom>
            <a:avLst/>
            <a:gdLst/>
            <a:ahLst/>
            <a:cxnLst/>
            <a:rect l="l" t="t" r="r" b="b"/>
            <a:pathLst>
              <a:path w="10795" h="13335">
                <a:moveTo>
                  <a:pt x="10259" y="1320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386443" y="2113033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5" h="14605">
                <a:moveTo>
                  <a:pt x="0" y="0"/>
                </a:moveTo>
                <a:lnTo>
                  <a:pt x="3952" y="14532"/>
                </a:lnTo>
                <a:lnTo>
                  <a:pt x="6394" y="8234"/>
                </a:lnTo>
                <a:lnTo>
                  <a:pt x="13101" y="74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185648" y="1786075"/>
            <a:ext cx="244475" cy="133985"/>
          </a:xfrm>
          <a:custGeom>
            <a:avLst/>
            <a:gdLst/>
            <a:ahLst/>
            <a:cxnLst/>
            <a:rect l="l" t="t" r="r" b="b"/>
            <a:pathLst>
              <a:path w="244475" h="133985">
                <a:moveTo>
                  <a:pt x="0" y="133448"/>
                </a:moveTo>
                <a:lnTo>
                  <a:pt x="244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423266" y="1781626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14978" y="0"/>
                </a:moveTo>
                <a:lnTo>
                  <a:pt x="0" y="1575"/>
                </a:lnTo>
                <a:lnTo>
                  <a:pt x="5826" y="5004"/>
                </a:lnTo>
                <a:lnTo>
                  <a:pt x="5551" y="11747"/>
                </a:lnTo>
                <a:lnTo>
                  <a:pt x="14978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2129060" y="1729459"/>
            <a:ext cx="2000885" cy="6985"/>
          </a:xfrm>
          <a:custGeom>
            <a:avLst/>
            <a:gdLst/>
            <a:ahLst/>
            <a:cxnLst/>
            <a:rect l="l" t="t" r="r" b="b"/>
            <a:pathLst>
              <a:path w="2000885" h="6985">
                <a:moveTo>
                  <a:pt x="2000649" y="0"/>
                </a:moveTo>
                <a:lnTo>
                  <a:pt x="0" y="66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161848" y="367396"/>
            <a:ext cx="4103313" cy="2724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747242" y="1521533"/>
            <a:ext cx="2085975" cy="994410"/>
          </a:xfrm>
          <a:custGeom>
            <a:avLst/>
            <a:gdLst/>
            <a:ahLst/>
            <a:cxnLst/>
            <a:rect l="l" t="t" r="r" b="b"/>
            <a:pathLst>
              <a:path w="2085975" h="994410">
                <a:moveTo>
                  <a:pt x="0" y="993941"/>
                </a:moveTo>
                <a:lnTo>
                  <a:pt x="20856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479784" y="363525"/>
            <a:ext cx="3758210" cy="27405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1649559" y="1725694"/>
            <a:ext cx="2012950" cy="474345"/>
          </a:xfrm>
          <a:custGeom>
            <a:avLst/>
            <a:gdLst/>
            <a:ahLst/>
            <a:cxnLst/>
            <a:rect l="l" t="t" r="r" b="b"/>
            <a:pathLst>
              <a:path w="2012950" h="474344">
                <a:moveTo>
                  <a:pt x="2012779" y="47430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1640546" y="1721118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4851" y="0"/>
                </a:moveTo>
                <a:lnTo>
                  <a:pt x="0" y="2456"/>
                </a:lnTo>
                <a:lnTo>
                  <a:pt x="12198" y="11283"/>
                </a:lnTo>
                <a:lnTo>
                  <a:pt x="10148" y="4842"/>
                </a:lnTo>
                <a:lnTo>
                  <a:pt x="14851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1545851" y="1160199"/>
            <a:ext cx="661670" cy="1136015"/>
          </a:xfrm>
          <a:custGeom>
            <a:avLst/>
            <a:gdLst/>
            <a:ahLst/>
            <a:cxnLst/>
            <a:rect l="l" t="t" r="r" b="b"/>
            <a:pathLst>
              <a:path w="661669" h="1136014">
                <a:moveTo>
                  <a:pt x="0" y="1135999"/>
                </a:moveTo>
                <a:lnTo>
                  <a:pt x="6613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2199867" y="1152193"/>
            <a:ext cx="12065" cy="15240"/>
          </a:xfrm>
          <a:custGeom>
            <a:avLst/>
            <a:gdLst/>
            <a:ahLst/>
            <a:cxnLst/>
            <a:rect l="l" t="t" r="r" b="b"/>
            <a:pathLst>
              <a:path w="12064" h="15240">
                <a:moveTo>
                  <a:pt x="10799" y="9013"/>
                </a:moveTo>
                <a:lnTo>
                  <a:pt x="6754" y="9013"/>
                </a:lnTo>
                <a:lnTo>
                  <a:pt x="10009" y="14932"/>
                </a:lnTo>
                <a:lnTo>
                  <a:pt x="10799" y="9013"/>
                </a:lnTo>
                <a:close/>
              </a:path>
              <a:path w="12064" h="15240">
                <a:moveTo>
                  <a:pt x="12001" y="0"/>
                </a:moveTo>
                <a:lnTo>
                  <a:pt x="0" y="9105"/>
                </a:lnTo>
                <a:lnTo>
                  <a:pt x="6754" y="9013"/>
                </a:lnTo>
                <a:lnTo>
                  <a:pt x="10799" y="9013"/>
                </a:lnTo>
                <a:lnTo>
                  <a:pt x="12001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2293416" y="1127170"/>
            <a:ext cx="638810" cy="205740"/>
          </a:xfrm>
          <a:custGeom>
            <a:avLst/>
            <a:gdLst/>
            <a:ahLst/>
            <a:cxnLst/>
            <a:rect l="l" t="t" r="r" b="b"/>
            <a:pathLst>
              <a:path w="638810" h="205740">
                <a:moveTo>
                  <a:pt x="638355" y="20574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2284600" y="1123080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5002" y="0"/>
                </a:moveTo>
                <a:lnTo>
                  <a:pt x="0" y="1251"/>
                </a:lnTo>
                <a:lnTo>
                  <a:pt x="11445" y="11028"/>
                </a:lnTo>
                <a:lnTo>
                  <a:pt x="9916" y="4448"/>
                </a:lnTo>
                <a:lnTo>
                  <a:pt x="15002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1959792" y="1164798"/>
            <a:ext cx="257810" cy="720725"/>
          </a:xfrm>
          <a:custGeom>
            <a:avLst/>
            <a:gdLst/>
            <a:ahLst/>
            <a:cxnLst/>
            <a:rect l="l" t="t" r="r" b="b"/>
            <a:pathLst>
              <a:path w="257810" h="720725">
                <a:moveTo>
                  <a:pt x="0" y="720663"/>
                </a:moveTo>
                <a:lnTo>
                  <a:pt x="25730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2210085" y="115607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10631" y="9812"/>
                </a:moveTo>
                <a:lnTo>
                  <a:pt x="6615" y="9812"/>
                </a:lnTo>
                <a:lnTo>
                  <a:pt x="10901" y="15037"/>
                </a:lnTo>
                <a:lnTo>
                  <a:pt x="10631" y="9812"/>
                </a:lnTo>
                <a:close/>
              </a:path>
              <a:path w="11430" h="15240">
                <a:moveTo>
                  <a:pt x="10125" y="0"/>
                </a:moveTo>
                <a:lnTo>
                  <a:pt x="0" y="11144"/>
                </a:lnTo>
                <a:lnTo>
                  <a:pt x="6615" y="9812"/>
                </a:lnTo>
                <a:lnTo>
                  <a:pt x="10631" y="9812"/>
                </a:lnTo>
                <a:lnTo>
                  <a:pt x="10125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2275216" y="1154302"/>
            <a:ext cx="372745" cy="441959"/>
          </a:xfrm>
          <a:custGeom>
            <a:avLst/>
            <a:gdLst/>
            <a:ahLst/>
            <a:cxnLst/>
            <a:rect l="l" t="t" r="r" b="b"/>
            <a:pathLst>
              <a:path w="372744" h="441959">
                <a:moveTo>
                  <a:pt x="372590" y="44194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2269238" y="1147212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69" h="14605">
                <a:moveTo>
                  <a:pt x="0" y="0"/>
                </a:moveTo>
                <a:lnTo>
                  <a:pt x="4529" y="14365"/>
                </a:lnTo>
                <a:lnTo>
                  <a:pt x="6719" y="7970"/>
                </a:lnTo>
                <a:lnTo>
                  <a:pt x="13392" y="68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2252011" y="1156677"/>
            <a:ext cx="73025" cy="231140"/>
          </a:xfrm>
          <a:custGeom>
            <a:avLst/>
            <a:gdLst/>
            <a:ahLst/>
            <a:cxnLst/>
            <a:rect l="l" t="t" r="r" b="b"/>
            <a:pathLst>
              <a:path w="73025" h="231140">
                <a:moveTo>
                  <a:pt x="0" y="0"/>
                </a:moveTo>
                <a:lnTo>
                  <a:pt x="72705" y="2311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2317802" y="1381656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3475"/>
                </a:moveTo>
                <a:lnTo>
                  <a:pt x="9708" y="15002"/>
                </a:lnTo>
                <a:lnTo>
                  <a:pt x="10599" y="5051"/>
                </a:lnTo>
                <a:lnTo>
                  <a:pt x="6568" y="5051"/>
                </a:lnTo>
                <a:lnTo>
                  <a:pt x="0" y="3475"/>
                </a:lnTo>
                <a:close/>
              </a:path>
              <a:path w="11430" h="15240">
                <a:moveTo>
                  <a:pt x="11052" y="0"/>
                </a:moveTo>
                <a:lnTo>
                  <a:pt x="6568" y="5051"/>
                </a:lnTo>
                <a:lnTo>
                  <a:pt x="10599" y="5051"/>
                </a:lnTo>
                <a:lnTo>
                  <a:pt x="11052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2048857" y="377196"/>
            <a:ext cx="105410" cy="1282700"/>
          </a:xfrm>
          <a:custGeom>
            <a:avLst/>
            <a:gdLst/>
            <a:ahLst/>
            <a:cxnLst/>
            <a:rect l="l" t="t" r="r" b="b"/>
            <a:pathLst>
              <a:path w="105410" h="1282700">
                <a:moveTo>
                  <a:pt x="0" y="1282244"/>
                </a:moveTo>
                <a:lnTo>
                  <a:pt x="1052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2147967" y="367951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4">
                <a:moveTo>
                  <a:pt x="10276" y="10391"/>
                </a:moveTo>
                <a:lnTo>
                  <a:pt x="6058" y="10391"/>
                </a:lnTo>
                <a:lnTo>
                  <a:pt x="11550" y="14330"/>
                </a:lnTo>
                <a:lnTo>
                  <a:pt x="10276" y="10391"/>
                </a:lnTo>
                <a:close/>
              </a:path>
              <a:path w="12064" h="14604">
                <a:moveTo>
                  <a:pt x="6916" y="0"/>
                </a:moveTo>
                <a:lnTo>
                  <a:pt x="0" y="13380"/>
                </a:lnTo>
                <a:lnTo>
                  <a:pt x="6058" y="10391"/>
                </a:lnTo>
                <a:lnTo>
                  <a:pt x="10276" y="10391"/>
                </a:lnTo>
                <a:lnTo>
                  <a:pt x="691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2371637" y="1029416"/>
            <a:ext cx="24130" cy="16510"/>
          </a:xfrm>
          <a:custGeom>
            <a:avLst/>
            <a:gdLst/>
            <a:ahLst/>
            <a:cxnLst/>
            <a:rect l="l" t="t" r="r" b="b"/>
            <a:pathLst>
              <a:path w="24130" h="16509">
                <a:moveTo>
                  <a:pt x="23638" y="1589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2363956" y="1024238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0" y="0"/>
                </a:moveTo>
                <a:lnTo>
                  <a:pt x="8294" y="12569"/>
                </a:lnTo>
                <a:lnTo>
                  <a:pt x="8642" y="5815"/>
                </a:lnTo>
                <a:lnTo>
                  <a:pt x="14759" y="29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2325622" y="1055517"/>
            <a:ext cx="18415" cy="338455"/>
          </a:xfrm>
          <a:custGeom>
            <a:avLst/>
            <a:gdLst/>
            <a:ahLst/>
            <a:cxnLst/>
            <a:rect l="l" t="t" r="r" b="b"/>
            <a:pathLst>
              <a:path w="18414" h="338455">
                <a:moveTo>
                  <a:pt x="18004" y="33822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2320084" y="1046261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5">
                <a:moveTo>
                  <a:pt x="5039" y="0"/>
                </a:moveTo>
                <a:lnTo>
                  <a:pt x="0" y="14191"/>
                </a:lnTo>
                <a:lnTo>
                  <a:pt x="5595" y="10414"/>
                </a:lnTo>
                <a:lnTo>
                  <a:pt x="10042" y="10414"/>
                </a:lnTo>
                <a:lnTo>
                  <a:pt x="5039" y="0"/>
                </a:lnTo>
                <a:close/>
              </a:path>
              <a:path w="12064" h="14605">
                <a:moveTo>
                  <a:pt x="10042" y="10414"/>
                </a:moveTo>
                <a:lnTo>
                  <a:pt x="5595" y="10414"/>
                </a:lnTo>
                <a:lnTo>
                  <a:pt x="11561" y="13577"/>
                </a:lnTo>
                <a:lnTo>
                  <a:pt x="10042" y="10414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2069861" y="1051775"/>
            <a:ext cx="231775" cy="612775"/>
          </a:xfrm>
          <a:custGeom>
            <a:avLst/>
            <a:gdLst/>
            <a:ahLst/>
            <a:cxnLst/>
            <a:rect l="l" t="t" r="r" b="b"/>
            <a:pathLst>
              <a:path w="231775" h="612775">
                <a:moveTo>
                  <a:pt x="0" y="612400"/>
                </a:moveTo>
                <a:lnTo>
                  <a:pt x="2316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2294447" y="1043098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10656" y="9754"/>
                </a:moveTo>
                <a:lnTo>
                  <a:pt x="6649" y="9754"/>
                </a:lnTo>
                <a:lnTo>
                  <a:pt x="10831" y="15060"/>
                </a:lnTo>
                <a:lnTo>
                  <a:pt x="10656" y="9754"/>
                </a:lnTo>
                <a:close/>
              </a:path>
              <a:path w="11430" h="15240">
                <a:moveTo>
                  <a:pt x="10333" y="0"/>
                </a:moveTo>
                <a:lnTo>
                  <a:pt x="0" y="10959"/>
                </a:lnTo>
                <a:lnTo>
                  <a:pt x="6649" y="9754"/>
                </a:lnTo>
                <a:lnTo>
                  <a:pt x="10656" y="9754"/>
                </a:lnTo>
                <a:lnTo>
                  <a:pt x="10333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2255602" y="1052459"/>
            <a:ext cx="48260" cy="140970"/>
          </a:xfrm>
          <a:custGeom>
            <a:avLst/>
            <a:gdLst/>
            <a:ahLst/>
            <a:cxnLst/>
            <a:rect l="l" t="t" r="r" b="b"/>
            <a:pathLst>
              <a:path w="48260" h="140969">
                <a:moveTo>
                  <a:pt x="0" y="140723"/>
                </a:moveTo>
                <a:lnTo>
                  <a:pt x="4780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2296428" y="1043677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10625" y="9870"/>
                </a:moveTo>
                <a:lnTo>
                  <a:pt x="6603" y="9870"/>
                </a:lnTo>
                <a:lnTo>
                  <a:pt x="10970" y="15025"/>
                </a:lnTo>
                <a:lnTo>
                  <a:pt x="10625" y="9870"/>
                </a:lnTo>
                <a:close/>
              </a:path>
              <a:path w="11430" h="15240">
                <a:moveTo>
                  <a:pt x="9963" y="0"/>
                </a:moveTo>
                <a:lnTo>
                  <a:pt x="0" y="11306"/>
                </a:lnTo>
                <a:lnTo>
                  <a:pt x="6603" y="9870"/>
                </a:lnTo>
                <a:lnTo>
                  <a:pt x="10625" y="9870"/>
                </a:lnTo>
                <a:lnTo>
                  <a:pt x="9963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2371950" y="837547"/>
            <a:ext cx="1062990" cy="151765"/>
          </a:xfrm>
          <a:custGeom>
            <a:avLst/>
            <a:gdLst/>
            <a:ahLst/>
            <a:cxnLst/>
            <a:rect l="l" t="t" r="r" b="b"/>
            <a:pathLst>
              <a:path w="1062989" h="151765">
                <a:moveTo>
                  <a:pt x="0" y="151737"/>
                </a:moveTo>
                <a:lnTo>
                  <a:pt x="10625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3429145" y="832461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4" h="12065">
                <a:moveTo>
                  <a:pt x="0" y="0"/>
                </a:moveTo>
                <a:lnTo>
                  <a:pt x="4263" y="5247"/>
                </a:lnTo>
                <a:lnTo>
                  <a:pt x="1633" y="11469"/>
                </a:lnTo>
                <a:lnTo>
                  <a:pt x="14585" y="37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2325123" y="1046261"/>
            <a:ext cx="18415" cy="338455"/>
          </a:xfrm>
          <a:custGeom>
            <a:avLst/>
            <a:gdLst/>
            <a:ahLst/>
            <a:cxnLst/>
            <a:rect l="l" t="t" r="r" b="b"/>
            <a:pathLst>
              <a:path w="18414" h="338455">
                <a:moveTo>
                  <a:pt x="0" y="0"/>
                </a:moveTo>
                <a:lnTo>
                  <a:pt x="18004" y="3382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2337103" y="1379548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5">
                <a:moveTo>
                  <a:pt x="0" y="625"/>
                </a:moveTo>
                <a:lnTo>
                  <a:pt x="6522" y="14191"/>
                </a:lnTo>
                <a:lnTo>
                  <a:pt x="10216" y="3788"/>
                </a:lnTo>
                <a:lnTo>
                  <a:pt x="5966" y="3788"/>
                </a:lnTo>
                <a:lnTo>
                  <a:pt x="0" y="625"/>
                </a:lnTo>
                <a:close/>
              </a:path>
              <a:path w="12064" h="14605">
                <a:moveTo>
                  <a:pt x="11561" y="0"/>
                </a:moveTo>
                <a:lnTo>
                  <a:pt x="5966" y="3788"/>
                </a:lnTo>
                <a:lnTo>
                  <a:pt x="10216" y="3788"/>
                </a:lnTo>
                <a:lnTo>
                  <a:pt x="11561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2340520" y="1042959"/>
            <a:ext cx="533400" cy="1376680"/>
          </a:xfrm>
          <a:custGeom>
            <a:avLst/>
            <a:gdLst/>
            <a:ahLst/>
            <a:cxnLst/>
            <a:rect l="l" t="t" r="r" b="b"/>
            <a:pathLst>
              <a:path w="533400" h="1376680">
                <a:moveTo>
                  <a:pt x="0" y="0"/>
                </a:moveTo>
                <a:lnTo>
                  <a:pt x="532866" y="13763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2866314" y="2412860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4" h="15239">
                <a:moveTo>
                  <a:pt x="0" y="4182"/>
                </a:moveTo>
                <a:lnTo>
                  <a:pt x="10414" y="15055"/>
                </a:lnTo>
                <a:lnTo>
                  <a:pt x="10661" y="5332"/>
                </a:lnTo>
                <a:lnTo>
                  <a:pt x="6649" y="5332"/>
                </a:lnTo>
                <a:lnTo>
                  <a:pt x="0" y="4182"/>
                </a:lnTo>
                <a:close/>
              </a:path>
              <a:path w="10794" h="15239">
                <a:moveTo>
                  <a:pt x="10797" y="0"/>
                </a:moveTo>
                <a:lnTo>
                  <a:pt x="6649" y="5332"/>
                </a:lnTo>
                <a:lnTo>
                  <a:pt x="10661" y="5332"/>
                </a:lnTo>
                <a:lnTo>
                  <a:pt x="10797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2354932" y="1034363"/>
            <a:ext cx="214629" cy="251460"/>
          </a:xfrm>
          <a:custGeom>
            <a:avLst/>
            <a:gdLst/>
            <a:ahLst/>
            <a:cxnLst/>
            <a:rect l="l" t="t" r="r" b="b"/>
            <a:pathLst>
              <a:path w="214630" h="251459">
                <a:moveTo>
                  <a:pt x="0" y="0"/>
                </a:moveTo>
                <a:lnTo>
                  <a:pt x="214407" y="2511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2561920" y="1278203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69" h="14605">
                <a:moveTo>
                  <a:pt x="8804" y="0"/>
                </a:moveTo>
                <a:lnTo>
                  <a:pt x="6661" y="6406"/>
                </a:lnTo>
                <a:lnTo>
                  <a:pt x="0" y="7518"/>
                </a:lnTo>
                <a:lnTo>
                  <a:pt x="13426" y="14330"/>
                </a:lnTo>
                <a:lnTo>
                  <a:pt x="8804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2247875" y="1044917"/>
            <a:ext cx="62865" cy="258445"/>
          </a:xfrm>
          <a:custGeom>
            <a:avLst/>
            <a:gdLst/>
            <a:ahLst/>
            <a:cxnLst/>
            <a:rect l="l" t="t" r="r" b="b"/>
            <a:pathLst>
              <a:path w="62864" h="258444">
                <a:moveTo>
                  <a:pt x="62779" y="0"/>
                </a:moveTo>
                <a:lnTo>
                  <a:pt x="0" y="258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2243346" y="1297225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0"/>
                </a:moveTo>
                <a:lnTo>
                  <a:pt x="2340" y="14875"/>
                </a:lnTo>
                <a:lnTo>
                  <a:pt x="9779" y="4749"/>
                </a:lnTo>
                <a:lnTo>
                  <a:pt x="4807" y="4749"/>
                </a:lnTo>
                <a:lnTo>
                  <a:pt x="0" y="0"/>
                </a:lnTo>
                <a:close/>
              </a:path>
              <a:path w="11430" h="15240">
                <a:moveTo>
                  <a:pt x="11260" y="2734"/>
                </a:moveTo>
                <a:lnTo>
                  <a:pt x="4807" y="4749"/>
                </a:lnTo>
                <a:lnTo>
                  <a:pt x="9779" y="4749"/>
                </a:lnTo>
                <a:lnTo>
                  <a:pt x="11260" y="2734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" name="object 114"/>
          <p:cNvSpPr/>
          <p:nvPr/>
        </p:nvSpPr>
        <p:spPr>
          <a:xfrm>
            <a:off x="2299451" y="1046319"/>
            <a:ext cx="22225" cy="815340"/>
          </a:xfrm>
          <a:custGeom>
            <a:avLst/>
            <a:gdLst/>
            <a:ahLst/>
            <a:cxnLst/>
            <a:rect l="l" t="t" r="r" b="b"/>
            <a:pathLst>
              <a:path w="22225" h="815339">
                <a:moveTo>
                  <a:pt x="21685" y="0"/>
                </a:moveTo>
                <a:lnTo>
                  <a:pt x="0" y="8153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2293786" y="1856871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5">
                <a:moveTo>
                  <a:pt x="0" y="0"/>
                </a:moveTo>
                <a:lnTo>
                  <a:pt x="5421" y="14052"/>
                </a:lnTo>
                <a:lnTo>
                  <a:pt x="10098" y="3626"/>
                </a:lnTo>
                <a:lnTo>
                  <a:pt x="5699" y="3626"/>
                </a:lnTo>
                <a:lnTo>
                  <a:pt x="0" y="0"/>
                </a:lnTo>
                <a:close/>
              </a:path>
              <a:path w="12064" h="14605">
                <a:moveTo>
                  <a:pt x="11584" y="312"/>
                </a:moveTo>
                <a:lnTo>
                  <a:pt x="5699" y="3626"/>
                </a:lnTo>
                <a:lnTo>
                  <a:pt x="10098" y="3626"/>
                </a:lnTo>
                <a:lnTo>
                  <a:pt x="11584" y="312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2073139" y="1043098"/>
            <a:ext cx="231775" cy="612775"/>
          </a:xfrm>
          <a:custGeom>
            <a:avLst/>
            <a:gdLst/>
            <a:ahLst/>
            <a:cxnLst/>
            <a:rect l="l" t="t" r="r" b="b"/>
            <a:pathLst>
              <a:path w="231775" h="612775">
                <a:moveTo>
                  <a:pt x="231640" y="0"/>
                </a:moveTo>
                <a:lnTo>
                  <a:pt x="0" y="6124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117"/>
          <p:cNvSpPr/>
          <p:nvPr/>
        </p:nvSpPr>
        <p:spPr>
          <a:xfrm>
            <a:off x="2069363" y="1649118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39">
                <a:moveTo>
                  <a:pt x="0" y="0"/>
                </a:moveTo>
                <a:lnTo>
                  <a:pt x="498" y="15048"/>
                </a:lnTo>
                <a:lnTo>
                  <a:pt x="9694" y="5305"/>
                </a:lnTo>
                <a:lnTo>
                  <a:pt x="4193" y="5305"/>
                </a:lnTo>
                <a:lnTo>
                  <a:pt x="0" y="0"/>
                </a:lnTo>
                <a:close/>
              </a:path>
              <a:path w="11430" h="15239">
                <a:moveTo>
                  <a:pt x="10831" y="4101"/>
                </a:moveTo>
                <a:lnTo>
                  <a:pt x="4193" y="5305"/>
                </a:lnTo>
                <a:lnTo>
                  <a:pt x="9694" y="5305"/>
                </a:lnTo>
                <a:lnTo>
                  <a:pt x="10831" y="4101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" name="object 118"/>
          <p:cNvSpPr/>
          <p:nvPr/>
        </p:nvSpPr>
        <p:spPr>
          <a:xfrm>
            <a:off x="1541298" y="1120879"/>
            <a:ext cx="535940" cy="1173480"/>
          </a:xfrm>
          <a:custGeom>
            <a:avLst/>
            <a:gdLst/>
            <a:ahLst/>
            <a:cxnLst/>
            <a:rect l="l" t="t" r="r" b="b"/>
            <a:pathLst>
              <a:path w="535939" h="1173480">
                <a:moveTo>
                  <a:pt x="0" y="1172963"/>
                </a:moveTo>
                <a:lnTo>
                  <a:pt x="5358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" name="object 119"/>
          <p:cNvSpPr/>
          <p:nvPr/>
        </p:nvSpPr>
        <p:spPr>
          <a:xfrm>
            <a:off x="2070000" y="1112457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10731" y="9476"/>
                </a:moveTo>
                <a:lnTo>
                  <a:pt x="6719" y="9476"/>
                </a:lnTo>
                <a:lnTo>
                  <a:pt x="10542" y="15048"/>
                </a:lnTo>
                <a:lnTo>
                  <a:pt x="10731" y="9476"/>
                </a:lnTo>
                <a:close/>
              </a:path>
              <a:path w="11430" h="15240">
                <a:moveTo>
                  <a:pt x="11052" y="0"/>
                </a:moveTo>
                <a:lnTo>
                  <a:pt x="0" y="10229"/>
                </a:lnTo>
                <a:lnTo>
                  <a:pt x="6719" y="9476"/>
                </a:lnTo>
                <a:lnTo>
                  <a:pt x="10731" y="9476"/>
                </a:lnTo>
                <a:lnTo>
                  <a:pt x="11052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120"/>
          <p:cNvSpPr/>
          <p:nvPr/>
        </p:nvSpPr>
        <p:spPr>
          <a:xfrm>
            <a:off x="2158729" y="1011541"/>
            <a:ext cx="116205" cy="37465"/>
          </a:xfrm>
          <a:custGeom>
            <a:avLst/>
            <a:gdLst/>
            <a:ahLst/>
            <a:cxnLst/>
            <a:rect l="l" t="t" r="r" b="b"/>
            <a:pathLst>
              <a:path w="116205" h="37465">
                <a:moveTo>
                  <a:pt x="116119" y="0"/>
                </a:moveTo>
                <a:lnTo>
                  <a:pt x="0" y="370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object 121"/>
          <p:cNvSpPr/>
          <p:nvPr/>
        </p:nvSpPr>
        <p:spPr>
          <a:xfrm>
            <a:off x="2149901" y="1041650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1480" y="0"/>
                </a:moveTo>
                <a:lnTo>
                  <a:pt x="0" y="9742"/>
                </a:lnTo>
                <a:lnTo>
                  <a:pt x="15002" y="11040"/>
                </a:lnTo>
                <a:lnTo>
                  <a:pt x="9928" y="6568"/>
                </a:lnTo>
                <a:lnTo>
                  <a:pt x="1148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122"/>
          <p:cNvSpPr/>
          <p:nvPr/>
        </p:nvSpPr>
        <p:spPr>
          <a:xfrm>
            <a:off x="2049356" y="1126035"/>
            <a:ext cx="47625" cy="534035"/>
          </a:xfrm>
          <a:custGeom>
            <a:avLst/>
            <a:gdLst/>
            <a:ahLst/>
            <a:cxnLst/>
            <a:rect l="l" t="t" r="r" b="b"/>
            <a:pathLst>
              <a:path w="47625" h="534035">
                <a:moveTo>
                  <a:pt x="0" y="533440"/>
                </a:moveTo>
                <a:lnTo>
                  <a:pt x="473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" name="object 123"/>
          <p:cNvSpPr/>
          <p:nvPr/>
        </p:nvSpPr>
        <p:spPr>
          <a:xfrm>
            <a:off x="2090517" y="1116801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5">
                <a:moveTo>
                  <a:pt x="10282" y="10391"/>
                </a:moveTo>
                <a:lnTo>
                  <a:pt x="6070" y="10391"/>
                </a:lnTo>
                <a:lnTo>
                  <a:pt x="11538" y="14365"/>
                </a:lnTo>
                <a:lnTo>
                  <a:pt x="10282" y="10391"/>
                </a:lnTo>
                <a:close/>
              </a:path>
              <a:path w="12064" h="14605">
                <a:moveTo>
                  <a:pt x="6997" y="0"/>
                </a:moveTo>
                <a:lnTo>
                  <a:pt x="0" y="13334"/>
                </a:lnTo>
                <a:lnTo>
                  <a:pt x="6070" y="10391"/>
                </a:lnTo>
                <a:lnTo>
                  <a:pt x="10282" y="10391"/>
                </a:lnTo>
                <a:lnTo>
                  <a:pt x="6997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" name="object 124"/>
          <p:cNvSpPr/>
          <p:nvPr/>
        </p:nvSpPr>
        <p:spPr>
          <a:xfrm>
            <a:off x="2144468" y="1108437"/>
            <a:ext cx="500380" cy="491490"/>
          </a:xfrm>
          <a:custGeom>
            <a:avLst/>
            <a:gdLst/>
            <a:ahLst/>
            <a:cxnLst/>
            <a:rect l="l" t="t" r="r" b="b"/>
            <a:pathLst>
              <a:path w="500380" h="491490">
                <a:moveTo>
                  <a:pt x="499951" y="49094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" name="object 125"/>
          <p:cNvSpPr/>
          <p:nvPr/>
        </p:nvSpPr>
        <p:spPr>
          <a:xfrm>
            <a:off x="2137865" y="1101938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69" h="13969">
                <a:moveTo>
                  <a:pt x="0" y="0"/>
                </a:moveTo>
                <a:lnTo>
                  <a:pt x="5861" y="13878"/>
                </a:lnTo>
                <a:lnTo>
                  <a:pt x="7437" y="7310"/>
                </a:lnTo>
                <a:lnTo>
                  <a:pt x="13971" y="560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" name="object 126"/>
          <p:cNvSpPr/>
          <p:nvPr/>
        </p:nvSpPr>
        <p:spPr>
          <a:xfrm>
            <a:off x="1211649" y="1076602"/>
            <a:ext cx="831850" cy="140335"/>
          </a:xfrm>
          <a:custGeom>
            <a:avLst/>
            <a:gdLst/>
            <a:ahLst/>
            <a:cxnLst/>
            <a:rect l="l" t="t" r="r" b="b"/>
            <a:pathLst>
              <a:path w="831850" h="140334">
                <a:moveTo>
                  <a:pt x="0" y="140312"/>
                </a:moveTo>
                <a:lnTo>
                  <a:pt x="8315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" name="object 127"/>
          <p:cNvSpPr/>
          <p:nvPr/>
        </p:nvSpPr>
        <p:spPr>
          <a:xfrm>
            <a:off x="2037667" y="1071655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0" y="0"/>
                </a:moveTo>
                <a:lnTo>
                  <a:pt x="4390" y="5132"/>
                </a:lnTo>
                <a:lnTo>
                  <a:pt x="1923" y="11422"/>
                </a:lnTo>
                <a:lnTo>
                  <a:pt x="14678" y="339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8" name="object 128"/>
          <p:cNvSpPr/>
          <p:nvPr/>
        </p:nvSpPr>
        <p:spPr>
          <a:xfrm>
            <a:off x="1220789" y="1075049"/>
            <a:ext cx="831850" cy="140335"/>
          </a:xfrm>
          <a:custGeom>
            <a:avLst/>
            <a:gdLst/>
            <a:ahLst/>
            <a:cxnLst/>
            <a:rect l="l" t="t" r="r" b="b"/>
            <a:pathLst>
              <a:path w="831850" h="140334">
                <a:moveTo>
                  <a:pt x="831548" y="0"/>
                </a:moveTo>
                <a:lnTo>
                  <a:pt x="0" y="1403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" name="object 129"/>
          <p:cNvSpPr/>
          <p:nvPr/>
        </p:nvSpPr>
        <p:spPr>
          <a:xfrm>
            <a:off x="1211649" y="1208890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40" h="11430">
                <a:moveTo>
                  <a:pt x="12743" y="0"/>
                </a:moveTo>
                <a:lnTo>
                  <a:pt x="0" y="8016"/>
                </a:lnTo>
                <a:lnTo>
                  <a:pt x="14678" y="11422"/>
                </a:lnTo>
                <a:lnTo>
                  <a:pt x="10287" y="6279"/>
                </a:lnTo>
                <a:lnTo>
                  <a:pt x="12743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0" name="object 130"/>
          <p:cNvSpPr/>
          <p:nvPr/>
        </p:nvSpPr>
        <p:spPr>
          <a:xfrm>
            <a:off x="2128620" y="1109352"/>
            <a:ext cx="179070" cy="286385"/>
          </a:xfrm>
          <a:custGeom>
            <a:avLst/>
            <a:gdLst/>
            <a:ahLst/>
            <a:cxnLst/>
            <a:rect l="l" t="t" r="r" b="b"/>
            <a:pathLst>
              <a:path w="179069" h="286384">
                <a:moveTo>
                  <a:pt x="0" y="0"/>
                </a:moveTo>
                <a:lnTo>
                  <a:pt x="178958" y="2863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" name="object 131"/>
          <p:cNvSpPr/>
          <p:nvPr/>
        </p:nvSpPr>
        <p:spPr>
          <a:xfrm>
            <a:off x="2300216" y="1388712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40">
                <a:moveTo>
                  <a:pt x="9824" y="0"/>
                </a:moveTo>
                <a:lnTo>
                  <a:pt x="6754" y="6012"/>
                </a:lnTo>
                <a:lnTo>
                  <a:pt x="0" y="6140"/>
                </a:lnTo>
                <a:lnTo>
                  <a:pt x="12280" y="14863"/>
                </a:lnTo>
                <a:lnTo>
                  <a:pt x="9824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2" name="object 132"/>
          <p:cNvSpPr/>
          <p:nvPr/>
        </p:nvSpPr>
        <p:spPr>
          <a:xfrm>
            <a:off x="2050178" y="1116802"/>
            <a:ext cx="47625" cy="534035"/>
          </a:xfrm>
          <a:custGeom>
            <a:avLst/>
            <a:gdLst/>
            <a:ahLst/>
            <a:cxnLst/>
            <a:rect l="l" t="t" r="r" b="b"/>
            <a:pathLst>
              <a:path w="47625" h="534035">
                <a:moveTo>
                  <a:pt x="47331" y="0"/>
                </a:moveTo>
                <a:lnTo>
                  <a:pt x="0" y="5334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3" name="object 133"/>
          <p:cNvSpPr/>
          <p:nvPr/>
        </p:nvSpPr>
        <p:spPr>
          <a:xfrm>
            <a:off x="2044814" y="1645121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5">
                <a:moveTo>
                  <a:pt x="0" y="0"/>
                </a:moveTo>
                <a:lnTo>
                  <a:pt x="4541" y="14353"/>
                </a:lnTo>
                <a:lnTo>
                  <a:pt x="9988" y="3973"/>
                </a:lnTo>
                <a:lnTo>
                  <a:pt x="5468" y="3973"/>
                </a:lnTo>
                <a:lnTo>
                  <a:pt x="0" y="0"/>
                </a:lnTo>
                <a:close/>
              </a:path>
              <a:path w="12064" h="14605">
                <a:moveTo>
                  <a:pt x="11538" y="1019"/>
                </a:moveTo>
                <a:lnTo>
                  <a:pt x="5468" y="3973"/>
                </a:lnTo>
                <a:lnTo>
                  <a:pt x="9988" y="3973"/>
                </a:lnTo>
                <a:lnTo>
                  <a:pt x="11538" y="1019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4" name="object 134"/>
          <p:cNvSpPr/>
          <p:nvPr/>
        </p:nvSpPr>
        <p:spPr>
          <a:xfrm>
            <a:off x="2711145" y="1507538"/>
            <a:ext cx="1355090" cy="761365"/>
          </a:xfrm>
          <a:custGeom>
            <a:avLst/>
            <a:gdLst/>
            <a:ahLst/>
            <a:cxnLst/>
            <a:rect l="l" t="t" r="r" b="b"/>
            <a:pathLst>
              <a:path w="1355089" h="761364">
                <a:moveTo>
                  <a:pt x="1355078" y="76100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" name="object 135"/>
          <p:cNvSpPr/>
          <p:nvPr/>
        </p:nvSpPr>
        <p:spPr>
          <a:xfrm>
            <a:off x="2703071" y="1502997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5">
                <a:moveTo>
                  <a:pt x="0" y="0"/>
                </a:moveTo>
                <a:lnTo>
                  <a:pt x="9279" y="11862"/>
                </a:lnTo>
                <a:lnTo>
                  <a:pt x="9094" y="5108"/>
                </a:lnTo>
                <a:lnTo>
                  <a:pt x="14956" y="17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6" name="object 136"/>
          <p:cNvSpPr/>
          <p:nvPr/>
        </p:nvSpPr>
        <p:spPr>
          <a:xfrm>
            <a:off x="2570388" y="1592398"/>
            <a:ext cx="448309" cy="1029969"/>
          </a:xfrm>
          <a:custGeom>
            <a:avLst/>
            <a:gdLst/>
            <a:ahLst/>
            <a:cxnLst/>
            <a:rect l="l" t="t" r="r" b="b"/>
            <a:pathLst>
              <a:path w="448310" h="1029969">
                <a:moveTo>
                  <a:pt x="0" y="0"/>
                </a:moveTo>
                <a:lnTo>
                  <a:pt x="447896" y="10296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" name="object 137"/>
          <p:cNvSpPr/>
          <p:nvPr/>
        </p:nvSpPr>
        <p:spPr>
          <a:xfrm>
            <a:off x="3011126" y="2615516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39">
                <a:moveTo>
                  <a:pt x="0" y="4621"/>
                </a:moveTo>
                <a:lnTo>
                  <a:pt x="10855" y="15058"/>
                </a:lnTo>
                <a:lnTo>
                  <a:pt x="10707" y="5497"/>
                </a:lnTo>
                <a:lnTo>
                  <a:pt x="6696" y="5497"/>
                </a:lnTo>
                <a:lnTo>
                  <a:pt x="0" y="4621"/>
                </a:lnTo>
                <a:close/>
              </a:path>
              <a:path w="11430" h="15239">
                <a:moveTo>
                  <a:pt x="10623" y="0"/>
                </a:moveTo>
                <a:lnTo>
                  <a:pt x="6696" y="5497"/>
                </a:lnTo>
                <a:lnTo>
                  <a:pt x="10707" y="5497"/>
                </a:lnTo>
                <a:lnTo>
                  <a:pt x="10623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8" name="object 138"/>
          <p:cNvSpPr/>
          <p:nvPr/>
        </p:nvSpPr>
        <p:spPr>
          <a:xfrm>
            <a:off x="2777585" y="459773"/>
            <a:ext cx="254000" cy="24130"/>
          </a:xfrm>
          <a:custGeom>
            <a:avLst/>
            <a:gdLst/>
            <a:ahLst/>
            <a:cxnLst/>
            <a:rect l="l" t="t" r="r" b="b"/>
            <a:pathLst>
              <a:path w="254000" h="24129">
                <a:moveTo>
                  <a:pt x="253514" y="0"/>
                </a:moveTo>
                <a:lnTo>
                  <a:pt x="0" y="2379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9" name="object 139"/>
          <p:cNvSpPr/>
          <p:nvPr/>
        </p:nvSpPr>
        <p:spPr>
          <a:xfrm>
            <a:off x="2768352" y="477371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5">
                <a:moveTo>
                  <a:pt x="13299" y="0"/>
                </a:moveTo>
                <a:lnTo>
                  <a:pt x="0" y="7066"/>
                </a:lnTo>
                <a:lnTo>
                  <a:pt x="14388" y="11538"/>
                </a:lnTo>
                <a:lnTo>
                  <a:pt x="10380" y="6093"/>
                </a:lnTo>
                <a:lnTo>
                  <a:pt x="13299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" name="object 140"/>
          <p:cNvSpPr/>
          <p:nvPr/>
        </p:nvSpPr>
        <p:spPr>
          <a:xfrm>
            <a:off x="2433362" y="493103"/>
            <a:ext cx="615950" cy="763270"/>
          </a:xfrm>
          <a:custGeom>
            <a:avLst/>
            <a:gdLst/>
            <a:ahLst/>
            <a:cxnLst/>
            <a:rect l="l" t="t" r="r" b="b"/>
            <a:pathLst>
              <a:path w="615950" h="763269">
                <a:moveTo>
                  <a:pt x="615621" y="0"/>
                </a:moveTo>
                <a:lnTo>
                  <a:pt x="0" y="7629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1" name="object 141"/>
          <p:cNvSpPr/>
          <p:nvPr/>
        </p:nvSpPr>
        <p:spPr>
          <a:xfrm>
            <a:off x="2427546" y="1248766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5" h="14605">
                <a:moveTo>
                  <a:pt x="4216" y="0"/>
                </a:moveTo>
                <a:lnTo>
                  <a:pt x="0" y="14446"/>
                </a:lnTo>
                <a:lnTo>
                  <a:pt x="13241" y="7275"/>
                </a:lnTo>
                <a:lnTo>
                  <a:pt x="6545" y="6336"/>
                </a:lnTo>
                <a:lnTo>
                  <a:pt x="421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" name="object 142"/>
          <p:cNvSpPr/>
          <p:nvPr/>
        </p:nvSpPr>
        <p:spPr>
          <a:xfrm>
            <a:off x="2720610" y="477938"/>
            <a:ext cx="316230" cy="167005"/>
          </a:xfrm>
          <a:custGeom>
            <a:avLst/>
            <a:gdLst/>
            <a:ahLst/>
            <a:cxnLst/>
            <a:rect l="l" t="t" r="r" b="b"/>
            <a:pathLst>
              <a:path w="316230" h="167004">
                <a:moveTo>
                  <a:pt x="315894" y="0"/>
                </a:moveTo>
                <a:lnTo>
                  <a:pt x="0" y="16669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" name="object 143"/>
          <p:cNvSpPr/>
          <p:nvPr/>
        </p:nvSpPr>
        <p:spPr>
          <a:xfrm>
            <a:off x="2712420" y="637347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5">
                <a:moveTo>
                  <a:pt x="9592" y="0"/>
                </a:moveTo>
                <a:lnTo>
                  <a:pt x="0" y="11608"/>
                </a:lnTo>
                <a:lnTo>
                  <a:pt x="14990" y="10241"/>
                </a:lnTo>
                <a:lnTo>
                  <a:pt x="9221" y="6742"/>
                </a:lnTo>
                <a:lnTo>
                  <a:pt x="9592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4" name="object 144"/>
          <p:cNvSpPr/>
          <p:nvPr/>
        </p:nvSpPr>
        <p:spPr>
          <a:xfrm>
            <a:off x="2707009" y="432827"/>
            <a:ext cx="103505" cy="307340"/>
          </a:xfrm>
          <a:custGeom>
            <a:avLst/>
            <a:gdLst/>
            <a:ahLst/>
            <a:cxnLst/>
            <a:rect l="l" t="t" r="r" b="b"/>
            <a:pathLst>
              <a:path w="103505" h="307340">
                <a:moveTo>
                  <a:pt x="0" y="307181"/>
                </a:moveTo>
                <a:lnTo>
                  <a:pt x="103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5" name="object 145"/>
          <p:cNvSpPr/>
          <p:nvPr/>
        </p:nvSpPr>
        <p:spPr>
          <a:xfrm>
            <a:off x="2803350" y="424045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10621" y="9881"/>
                </a:moveTo>
                <a:lnTo>
                  <a:pt x="6603" y="9881"/>
                </a:lnTo>
                <a:lnTo>
                  <a:pt x="10982" y="15025"/>
                </a:lnTo>
                <a:lnTo>
                  <a:pt x="10621" y="9881"/>
                </a:lnTo>
                <a:close/>
              </a:path>
              <a:path w="11430" h="15240">
                <a:moveTo>
                  <a:pt x="9928" y="0"/>
                </a:moveTo>
                <a:lnTo>
                  <a:pt x="0" y="11330"/>
                </a:lnTo>
                <a:lnTo>
                  <a:pt x="6603" y="9881"/>
                </a:lnTo>
                <a:lnTo>
                  <a:pt x="10621" y="9881"/>
                </a:lnTo>
                <a:lnTo>
                  <a:pt x="9928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" name="object 146"/>
          <p:cNvSpPr/>
          <p:nvPr/>
        </p:nvSpPr>
        <p:spPr>
          <a:xfrm>
            <a:off x="2601552" y="646569"/>
            <a:ext cx="131445" cy="118745"/>
          </a:xfrm>
          <a:custGeom>
            <a:avLst/>
            <a:gdLst/>
            <a:ahLst/>
            <a:cxnLst/>
            <a:rect l="l" t="t" r="r" b="b"/>
            <a:pathLst>
              <a:path w="131444" h="118745">
                <a:moveTo>
                  <a:pt x="130861" y="0"/>
                </a:moveTo>
                <a:lnTo>
                  <a:pt x="0" y="1186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" name="object 147"/>
          <p:cNvSpPr/>
          <p:nvPr/>
        </p:nvSpPr>
        <p:spPr>
          <a:xfrm>
            <a:off x="2594682" y="757854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5" h="13970">
                <a:moveTo>
                  <a:pt x="6406" y="0"/>
                </a:moveTo>
                <a:lnTo>
                  <a:pt x="0" y="13623"/>
                </a:lnTo>
                <a:lnTo>
                  <a:pt x="14191" y="8572"/>
                </a:lnTo>
                <a:lnTo>
                  <a:pt x="7727" y="6615"/>
                </a:lnTo>
                <a:lnTo>
                  <a:pt x="640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8" name="object 148"/>
          <p:cNvSpPr/>
          <p:nvPr/>
        </p:nvSpPr>
        <p:spPr>
          <a:xfrm>
            <a:off x="2780516" y="434055"/>
            <a:ext cx="34290" cy="132715"/>
          </a:xfrm>
          <a:custGeom>
            <a:avLst/>
            <a:gdLst/>
            <a:ahLst/>
            <a:cxnLst/>
            <a:rect l="l" t="t" r="r" b="b"/>
            <a:pathLst>
              <a:path w="34289" h="132715">
                <a:moveTo>
                  <a:pt x="0" y="132685"/>
                </a:moveTo>
                <a:lnTo>
                  <a:pt x="339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9" name="object 149"/>
          <p:cNvSpPr/>
          <p:nvPr/>
        </p:nvSpPr>
        <p:spPr>
          <a:xfrm>
            <a:off x="2807706" y="425076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10527" y="10102"/>
                </a:moveTo>
                <a:lnTo>
                  <a:pt x="6475" y="10102"/>
                </a:lnTo>
                <a:lnTo>
                  <a:pt x="11225" y="14909"/>
                </a:lnTo>
                <a:lnTo>
                  <a:pt x="10527" y="10102"/>
                </a:lnTo>
                <a:close/>
              </a:path>
              <a:path w="11430" h="15240">
                <a:moveTo>
                  <a:pt x="9059" y="0"/>
                </a:moveTo>
                <a:lnTo>
                  <a:pt x="0" y="12036"/>
                </a:lnTo>
                <a:lnTo>
                  <a:pt x="6475" y="10102"/>
                </a:lnTo>
                <a:lnTo>
                  <a:pt x="10527" y="10102"/>
                </a:lnTo>
                <a:lnTo>
                  <a:pt x="9059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0" name="object 150"/>
          <p:cNvSpPr/>
          <p:nvPr/>
        </p:nvSpPr>
        <p:spPr>
          <a:xfrm>
            <a:off x="2611248" y="659544"/>
            <a:ext cx="140970" cy="381635"/>
          </a:xfrm>
          <a:custGeom>
            <a:avLst/>
            <a:gdLst/>
            <a:ahLst/>
            <a:cxnLst/>
            <a:rect l="l" t="t" r="r" b="b"/>
            <a:pathLst>
              <a:path w="140969" h="381634">
                <a:moveTo>
                  <a:pt x="140401" y="0"/>
                </a:moveTo>
                <a:lnTo>
                  <a:pt x="0" y="38152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1" name="object 151"/>
          <p:cNvSpPr/>
          <p:nvPr/>
        </p:nvSpPr>
        <p:spPr>
          <a:xfrm>
            <a:off x="2607414" y="1034722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0"/>
                </a:moveTo>
                <a:lnTo>
                  <a:pt x="637" y="15037"/>
                </a:lnTo>
                <a:lnTo>
                  <a:pt x="9696" y="5259"/>
                </a:lnTo>
                <a:lnTo>
                  <a:pt x="4228" y="5259"/>
                </a:lnTo>
                <a:lnTo>
                  <a:pt x="0" y="0"/>
                </a:lnTo>
                <a:close/>
              </a:path>
              <a:path w="11430" h="15240">
                <a:moveTo>
                  <a:pt x="10866" y="3996"/>
                </a:moveTo>
                <a:lnTo>
                  <a:pt x="4228" y="5259"/>
                </a:lnTo>
                <a:lnTo>
                  <a:pt x="9696" y="5259"/>
                </a:lnTo>
                <a:lnTo>
                  <a:pt x="10866" y="3996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2" name="object 152"/>
          <p:cNvSpPr/>
          <p:nvPr/>
        </p:nvSpPr>
        <p:spPr>
          <a:xfrm>
            <a:off x="2737652" y="591367"/>
            <a:ext cx="208915" cy="160020"/>
          </a:xfrm>
          <a:custGeom>
            <a:avLst/>
            <a:gdLst/>
            <a:ahLst/>
            <a:cxnLst/>
            <a:rect l="l" t="t" r="r" b="b"/>
            <a:pathLst>
              <a:path w="208914" h="160020">
                <a:moveTo>
                  <a:pt x="208601" y="0"/>
                </a:moveTo>
                <a:lnTo>
                  <a:pt x="0" y="1596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3" name="object 153"/>
          <p:cNvSpPr/>
          <p:nvPr/>
        </p:nvSpPr>
        <p:spPr>
          <a:xfrm>
            <a:off x="2730295" y="743616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4">
                <a:moveTo>
                  <a:pt x="7518" y="0"/>
                </a:moveTo>
                <a:lnTo>
                  <a:pt x="0" y="13044"/>
                </a:lnTo>
                <a:lnTo>
                  <a:pt x="14550" y="9198"/>
                </a:lnTo>
                <a:lnTo>
                  <a:pt x="8271" y="6707"/>
                </a:lnTo>
                <a:lnTo>
                  <a:pt x="7518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4" name="object 154"/>
          <p:cNvSpPr/>
          <p:nvPr/>
        </p:nvSpPr>
        <p:spPr>
          <a:xfrm>
            <a:off x="2514607" y="1277960"/>
            <a:ext cx="1044575" cy="468630"/>
          </a:xfrm>
          <a:custGeom>
            <a:avLst/>
            <a:gdLst/>
            <a:ahLst/>
            <a:cxnLst/>
            <a:rect l="l" t="t" r="r" b="b"/>
            <a:pathLst>
              <a:path w="1044575" h="468630">
                <a:moveTo>
                  <a:pt x="1044324" y="0"/>
                </a:moveTo>
                <a:lnTo>
                  <a:pt x="0" y="4685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5" name="object 155"/>
          <p:cNvSpPr/>
          <p:nvPr/>
        </p:nvSpPr>
        <p:spPr>
          <a:xfrm>
            <a:off x="2506150" y="1739330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0310" y="0"/>
                </a:moveTo>
                <a:lnTo>
                  <a:pt x="0" y="10970"/>
                </a:lnTo>
                <a:lnTo>
                  <a:pt x="15060" y="10565"/>
                </a:lnTo>
                <a:lnTo>
                  <a:pt x="9511" y="6707"/>
                </a:lnTo>
                <a:lnTo>
                  <a:pt x="1031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6" name="object 156"/>
          <p:cNvSpPr/>
          <p:nvPr/>
        </p:nvSpPr>
        <p:spPr>
          <a:xfrm>
            <a:off x="2113791" y="1464130"/>
            <a:ext cx="301625" cy="267335"/>
          </a:xfrm>
          <a:custGeom>
            <a:avLst/>
            <a:gdLst/>
            <a:ahLst/>
            <a:cxnLst/>
            <a:rect l="l" t="t" r="r" b="b"/>
            <a:pathLst>
              <a:path w="301625" h="267335">
                <a:moveTo>
                  <a:pt x="0" y="0"/>
                </a:moveTo>
                <a:lnTo>
                  <a:pt x="301308" y="2671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7" name="object 157"/>
          <p:cNvSpPr/>
          <p:nvPr/>
        </p:nvSpPr>
        <p:spPr>
          <a:xfrm>
            <a:off x="2407794" y="1723875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5" h="13969">
                <a:moveTo>
                  <a:pt x="7680" y="0"/>
                </a:moveTo>
                <a:lnTo>
                  <a:pt x="6441" y="6638"/>
                </a:lnTo>
                <a:lnTo>
                  <a:pt x="0" y="8665"/>
                </a:lnTo>
                <a:lnTo>
                  <a:pt x="14249" y="13554"/>
                </a:lnTo>
                <a:lnTo>
                  <a:pt x="768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8" name="object 158"/>
          <p:cNvSpPr/>
          <p:nvPr/>
        </p:nvSpPr>
        <p:spPr>
          <a:xfrm>
            <a:off x="2335573" y="1811956"/>
            <a:ext cx="80645" cy="75565"/>
          </a:xfrm>
          <a:custGeom>
            <a:avLst/>
            <a:gdLst/>
            <a:ahLst/>
            <a:cxnLst/>
            <a:rect l="l" t="t" r="r" b="b"/>
            <a:pathLst>
              <a:path w="80644" h="75564">
                <a:moveTo>
                  <a:pt x="0" y="75330"/>
                </a:moveTo>
                <a:lnTo>
                  <a:pt x="805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9" name="object 159"/>
          <p:cNvSpPr/>
          <p:nvPr/>
        </p:nvSpPr>
        <p:spPr>
          <a:xfrm>
            <a:off x="2408825" y="1805630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5" h="13969">
                <a:moveTo>
                  <a:pt x="14110" y="0"/>
                </a:moveTo>
                <a:lnTo>
                  <a:pt x="0" y="5259"/>
                </a:lnTo>
                <a:lnTo>
                  <a:pt x="6487" y="7113"/>
                </a:lnTo>
                <a:lnTo>
                  <a:pt x="7912" y="13716"/>
                </a:lnTo>
                <a:lnTo>
                  <a:pt x="1411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0" name="object 160"/>
          <p:cNvSpPr/>
          <p:nvPr/>
        </p:nvSpPr>
        <p:spPr>
          <a:xfrm>
            <a:off x="2273791" y="1631764"/>
            <a:ext cx="138430" cy="103505"/>
          </a:xfrm>
          <a:custGeom>
            <a:avLst/>
            <a:gdLst/>
            <a:ahLst/>
            <a:cxnLst/>
            <a:rect l="l" t="t" r="r" b="b"/>
            <a:pathLst>
              <a:path w="138430" h="103505">
                <a:moveTo>
                  <a:pt x="0" y="0"/>
                </a:moveTo>
                <a:lnTo>
                  <a:pt x="138170" y="1033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1" name="object 161"/>
          <p:cNvSpPr/>
          <p:nvPr/>
        </p:nvSpPr>
        <p:spPr>
          <a:xfrm>
            <a:off x="2404782" y="172773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6939" y="0"/>
                </a:moveTo>
                <a:lnTo>
                  <a:pt x="6255" y="6719"/>
                </a:lnTo>
                <a:lnTo>
                  <a:pt x="0" y="9267"/>
                </a:lnTo>
                <a:lnTo>
                  <a:pt x="14597" y="12963"/>
                </a:lnTo>
                <a:lnTo>
                  <a:pt x="6939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2" name="object 162"/>
          <p:cNvSpPr/>
          <p:nvPr/>
        </p:nvSpPr>
        <p:spPr>
          <a:xfrm>
            <a:off x="2495364" y="1819370"/>
            <a:ext cx="8890" cy="12700"/>
          </a:xfrm>
          <a:custGeom>
            <a:avLst/>
            <a:gdLst/>
            <a:ahLst/>
            <a:cxnLst/>
            <a:rect l="l" t="t" r="r" b="b"/>
            <a:pathLst>
              <a:path w="8889" h="12700">
                <a:moveTo>
                  <a:pt x="8889" y="1212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3" name="object 163"/>
          <p:cNvSpPr/>
          <p:nvPr/>
        </p:nvSpPr>
        <p:spPr>
          <a:xfrm>
            <a:off x="2489885" y="1811886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5" h="15239">
                <a:moveTo>
                  <a:pt x="0" y="0"/>
                </a:moveTo>
                <a:lnTo>
                  <a:pt x="3544" y="14643"/>
                </a:lnTo>
                <a:lnTo>
                  <a:pt x="6163" y="8410"/>
                </a:lnTo>
                <a:lnTo>
                  <a:pt x="12894" y="77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4" name="object 164"/>
          <p:cNvSpPr/>
          <p:nvPr/>
        </p:nvSpPr>
        <p:spPr>
          <a:xfrm>
            <a:off x="2399024" y="1368589"/>
            <a:ext cx="52069" cy="343535"/>
          </a:xfrm>
          <a:custGeom>
            <a:avLst/>
            <a:gdLst/>
            <a:ahLst/>
            <a:cxnLst/>
            <a:rect l="l" t="t" r="r" b="b"/>
            <a:pathLst>
              <a:path w="52069" h="343535">
                <a:moveTo>
                  <a:pt x="0" y="0"/>
                </a:moveTo>
                <a:lnTo>
                  <a:pt x="51949" y="3432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5" name="object 165"/>
          <p:cNvSpPr/>
          <p:nvPr/>
        </p:nvSpPr>
        <p:spPr>
          <a:xfrm>
            <a:off x="2444553" y="1706347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5">
                <a:moveTo>
                  <a:pt x="0" y="1726"/>
                </a:moveTo>
                <a:lnTo>
                  <a:pt x="7808" y="14608"/>
                </a:lnTo>
                <a:lnTo>
                  <a:pt x="10375" y="4298"/>
                </a:lnTo>
                <a:lnTo>
                  <a:pt x="6244" y="4298"/>
                </a:lnTo>
                <a:lnTo>
                  <a:pt x="0" y="1726"/>
                </a:lnTo>
                <a:close/>
              </a:path>
              <a:path w="12064" h="14605">
                <a:moveTo>
                  <a:pt x="11445" y="0"/>
                </a:moveTo>
                <a:lnTo>
                  <a:pt x="6244" y="4298"/>
                </a:lnTo>
                <a:lnTo>
                  <a:pt x="10375" y="4298"/>
                </a:lnTo>
                <a:lnTo>
                  <a:pt x="11445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6" name="object 166"/>
          <p:cNvSpPr/>
          <p:nvPr/>
        </p:nvSpPr>
        <p:spPr>
          <a:xfrm>
            <a:off x="2281217" y="1637313"/>
            <a:ext cx="138430" cy="103505"/>
          </a:xfrm>
          <a:custGeom>
            <a:avLst/>
            <a:gdLst/>
            <a:ahLst/>
            <a:cxnLst/>
            <a:rect l="l" t="t" r="r" b="b"/>
            <a:pathLst>
              <a:path w="138430" h="103505">
                <a:moveTo>
                  <a:pt x="138170" y="10337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7" name="object 167"/>
          <p:cNvSpPr/>
          <p:nvPr/>
        </p:nvSpPr>
        <p:spPr>
          <a:xfrm>
            <a:off x="2273791" y="1631764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0" y="0"/>
                </a:moveTo>
                <a:lnTo>
                  <a:pt x="7657" y="12963"/>
                </a:lnTo>
                <a:lnTo>
                  <a:pt x="8352" y="6244"/>
                </a:lnTo>
                <a:lnTo>
                  <a:pt x="14597" y="369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8" name="object 168"/>
          <p:cNvSpPr/>
          <p:nvPr/>
        </p:nvSpPr>
        <p:spPr>
          <a:xfrm>
            <a:off x="2400217" y="1377775"/>
            <a:ext cx="178435" cy="1200150"/>
          </a:xfrm>
          <a:custGeom>
            <a:avLst/>
            <a:gdLst/>
            <a:ahLst/>
            <a:cxnLst/>
            <a:rect l="l" t="t" r="r" b="b"/>
            <a:pathLst>
              <a:path w="178435" h="1200150">
                <a:moveTo>
                  <a:pt x="178237" y="119974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9" name="object 169"/>
          <p:cNvSpPr/>
          <p:nvPr/>
        </p:nvSpPr>
        <p:spPr>
          <a:xfrm>
            <a:off x="2395166" y="1368612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5">
                <a:moveTo>
                  <a:pt x="3695" y="0"/>
                </a:moveTo>
                <a:lnTo>
                  <a:pt x="0" y="14597"/>
                </a:lnTo>
                <a:lnTo>
                  <a:pt x="5224" y="10310"/>
                </a:lnTo>
                <a:lnTo>
                  <a:pt x="9911" y="10310"/>
                </a:lnTo>
                <a:lnTo>
                  <a:pt x="3695" y="0"/>
                </a:lnTo>
                <a:close/>
              </a:path>
              <a:path w="12064" h="14605">
                <a:moveTo>
                  <a:pt x="9911" y="10310"/>
                </a:moveTo>
                <a:lnTo>
                  <a:pt x="5224" y="10310"/>
                </a:lnTo>
                <a:lnTo>
                  <a:pt x="11469" y="12894"/>
                </a:lnTo>
                <a:lnTo>
                  <a:pt x="9911" y="1031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0" name="object 170"/>
          <p:cNvSpPr/>
          <p:nvPr/>
        </p:nvSpPr>
        <p:spPr>
          <a:xfrm>
            <a:off x="2611063" y="499510"/>
            <a:ext cx="64769" cy="231140"/>
          </a:xfrm>
          <a:custGeom>
            <a:avLst/>
            <a:gdLst/>
            <a:ahLst/>
            <a:cxnLst/>
            <a:rect l="l" t="t" r="r" b="b"/>
            <a:pathLst>
              <a:path w="64769" h="231140">
                <a:moveTo>
                  <a:pt x="0" y="0"/>
                </a:moveTo>
                <a:lnTo>
                  <a:pt x="64617" y="2308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1" name="object 171"/>
          <p:cNvSpPr/>
          <p:nvPr/>
        </p:nvSpPr>
        <p:spPr>
          <a:xfrm>
            <a:off x="2668860" y="724315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3127"/>
                </a:moveTo>
                <a:lnTo>
                  <a:pt x="9325" y="14956"/>
                </a:lnTo>
                <a:lnTo>
                  <a:pt x="10555" y="4912"/>
                </a:lnTo>
                <a:lnTo>
                  <a:pt x="6510" y="4912"/>
                </a:lnTo>
                <a:lnTo>
                  <a:pt x="0" y="3127"/>
                </a:lnTo>
                <a:close/>
              </a:path>
              <a:path w="11430" h="15240">
                <a:moveTo>
                  <a:pt x="11156" y="0"/>
                </a:moveTo>
                <a:lnTo>
                  <a:pt x="6510" y="4912"/>
                </a:lnTo>
                <a:lnTo>
                  <a:pt x="10555" y="4912"/>
                </a:lnTo>
                <a:lnTo>
                  <a:pt x="1115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2" name="object 172"/>
          <p:cNvSpPr/>
          <p:nvPr/>
        </p:nvSpPr>
        <p:spPr>
          <a:xfrm>
            <a:off x="2590002" y="2321496"/>
            <a:ext cx="116205" cy="83820"/>
          </a:xfrm>
          <a:custGeom>
            <a:avLst/>
            <a:gdLst/>
            <a:ahLst/>
            <a:cxnLst/>
            <a:rect l="l" t="t" r="r" b="b"/>
            <a:pathLst>
              <a:path w="116205" h="83819">
                <a:moveTo>
                  <a:pt x="0" y="0"/>
                </a:moveTo>
                <a:lnTo>
                  <a:pt x="115994" y="833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3" name="object 173"/>
          <p:cNvSpPr/>
          <p:nvPr/>
        </p:nvSpPr>
        <p:spPr>
          <a:xfrm>
            <a:off x="2698854" y="2397405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39" h="13335">
                <a:moveTo>
                  <a:pt x="6754" y="0"/>
                </a:moveTo>
                <a:lnTo>
                  <a:pt x="6197" y="6732"/>
                </a:lnTo>
                <a:lnTo>
                  <a:pt x="0" y="9409"/>
                </a:lnTo>
                <a:lnTo>
                  <a:pt x="14666" y="12815"/>
                </a:lnTo>
                <a:lnTo>
                  <a:pt x="6754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4" name="object 174"/>
          <p:cNvSpPr/>
          <p:nvPr/>
        </p:nvSpPr>
        <p:spPr>
          <a:xfrm>
            <a:off x="2577606" y="2213025"/>
            <a:ext cx="26034" cy="37465"/>
          </a:xfrm>
          <a:custGeom>
            <a:avLst/>
            <a:gdLst/>
            <a:ahLst/>
            <a:cxnLst/>
            <a:rect l="l" t="t" r="r" b="b"/>
            <a:pathLst>
              <a:path w="26035" h="37464">
                <a:moveTo>
                  <a:pt x="0" y="37215"/>
                </a:moveTo>
                <a:lnTo>
                  <a:pt x="256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5" name="object 175"/>
          <p:cNvSpPr/>
          <p:nvPr/>
        </p:nvSpPr>
        <p:spPr>
          <a:xfrm>
            <a:off x="2595852" y="2205394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12662" y="0"/>
                </a:moveTo>
                <a:lnTo>
                  <a:pt x="0" y="8159"/>
                </a:lnTo>
                <a:lnTo>
                  <a:pt x="6742" y="8584"/>
                </a:lnTo>
                <a:lnTo>
                  <a:pt x="9534" y="14733"/>
                </a:lnTo>
                <a:lnTo>
                  <a:pt x="12662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6" name="object 176"/>
          <p:cNvSpPr/>
          <p:nvPr/>
        </p:nvSpPr>
        <p:spPr>
          <a:xfrm>
            <a:off x="1633178" y="1165875"/>
            <a:ext cx="962025" cy="957580"/>
          </a:xfrm>
          <a:custGeom>
            <a:avLst/>
            <a:gdLst/>
            <a:ahLst/>
            <a:cxnLst/>
            <a:rect l="l" t="t" r="r" b="b"/>
            <a:pathLst>
              <a:path w="962025" h="957580">
                <a:moveTo>
                  <a:pt x="0" y="0"/>
                </a:moveTo>
                <a:lnTo>
                  <a:pt x="961801" y="9575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7" name="object 177"/>
          <p:cNvSpPr/>
          <p:nvPr/>
        </p:nvSpPr>
        <p:spPr>
          <a:xfrm>
            <a:off x="2587615" y="2116071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69" h="13969">
                <a:moveTo>
                  <a:pt x="8167" y="0"/>
                </a:moveTo>
                <a:lnTo>
                  <a:pt x="6545" y="6557"/>
                </a:lnTo>
                <a:lnTo>
                  <a:pt x="0" y="8210"/>
                </a:lnTo>
                <a:lnTo>
                  <a:pt x="13936" y="13913"/>
                </a:lnTo>
                <a:lnTo>
                  <a:pt x="8167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8" name="object 178"/>
          <p:cNvSpPr/>
          <p:nvPr/>
        </p:nvSpPr>
        <p:spPr>
          <a:xfrm>
            <a:off x="2567527" y="2339035"/>
            <a:ext cx="117475" cy="296545"/>
          </a:xfrm>
          <a:custGeom>
            <a:avLst/>
            <a:gdLst/>
            <a:ahLst/>
            <a:cxnLst/>
            <a:rect l="l" t="t" r="r" b="b"/>
            <a:pathLst>
              <a:path w="117475" h="296544">
                <a:moveTo>
                  <a:pt x="0" y="0"/>
                </a:moveTo>
                <a:lnTo>
                  <a:pt x="117363" y="2960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9" name="object 179"/>
          <p:cNvSpPr/>
          <p:nvPr/>
        </p:nvSpPr>
        <p:spPr>
          <a:xfrm>
            <a:off x="2677792" y="2628688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4" h="15239">
                <a:moveTo>
                  <a:pt x="0" y="4269"/>
                </a:moveTo>
                <a:lnTo>
                  <a:pt x="10507" y="15058"/>
                </a:lnTo>
                <a:lnTo>
                  <a:pt x="10679" y="5364"/>
                </a:lnTo>
                <a:lnTo>
                  <a:pt x="6672" y="5364"/>
                </a:lnTo>
                <a:lnTo>
                  <a:pt x="0" y="4269"/>
                </a:lnTo>
                <a:close/>
              </a:path>
              <a:path w="10794" h="15239">
                <a:moveTo>
                  <a:pt x="10773" y="0"/>
                </a:moveTo>
                <a:lnTo>
                  <a:pt x="6672" y="5364"/>
                </a:lnTo>
                <a:lnTo>
                  <a:pt x="10679" y="5364"/>
                </a:lnTo>
                <a:lnTo>
                  <a:pt x="10773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0" name="object 180"/>
          <p:cNvSpPr/>
          <p:nvPr/>
        </p:nvSpPr>
        <p:spPr>
          <a:xfrm>
            <a:off x="2544647" y="1921909"/>
            <a:ext cx="149860" cy="710565"/>
          </a:xfrm>
          <a:custGeom>
            <a:avLst/>
            <a:gdLst/>
            <a:ahLst/>
            <a:cxnLst/>
            <a:rect l="l" t="t" r="r" b="b"/>
            <a:pathLst>
              <a:path w="149860" h="710564">
                <a:moveTo>
                  <a:pt x="0" y="0"/>
                </a:moveTo>
                <a:lnTo>
                  <a:pt x="149743" y="7103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1" name="object 181"/>
          <p:cNvSpPr/>
          <p:nvPr/>
        </p:nvSpPr>
        <p:spPr>
          <a:xfrm>
            <a:off x="2687767" y="2626538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39">
                <a:moveTo>
                  <a:pt x="0" y="2389"/>
                </a:moveTo>
                <a:lnTo>
                  <a:pt x="8538" y="14798"/>
                </a:lnTo>
                <a:lnTo>
                  <a:pt x="10463" y="4595"/>
                </a:lnTo>
                <a:lnTo>
                  <a:pt x="6383" y="4595"/>
                </a:lnTo>
                <a:lnTo>
                  <a:pt x="0" y="2389"/>
                </a:lnTo>
                <a:close/>
              </a:path>
              <a:path w="11430" h="15239">
                <a:moveTo>
                  <a:pt x="11330" y="0"/>
                </a:moveTo>
                <a:lnTo>
                  <a:pt x="6383" y="4595"/>
                </a:lnTo>
                <a:lnTo>
                  <a:pt x="10463" y="4595"/>
                </a:lnTo>
                <a:lnTo>
                  <a:pt x="1133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2" name="object 182"/>
          <p:cNvSpPr/>
          <p:nvPr/>
        </p:nvSpPr>
        <p:spPr>
          <a:xfrm>
            <a:off x="2237391" y="1672774"/>
            <a:ext cx="448945" cy="972185"/>
          </a:xfrm>
          <a:custGeom>
            <a:avLst/>
            <a:gdLst/>
            <a:ahLst/>
            <a:cxnLst/>
            <a:rect l="l" t="t" r="r" b="b"/>
            <a:pathLst>
              <a:path w="448944" h="972185">
                <a:moveTo>
                  <a:pt x="448428" y="9720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3" name="object 183"/>
          <p:cNvSpPr/>
          <p:nvPr/>
        </p:nvSpPr>
        <p:spPr>
          <a:xfrm>
            <a:off x="2233498" y="1664364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39">
                <a:moveTo>
                  <a:pt x="0" y="0"/>
                </a:moveTo>
                <a:lnTo>
                  <a:pt x="567" y="15048"/>
                </a:lnTo>
                <a:lnTo>
                  <a:pt x="4367" y="9464"/>
                </a:lnTo>
                <a:lnTo>
                  <a:pt x="10293" y="9464"/>
                </a:lnTo>
                <a:lnTo>
                  <a:pt x="0" y="0"/>
                </a:lnTo>
                <a:close/>
              </a:path>
              <a:path w="11430" h="15239">
                <a:moveTo>
                  <a:pt x="10293" y="9464"/>
                </a:moveTo>
                <a:lnTo>
                  <a:pt x="4367" y="9464"/>
                </a:lnTo>
                <a:lnTo>
                  <a:pt x="11086" y="10194"/>
                </a:lnTo>
                <a:lnTo>
                  <a:pt x="10293" y="9464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4" name="object 184"/>
          <p:cNvSpPr/>
          <p:nvPr/>
        </p:nvSpPr>
        <p:spPr>
          <a:xfrm>
            <a:off x="2965782" y="1206098"/>
            <a:ext cx="1158875" cy="956944"/>
          </a:xfrm>
          <a:custGeom>
            <a:avLst/>
            <a:gdLst/>
            <a:ahLst/>
            <a:cxnLst/>
            <a:rect l="l" t="t" r="r" b="b"/>
            <a:pathLst>
              <a:path w="1158875" h="956944">
                <a:moveTo>
                  <a:pt x="1158737" y="95670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5" name="object 185"/>
          <p:cNvSpPr/>
          <p:nvPr/>
        </p:nvSpPr>
        <p:spPr>
          <a:xfrm>
            <a:off x="2958635" y="1200201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4">
                <a:moveTo>
                  <a:pt x="0" y="0"/>
                </a:moveTo>
                <a:lnTo>
                  <a:pt x="7043" y="13311"/>
                </a:lnTo>
                <a:lnTo>
                  <a:pt x="8051" y="6638"/>
                </a:lnTo>
                <a:lnTo>
                  <a:pt x="14411" y="43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6" name="object 186"/>
          <p:cNvSpPr/>
          <p:nvPr/>
        </p:nvSpPr>
        <p:spPr>
          <a:xfrm>
            <a:off x="2044177" y="1593649"/>
            <a:ext cx="2071370" cy="587375"/>
          </a:xfrm>
          <a:custGeom>
            <a:avLst/>
            <a:gdLst/>
            <a:ahLst/>
            <a:cxnLst/>
            <a:rect l="l" t="t" r="r" b="b"/>
            <a:pathLst>
              <a:path w="2071370" h="587375">
                <a:moveTo>
                  <a:pt x="2071051" y="58686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7" name="object 187"/>
          <p:cNvSpPr/>
          <p:nvPr/>
        </p:nvSpPr>
        <p:spPr>
          <a:xfrm>
            <a:off x="2035257" y="1589340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4956" y="0"/>
                </a:moveTo>
                <a:lnTo>
                  <a:pt x="0" y="1784"/>
                </a:lnTo>
                <a:lnTo>
                  <a:pt x="11805" y="11156"/>
                </a:lnTo>
                <a:lnTo>
                  <a:pt x="10032" y="4633"/>
                </a:lnTo>
                <a:lnTo>
                  <a:pt x="1495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8" name="object 188"/>
          <p:cNvSpPr/>
          <p:nvPr/>
        </p:nvSpPr>
        <p:spPr>
          <a:xfrm>
            <a:off x="1912897" y="1346010"/>
            <a:ext cx="2204085" cy="831215"/>
          </a:xfrm>
          <a:custGeom>
            <a:avLst/>
            <a:gdLst/>
            <a:ahLst/>
            <a:cxnLst/>
            <a:rect l="l" t="t" r="r" b="b"/>
            <a:pathLst>
              <a:path w="2204085" h="831214">
                <a:moveTo>
                  <a:pt x="2203617" y="83061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9" name="object 189"/>
          <p:cNvSpPr/>
          <p:nvPr/>
        </p:nvSpPr>
        <p:spPr>
          <a:xfrm>
            <a:off x="274304" y="380416"/>
            <a:ext cx="3936037" cy="25303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0" name="object 190"/>
          <p:cNvSpPr/>
          <p:nvPr/>
        </p:nvSpPr>
        <p:spPr>
          <a:xfrm>
            <a:off x="1914101" y="1342499"/>
            <a:ext cx="2273935" cy="707390"/>
          </a:xfrm>
          <a:custGeom>
            <a:avLst/>
            <a:gdLst/>
            <a:ahLst/>
            <a:cxnLst/>
            <a:rect l="l" t="t" r="r" b="b"/>
            <a:pathLst>
              <a:path w="2273935" h="707389">
                <a:moveTo>
                  <a:pt x="2273335" y="70699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1" name="object 191"/>
          <p:cNvSpPr/>
          <p:nvPr/>
        </p:nvSpPr>
        <p:spPr>
          <a:xfrm>
            <a:off x="1905251" y="1338352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4990" y="0"/>
                </a:moveTo>
                <a:lnTo>
                  <a:pt x="0" y="1401"/>
                </a:lnTo>
                <a:lnTo>
                  <a:pt x="11550" y="11063"/>
                </a:lnTo>
                <a:lnTo>
                  <a:pt x="9951" y="4494"/>
                </a:lnTo>
                <a:lnTo>
                  <a:pt x="1499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2" name="object 192"/>
          <p:cNvSpPr/>
          <p:nvPr/>
        </p:nvSpPr>
        <p:spPr>
          <a:xfrm>
            <a:off x="2045718" y="1587498"/>
            <a:ext cx="2141220" cy="466090"/>
          </a:xfrm>
          <a:custGeom>
            <a:avLst/>
            <a:gdLst/>
            <a:ahLst/>
            <a:cxnLst/>
            <a:rect l="l" t="t" r="r" b="b"/>
            <a:pathLst>
              <a:path w="2141220" h="466089">
                <a:moveTo>
                  <a:pt x="2140642" y="46609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3" name="object 193"/>
          <p:cNvSpPr/>
          <p:nvPr/>
        </p:nvSpPr>
        <p:spPr>
          <a:xfrm>
            <a:off x="2036670" y="1582829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4805" y="0"/>
                </a:moveTo>
                <a:lnTo>
                  <a:pt x="0" y="2699"/>
                </a:lnTo>
                <a:lnTo>
                  <a:pt x="12349" y="11318"/>
                </a:lnTo>
                <a:lnTo>
                  <a:pt x="10183" y="4912"/>
                </a:lnTo>
                <a:lnTo>
                  <a:pt x="14805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4" name="object 194"/>
          <p:cNvSpPr/>
          <p:nvPr/>
        </p:nvSpPr>
        <p:spPr>
          <a:xfrm>
            <a:off x="4190090" y="2106520"/>
            <a:ext cx="20320" cy="36830"/>
          </a:xfrm>
          <a:custGeom>
            <a:avLst/>
            <a:gdLst/>
            <a:ahLst/>
            <a:cxnLst/>
            <a:rect l="l" t="t" r="r" b="b"/>
            <a:pathLst>
              <a:path w="20320" h="36830">
                <a:moveTo>
                  <a:pt x="20244" y="0"/>
                </a:moveTo>
                <a:lnTo>
                  <a:pt x="0" y="365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5" name="object 195"/>
          <p:cNvSpPr/>
          <p:nvPr/>
        </p:nvSpPr>
        <p:spPr>
          <a:xfrm>
            <a:off x="4185607" y="2136244"/>
            <a:ext cx="12065" cy="15240"/>
          </a:xfrm>
          <a:custGeom>
            <a:avLst/>
            <a:gdLst/>
            <a:ahLst/>
            <a:cxnLst/>
            <a:rect l="l" t="t" r="r" b="b"/>
            <a:pathLst>
              <a:path w="12064" h="15239">
                <a:moveTo>
                  <a:pt x="1656" y="0"/>
                </a:moveTo>
                <a:lnTo>
                  <a:pt x="0" y="14968"/>
                </a:lnTo>
                <a:lnTo>
                  <a:pt x="11506" y="5845"/>
                </a:lnTo>
                <a:lnTo>
                  <a:pt x="5051" y="5845"/>
                </a:lnTo>
                <a:lnTo>
                  <a:pt x="1656" y="0"/>
                </a:lnTo>
                <a:close/>
              </a:path>
              <a:path w="12064" h="15239">
                <a:moveTo>
                  <a:pt x="11805" y="5609"/>
                </a:moveTo>
                <a:lnTo>
                  <a:pt x="5051" y="5845"/>
                </a:lnTo>
                <a:lnTo>
                  <a:pt x="11506" y="5845"/>
                </a:lnTo>
                <a:lnTo>
                  <a:pt x="11805" y="5609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6" name="object 196"/>
          <p:cNvSpPr/>
          <p:nvPr/>
        </p:nvSpPr>
        <p:spPr>
          <a:xfrm>
            <a:off x="2300865" y="1595572"/>
            <a:ext cx="1885950" cy="457200"/>
          </a:xfrm>
          <a:custGeom>
            <a:avLst/>
            <a:gdLst/>
            <a:ahLst/>
            <a:cxnLst/>
            <a:rect l="l" t="t" r="r" b="b"/>
            <a:pathLst>
              <a:path w="1885950" h="457200">
                <a:moveTo>
                  <a:pt x="1885750" y="45691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7" name="object 197"/>
          <p:cNvSpPr/>
          <p:nvPr/>
        </p:nvSpPr>
        <p:spPr>
          <a:xfrm>
            <a:off x="2291852" y="1591043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4875" y="0"/>
                </a:moveTo>
                <a:lnTo>
                  <a:pt x="0" y="2351"/>
                </a:lnTo>
                <a:lnTo>
                  <a:pt x="12152" y="11248"/>
                </a:lnTo>
                <a:lnTo>
                  <a:pt x="10136" y="4807"/>
                </a:lnTo>
                <a:lnTo>
                  <a:pt x="14875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8" name="object 198"/>
          <p:cNvSpPr/>
          <p:nvPr/>
        </p:nvSpPr>
        <p:spPr>
          <a:xfrm>
            <a:off x="1950328" y="1808318"/>
            <a:ext cx="2235200" cy="250825"/>
          </a:xfrm>
          <a:custGeom>
            <a:avLst/>
            <a:gdLst/>
            <a:ahLst/>
            <a:cxnLst/>
            <a:rect l="l" t="t" r="r" b="b"/>
            <a:pathLst>
              <a:path w="2235200" h="250825">
                <a:moveTo>
                  <a:pt x="2235209" y="25022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9" name="object 199"/>
          <p:cNvSpPr/>
          <p:nvPr/>
        </p:nvSpPr>
        <p:spPr>
          <a:xfrm>
            <a:off x="1941118" y="1803070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14469" y="0"/>
                </a:moveTo>
                <a:lnTo>
                  <a:pt x="0" y="4216"/>
                </a:lnTo>
                <a:lnTo>
                  <a:pt x="13172" y="11515"/>
                </a:lnTo>
                <a:lnTo>
                  <a:pt x="10368" y="5375"/>
                </a:lnTo>
                <a:lnTo>
                  <a:pt x="14469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0" name="object 200"/>
          <p:cNvSpPr/>
          <p:nvPr/>
        </p:nvSpPr>
        <p:spPr>
          <a:xfrm>
            <a:off x="1039400" y="1632297"/>
            <a:ext cx="1054735" cy="704215"/>
          </a:xfrm>
          <a:custGeom>
            <a:avLst/>
            <a:gdLst/>
            <a:ahLst/>
            <a:cxnLst/>
            <a:rect l="l" t="t" r="r" b="b"/>
            <a:pathLst>
              <a:path w="1054735" h="704214">
                <a:moveTo>
                  <a:pt x="0" y="704181"/>
                </a:moveTo>
                <a:lnTo>
                  <a:pt x="10544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1" name="object 201"/>
          <p:cNvSpPr/>
          <p:nvPr/>
        </p:nvSpPr>
        <p:spPr>
          <a:xfrm>
            <a:off x="2086764" y="1627153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14782" y="0"/>
                </a:moveTo>
                <a:lnTo>
                  <a:pt x="0" y="2896"/>
                </a:lnTo>
                <a:lnTo>
                  <a:pt x="6105" y="5792"/>
                </a:lnTo>
                <a:lnTo>
                  <a:pt x="6441" y="12534"/>
                </a:lnTo>
                <a:lnTo>
                  <a:pt x="14782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2" name="object 202"/>
          <p:cNvSpPr/>
          <p:nvPr/>
        </p:nvSpPr>
        <p:spPr>
          <a:xfrm>
            <a:off x="1035991" y="1880435"/>
            <a:ext cx="531495" cy="452120"/>
          </a:xfrm>
          <a:custGeom>
            <a:avLst/>
            <a:gdLst/>
            <a:ahLst/>
            <a:cxnLst/>
            <a:rect l="l" t="t" r="r" b="b"/>
            <a:pathLst>
              <a:path w="531494" h="452119">
                <a:moveTo>
                  <a:pt x="0" y="451532"/>
                </a:moveTo>
                <a:lnTo>
                  <a:pt x="5313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3" name="object 203"/>
          <p:cNvSpPr/>
          <p:nvPr/>
        </p:nvSpPr>
        <p:spPr>
          <a:xfrm>
            <a:off x="1560054" y="187443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5" h="13969">
                <a:moveTo>
                  <a:pt x="14342" y="0"/>
                </a:moveTo>
                <a:lnTo>
                  <a:pt x="0" y="4587"/>
                </a:lnTo>
                <a:lnTo>
                  <a:pt x="6406" y="6742"/>
                </a:lnTo>
                <a:lnTo>
                  <a:pt x="7507" y="13415"/>
                </a:lnTo>
                <a:lnTo>
                  <a:pt x="14342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4" name="object 204"/>
          <p:cNvSpPr/>
          <p:nvPr/>
        </p:nvSpPr>
        <p:spPr>
          <a:xfrm>
            <a:off x="1413400" y="1574638"/>
            <a:ext cx="169545" cy="228600"/>
          </a:xfrm>
          <a:custGeom>
            <a:avLst/>
            <a:gdLst/>
            <a:ahLst/>
            <a:cxnLst/>
            <a:rect l="l" t="t" r="r" b="b"/>
            <a:pathLst>
              <a:path w="169544" h="228600">
                <a:moveTo>
                  <a:pt x="169209" y="22822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5" name="object 205"/>
          <p:cNvSpPr/>
          <p:nvPr/>
        </p:nvSpPr>
        <p:spPr>
          <a:xfrm>
            <a:off x="1407874" y="1567201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5">
                <a:moveTo>
                  <a:pt x="0" y="0"/>
                </a:moveTo>
                <a:lnTo>
                  <a:pt x="3626" y="14608"/>
                </a:lnTo>
                <a:lnTo>
                  <a:pt x="6209" y="8375"/>
                </a:lnTo>
                <a:lnTo>
                  <a:pt x="12940" y="77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6" name="object 206"/>
          <p:cNvSpPr/>
          <p:nvPr/>
        </p:nvSpPr>
        <p:spPr>
          <a:xfrm>
            <a:off x="1656545" y="1617758"/>
            <a:ext cx="429259" cy="203835"/>
          </a:xfrm>
          <a:custGeom>
            <a:avLst/>
            <a:gdLst/>
            <a:ahLst/>
            <a:cxnLst/>
            <a:rect l="l" t="t" r="r" b="b"/>
            <a:pathLst>
              <a:path w="429260" h="203835">
                <a:moveTo>
                  <a:pt x="0" y="203589"/>
                </a:moveTo>
                <a:lnTo>
                  <a:pt x="4290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7" name="object 207"/>
          <p:cNvSpPr/>
          <p:nvPr/>
        </p:nvSpPr>
        <p:spPr>
          <a:xfrm>
            <a:off x="2078920" y="1613784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5048" y="0"/>
                </a:moveTo>
                <a:lnTo>
                  <a:pt x="0" y="729"/>
                </a:lnTo>
                <a:lnTo>
                  <a:pt x="5618" y="4471"/>
                </a:lnTo>
                <a:lnTo>
                  <a:pt x="4969" y="11191"/>
                </a:lnTo>
                <a:lnTo>
                  <a:pt x="15048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8" name="object 208"/>
          <p:cNvSpPr/>
          <p:nvPr/>
        </p:nvSpPr>
        <p:spPr>
          <a:xfrm>
            <a:off x="1043053" y="1874434"/>
            <a:ext cx="531495" cy="452120"/>
          </a:xfrm>
          <a:custGeom>
            <a:avLst/>
            <a:gdLst/>
            <a:ahLst/>
            <a:cxnLst/>
            <a:rect l="l" t="t" r="r" b="b"/>
            <a:pathLst>
              <a:path w="531494" h="452119">
                <a:moveTo>
                  <a:pt x="531346" y="0"/>
                </a:moveTo>
                <a:lnTo>
                  <a:pt x="0" y="4515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9" name="object 209"/>
          <p:cNvSpPr/>
          <p:nvPr/>
        </p:nvSpPr>
        <p:spPr>
          <a:xfrm>
            <a:off x="1035991" y="231854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5" h="13969">
                <a:moveTo>
                  <a:pt x="6843" y="0"/>
                </a:moveTo>
                <a:lnTo>
                  <a:pt x="0" y="13416"/>
                </a:lnTo>
                <a:lnTo>
                  <a:pt x="14344" y="8827"/>
                </a:lnTo>
                <a:lnTo>
                  <a:pt x="7944" y="6664"/>
                </a:lnTo>
                <a:lnTo>
                  <a:pt x="6843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0" name="object 210"/>
          <p:cNvSpPr/>
          <p:nvPr/>
        </p:nvSpPr>
        <p:spPr>
          <a:xfrm>
            <a:off x="1655085" y="1264915"/>
            <a:ext cx="995044" cy="553720"/>
          </a:xfrm>
          <a:custGeom>
            <a:avLst/>
            <a:gdLst/>
            <a:ahLst/>
            <a:cxnLst/>
            <a:rect l="l" t="t" r="r" b="b"/>
            <a:pathLst>
              <a:path w="995044" h="553719">
                <a:moveTo>
                  <a:pt x="0" y="553592"/>
                </a:moveTo>
                <a:lnTo>
                  <a:pt x="99504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1" name="object 211"/>
          <p:cNvSpPr/>
          <p:nvPr/>
        </p:nvSpPr>
        <p:spPr>
          <a:xfrm>
            <a:off x="2643258" y="1260408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5">
                <a:moveTo>
                  <a:pt x="14967" y="0"/>
                </a:moveTo>
                <a:lnTo>
                  <a:pt x="0" y="1702"/>
                </a:lnTo>
                <a:lnTo>
                  <a:pt x="5861" y="5074"/>
                </a:lnTo>
                <a:lnTo>
                  <a:pt x="5641" y="11828"/>
                </a:lnTo>
                <a:lnTo>
                  <a:pt x="14967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2" name="object 212"/>
          <p:cNvSpPr/>
          <p:nvPr/>
        </p:nvSpPr>
        <p:spPr>
          <a:xfrm>
            <a:off x="276663" y="2177190"/>
            <a:ext cx="2592705" cy="421005"/>
          </a:xfrm>
          <a:custGeom>
            <a:avLst/>
            <a:gdLst/>
            <a:ahLst/>
            <a:cxnLst/>
            <a:rect l="l" t="t" r="r" b="b"/>
            <a:pathLst>
              <a:path w="2592705" h="421005">
                <a:moveTo>
                  <a:pt x="0" y="0"/>
                </a:moveTo>
                <a:lnTo>
                  <a:pt x="2592141" y="4208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3" name="object 213"/>
          <p:cNvSpPr/>
          <p:nvPr/>
        </p:nvSpPr>
        <p:spPr>
          <a:xfrm>
            <a:off x="2863302" y="2591543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865" y="0"/>
                </a:moveTo>
                <a:lnTo>
                  <a:pt x="4367" y="6275"/>
                </a:lnTo>
                <a:lnTo>
                  <a:pt x="0" y="11435"/>
                </a:lnTo>
                <a:lnTo>
                  <a:pt x="14654" y="7946"/>
                </a:lnTo>
                <a:lnTo>
                  <a:pt x="1865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4" name="object 214"/>
          <p:cNvSpPr/>
          <p:nvPr/>
        </p:nvSpPr>
        <p:spPr>
          <a:xfrm>
            <a:off x="2255707" y="1662174"/>
            <a:ext cx="642620" cy="905510"/>
          </a:xfrm>
          <a:custGeom>
            <a:avLst/>
            <a:gdLst/>
            <a:ahLst/>
            <a:cxnLst/>
            <a:rect l="l" t="t" r="r" b="b"/>
            <a:pathLst>
              <a:path w="642619" h="905510">
                <a:moveTo>
                  <a:pt x="642133" y="90541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5" name="object 215"/>
          <p:cNvSpPr/>
          <p:nvPr/>
        </p:nvSpPr>
        <p:spPr>
          <a:xfrm>
            <a:off x="2250343" y="1654621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5" h="15239">
                <a:moveTo>
                  <a:pt x="0" y="0"/>
                </a:moveTo>
                <a:lnTo>
                  <a:pt x="3313" y="14689"/>
                </a:lnTo>
                <a:lnTo>
                  <a:pt x="6035" y="8503"/>
                </a:lnTo>
                <a:lnTo>
                  <a:pt x="12766" y="79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6" name="object 216"/>
          <p:cNvSpPr/>
          <p:nvPr/>
        </p:nvSpPr>
        <p:spPr>
          <a:xfrm>
            <a:off x="2255707" y="1662174"/>
            <a:ext cx="642620" cy="905510"/>
          </a:xfrm>
          <a:custGeom>
            <a:avLst/>
            <a:gdLst/>
            <a:ahLst/>
            <a:cxnLst/>
            <a:rect l="l" t="t" r="r" b="b"/>
            <a:pathLst>
              <a:path w="642619" h="905510">
                <a:moveTo>
                  <a:pt x="642133" y="90541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7" name="object 217"/>
          <p:cNvSpPr/>
          <p:nvPr/>
        </p:nvSpPr>
        <p:spPr>
          <a:xfrm>
            <a:off x="2250343" y="1654621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5" h="15239">
                <a:moveTo>
                  <a:pt x="0" y="0"/>
                </a:moveTo>
                <a:lnTo>
                  <a:pt x="3313" y="14689"/>
                </a:lnTo>
                <a:lnTo>
                  <a:pt x="6035" y="8503"/>
                </a:lnTo>
                <a:lnTo>
                  <a:pt x="12766" y="79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8" name="object 218"/>
          <p:cNvSpPr/>
          <p:nvPr/>
        </p:nvSpPr>
        <p:spPr>
          <a:xfrm>
            <a:off x="2416390" y="1373304"/>
            <a:ext cx="491490" cy="1189355"/>
          </a:xfrm>
          <a:custGeom>
            <a:avLst/>
            <a:gdLst/>
            <a:ahLst/>
            <a:cxnLst/>
            <a:rect l="l" t="t" r="r" b="b"/>
            <a:pathLst>
              <a:path w="491489" h="1189355">
                <a:moveTo>
                  <a:pt x="491019" y="118900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9" name="object 219"/>
          <p:cNvSpPr/>
          <p:nvPr/>
        </p:nvSpPr>
        <p:spPr>
          <a:xfrm>
            <a:off x="2412810" y="1364742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4" h="15240">
                <a:moveTo>
                  <a:pt x="46" y="0"/>
                </a:moveTo>
                <a:lnTo>
                  <a:pt x="0" y="15060"/>
                </a:lnTo>
                <a:lnTo>
                  <a:pt x="4031" y="9638"/>
                </a:lnTo>
                <a:lnTo>
                  <a:pt x="9706" y="9638"/>
                </a:lnTo>
                <a:lnTo>
                  <a:pt x="46" y="0"/>
                </a:lnTo>
                <a:close/>
              </a:path>
              <a:path w="10794" h="15240">
                <a:moveTo>
                  <a:pt x="9706" y="9638"/>
                </a:moveTo>
                <a:lnTo>
                  <a:pt x="4031" y="9638"/>
                </a:lnTo>
                <a:lnTo>
                  <a:pt x="10704" y="10634"/>
                </a:lnTo>
                <a:lnTo>
                  <a:pt x="9706" y="9638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0" name="object 220"/>
          <p:cNvSpPr/>
          <p:nvPr/>
        </p:nvSpPr>
        <p:spPr>
          <a:xfrm>
            <a:off x="838070" y="1317476"/>
            <a:ext cx="161290" cy="123825"/>
          </a:xfrm>
          <a:custGeom>
            <a:avLst/>
            <a:gdLst/>
            <a:ahLst/>
            <a:cxnLst/>
            <a:rect l="l" t="t" r="r" b="b"/>
            <a:pathLst>
              <a:path w="161290" h="123825">
                <a:moveTo>
                  <a:pt x="161283" y="0"/>
                </a:moveTo>
                <a:lnTo>
                  <a:pt x="0" y="1233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1" name="object 221"/>
          <p:cNvSpPr/>
          <p:nvPr/>
        </p:nvSpPr>
        <p:spPr>
          <a:xfrm>
            <a:off x="830709" y="1433429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4">
                <a:moveTo>
                  <a:pt x="7522" y="0"/>
                </a:moveTo>
                <a:lnTo>
                  <a:pt x="0" y="13056"/>
                </a:lnTo>
                <a:lnTo>
                  <a:pt x="14561" y="9210"/>
                </a:lnTo>
                <a:lnTo>
                  <a:pt x="8280" y="6719"/>
                </a:lnTo>
                <a:lnTo>
                  <a:pt x="7522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2" name="object 222"/>
          <p:cNvSpPr/>
          <p:nvPr/>
        </p:nvSpPr>
        <p:spPr>
          <a:xfrm>
            <a:off x="948304" y="1334842"/>
            <a:ext cx="76835" cy="280670"/>
          </a:xfrm>
          <a:custGeom>
            <a:avLst/>
            <a:gdLst/>
            <a:ahLst/>
            <a:cxnLst/>
            <a:rect l="l" t="t" r="r" b="b"/>
            <a:pathLst>
              <a:path w="76834" h="280669">
                <a:moveTo>
                  <a:pt x="76839" y="0"/>
                </a:moveTo>
                <a:lnTo>
                  <a:pt x="0" y="280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3" name="object 223"/>
          <p:cNvSpPr/>
          <p:nvPr/>
        </p:nvSpPr>
        <p:spPr>
          <a:xfrm>
            <a:off x="943943" y="1609335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0"/>
                </a:moveTo>
                <a:lnTo>
                  <a:pt x="1912" y="14932"/>
                </a:lnTo>
                <a:lnTo>
                  <a:pt x="9745" y="4888"/>
                </a:lnTo>
                <a:lnTo>
                  <a:pt x="4667" y="4888"/>
                </a:lnTo>
                <a:lnTo>
                  <a:pt x="0" y="0"/>
                </a:lnTo>
                <a:close/>
              </a:path>
              <a:path w="11430" h="15240">
                <a:moveTo>
                  <a:pt x="11172" y="3058"/>
                </a:moveTo>
                <a:lnTo>
                  <a:pt x="4667" y="4888"/>
                </a:lnTo>
                <a:lnTo>
                  <a:pt x="9745" y="4888"/>
                </a:lnTo>
                <a:lnTo>
                  <a:pt x="11172" y="3058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4" name="object 224"/>
          <p:cNvSpPr/>
          <p:nvPr/>
        </p:nvSpPr>
        <p:spPr>
          <a:xfrm>
            <a:off x="1086652" y="1285397"/>
            <a:ext cx="142240" cy="1905"/>
          </a:xfrm>
          <a:custGeom>
            <a:avLst/>
            <a:gdLst/>
            <a:ahLst/>
            <a:cxnLst/>
            <a:rect l="l" t="t" r="r" b="b"/>
            <a:pathLst>
              <a:path w="142240" h="1905">
                <a:moveTo>
                  <a:pt x="0" y="1874"/>
                </a:moveTo>
                <a:lnTo>
                  <a:pt x="14190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5" name="object 225"/>
          <p:cNvSpPr/>
          <p:nvPr/>
        </p:nvSpPr>
        <p:spPr>
          <a:xfrm>
            <a:off x="1223848" y="1279663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69" h="12065">
                <a:moveTo>
                  <a:pt x="0" y="0"/>
                </a:moveTo>
                <a:lnTo>
                  <a:pt x="3544" y="5746"/>
                </a:lnTo>
                <a:lnTo>
                  <a:pt x="150" y="11584"/>
                </a:lnTo>
                <a:lnTo>
                  <a:pt x="13971" y="56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6" name="object 226"/>
          <p:cNvSpPr/>
          <p:nvPr/>
        </p:nvSpPr>
        <p:spPr>
          <a:xfrm>
            <a:off x="1084525" y="1302161"/>
            <a:ext cx="762635" cy="233679"/>
          </a:xfrm>
          <a:custGeom>
            <a:avLst/>
            <a:gdLst/>
            <a:ahLst/>
            <a:cxnLst/>
            <a:rect l="l" t="t" r="r" b="b"/>
            <a:pathLst>
              <a:path w="762635" h="233680">
                <a:moveTo>
                  <a:pt x="0" y="0"/>
                </a:moveTo>
                <a:lnTo>
                  <a:pt x="762410" y="2333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7" name="object 227"/>
          <p:cNvSpPr/>
          <p:nvPr/>
        </p:nvSpPr>
        <p:spPr>
          <a:xfrm>
            <a:off x="1840815" y="1528634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3382" y="0"/>
                </a:moveTo>
                <a:lnTo>
                  <a:pt x="5016" y="6557"/>
                </a:lnTo>
                <a:lnTo>
                  <a:pt x="0" y="11075"/>
                </a:lnTo>
                <a:lnTo>
                  <a:pt x="14979" y="9603"/>
                </a:lnTo>
                <a:lnTo>
                  <a:pt x="3382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8" name="object 228"/>
          <p:cNvSpPr/>
          <p:nvPr/>
        </p:nvSpPr>
        <p:spPr>
          <a:xfrm>
            <a:off x="1008845" y="1336464"/>
            <a:ext cx="26034" cy="394335"/>
          </a:xfrm>
          <a:custGeom>
            <a:avLst/>
            <a:gdLst/>
            <a:ahLst/>
            <a:cxnLst/>
            <a:rect l="l" t="t" r="r" b="b"/>
            <a:pathLst>
              <a:path w="26034" h="394335">
                <a:moveTo>
                  <a:pt x="25957" y="0"/>
                </a:moveTo>
                <a:lnTo>
                  <a:pt x="0" y="3943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9" name="object 229"/>
          <p:cNvSpPr/>
          <p:nvPr/>
        </p:nvSpPr>
        <p:spPr>
          <a:xfrm>
            <a:off x="1003370" y="1725775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5" h="14605">
                <a:moveTo>
                  <a:pt x="0" y="0"/>
                </a:moveTo>
                <a:lnTo>
                  <a:pt x="4866" y="14249"/>
                </a:lnTo>
                <a:lnTo>
                  <a:pt x="10025" y="3846"/>
                </a:lnTo>
                <a:lnTo>
                  <a:pt x="5551" y="3846"/>
                </a:lnTo>
                <a:lnTo>
                  <a:pt x="0" y="0"/>
                </a:lnTo>
                <a:close/>
              </a:path>
              <a:path w="12065" h="14605">
                <a:moveTo>
                  <a:pt x="11559" y="753"/>
                </a:moveTo>
                <a:lnTo>
                  <a:pt x="5551" y="3846"/>
                </a:lnTo>
                <a:lnTo>
                  <a:pt x="10025" y="3846"/>
                </a:lnTo>
                <a:lnTo>
                  <a:pt x="11559" y="753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0" name="object 230"/>
          <p:cNvSpPr/>
          <p:nvPr/>
        </p:nvSpPr>
        <p:spPr>
          <a:xfrm>
            <a:off x="956202" y="1317580"/>
            <a:ext cx="43815" cy="33655"/>
          </a:xfrm>
          <a:custGeom>
            <a:avLst/>
            <a:gdLst/>
            <a:ahLst/>
            <a:cxnLst/>
            <a:rect l="l" t="t" r="r" b="b"/>
            <a:pathLst>
              <a:path w="43815" h="33655">
                <a:moveTo>
                  <a:pt x="43227" y="0"/>
                </a:moveTo>
                <a:lnTo>
                  <a:pt x="0" y="332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1" name="object 231"/>
          <p:cNvSpPr/>
          <p:nvPr/>
        </p:nvSpPr>
        <p:spPr>
          <a:xfrm>
            <a:off x="948856" y="134340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4">
                <a:moveTo>
                  <a:pt x="7488" y="0"/>
                </a:moveTo>
                <a:lnTo>
                  <a:pt x="0" y="13067"/>
                </a:lnTo>
                <a:lnTo>
                  <a:pt x="14550" y="9186"/>
                </a:lnTo>
                <a:lnTo>
                  <a:pt x="8264" y="6719"/>
                </a:lnTo>
                <a:lnTo>
                  <a:pt x="7488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2" name="object 232"/>
          <p:cNvSpPr/>
          <p:nvPr/>
        </p:nvSpPr>
        <p:spPr>
          <a:xfrm>
            <a:off x="1039837" y="1336533"/>
            <a:ext cx="8890" cy="227965"/>
          </a:xfrm>
          <a:custGeom>
            <a:avLst/>
            <a:gdLst/>
            <a:ahLst/>
            <a:cxnLst/>
            <a:rect l="l" t="t" r="r" b="b"/>
            <a:pathLst>
              <a:path w="8890" h="227965">
                <a:moveTo>
                  <a:pt x="0" y="0"/>
                </a:moveTo>
                <a:lnTo>
                  <a:pt x="8613" y="2278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3" name="object 233"/>
          <p:cNvSpPr/>
          <p:nvPr/>
        </p:nvSpPr>
        <p:spPr>
          <a:xfrm>
            <a:off x="1042488" y="1559555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5" h="14605">
                <a:moveTo>
                  <a:pt x="0" y="440"/>
                </a:moveTo>
                <a:lnTo>
                  <a:pt x="6313" y="14110"/>
                </a:lnTo>
                <a:lnTo>
                  <a:pt x="10198" y="3695"/>
                </a:lnTo>
                <a:lnTo>
                  <a:pt x="5919" y="3695"/>
                </a:lnTo>
                <a:lnTo>
                  <a:pt x="0" y="440"/>
                </a:lnTo>
                <a:close/>
              </a:path>
              <a:path w="12065" h="14605">
                <a:moveTo>
                  <a:pt x="11576" y="0"/>
                </a:moveTo>
                <a:lnTo>
                  <a:pt x="5919" y="3695"/>
                </a:lnTo>
                <a:lnTo>
                  <a:pt x="10198" y="3695"/>
                </a:lnTo>
                <a:lnTo>
                  <a:pt x="1157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4" name="object 234"/>
          <p:cNvSpPr/>
          <p:nvPr/>
        </p:nvSpPr>
        <p:spPr>
          <a:xfrm>
            <a:off x="1085272" y="1299438"/>
            <a:ext cx="992505" cy="241935"/>
          </a:xfrm>
          <a:custGeom>
            <a:avLst/>
            <a:gdLst/>
            <a:ahLst/>
            <a:cxnLst/>
            <a:rect l="l" t="t" r="r" b="b"/>
            <a:pathLst>
              <a:path w="992505" h="241934">
                <a:moveTo>
                  <a:pt x="0" y="0"/>
                </a:moveTo>
                <a:lnTo>
                  <a:pt x="992499" y="2419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5" name="object 235"/>
          <p:cNvSpPr/>
          <p:nvPr/>
        </p:nvSpPr>
        <p:spPr>
          <a:xfrm>
            <a:off x="2071900" y="1534635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2745" y="0"/>
                </a:moveTo>
                <a:lnTo>
                  <a:pt x="4749" y="6452"/>
                </a:lnTo>
                <a:lnTo>
                  <a:pt x="0" y="11260"/>
                </a:lnTo>
                <a:lnTo>
                  <a:pt x="14875" y="8920"/>
                </a:lnTo>
                <a:lnTo>
                  <a:pt x="2745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6" name="object 236"/>
          <p:cNvSpPr/>
          <p:nvPr/>
        </p:nvSpPr>
        <p:spPr>
          <a:xfrm>
            <a:off x="1073086" y="1321623"/>
            <a:ext cx="103505" cy="99695"/>
          </a:xfrm>
          <a:custGeom>
            <a:avLst/>
            <a:gdLst/>
            <a:ahLst/>
            <a:cxnLst/>
            <a:rect l="l" t="t" r="r" b="b"/>
            <a:pathLst>
              <a:path w="103505" h="99694">
                <a:moveTo>
                  <a:pt x="0" y="0"/>
                </a:moveTo>
                <a:lnTo>
                  <a:pt x="103185" y="991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7" name="object 237"/>
          <p:cNvSpPr/>
          <p:nvPr/>
        </p:nvSpPr>
        <p:spPr>
          <a:xfrm>
            <a:off x="1168916" y="1413376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5" h="13969">
                <a:moveTo>
                  <a:pt x="8026" y="0"/>
                </a:moveTo>
                <a:lnTo>
                  <a:pt x="6518" y="6591"/>
                </a:lnTo>
                <a:lnTo>
                  <a:pt x="0" y="8352"/>
                </a:lnTo>
                <a:lnTo>
                  <a:pt x="14037" y="13809"/>
                </a:lnTo>
                <a:lnTo>
                  <a:pt x="802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8" name="object 238"/>
          <p:cNvSpPr/>
          <p:nvPr/>
        </p:nvSpPr>
        <p:spPr>
          <a:xfrm>
            <a:off x="1064142" y="1328957"/>
            <a:ext cx="141605" cy="221615"/>
          </a:xfrm>
          <a:custGeom>
            <a:avLst/>
            <a:gdLst/>
            <a:ahLst/>
            <a:cxnLst/>
            <a:rect l="l" t="t" r="r" b="b"/>
            <a:pathLst>
              <a:path w="141605" h="221615">
                <a:moveTo>
                  <a:pt x="0" y="0"/>
                </a:moveTo>
                <a:lnTo>
                  <a:pt x="140982" y="22130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9" name="object 239"/>
          <p:cNvSpPr/>
          <p:nvPr/>
        </p:nvSpPr>
        <p:spPr>
          <a:xfrm>
            <a:off x="1197749" y="1543243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40">
                <a:moveTo>
                  <a:pt x="9775" y="0"/>
                </a:moveTo>
                <a:lnTo>
                  <a:pt x="6752" y="6047"/>
                </a:lnTo>
                <a:lnTo>
                  <a:pt x="0" y="6221"/>
                </a:lnTo>
                <a:lnTo>
                  <a:pt x="12358" y="14840"/>
                </a:lnTo>
                <a:lnTo>
                  <a:pt x="9775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0" name="object 240"/>
          <p:cNvSpPr/>
          <p:nvPr/>
        </p:nvSpPr>
        <p:spPr>
          <a:xfrm>
            <a:off x="2277463" y="1642063"/>
            <a:ext cx="710565" cy="592455"/>
          </a:xfrm>
          <a:custGeom>
            <a:avLst/>
            <a:gdLst/>
            <a:ahLst/>
            <a:cxnLst/>
            <a:rect l="l" t="t" r="r" b="b"/>
            <a:pathLst>
              <a:path w="710564" h="592455">
                <a:moveTo>
                  <a:pt x="710436" y="5924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1" name="object 241"/>
          <p:cNvSpPr/>
          <p:nvPr/>
        </p:nvSpPr>
        <p:spPr>
          <a:xfrm>
            <a:off x="2270338" y="1636120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5" h="13969">
                <a:moveTo>
                  <a:pt x="0" y="0"/>
                </a:moveTo>
                <a:lnTo>
                  <a:pt x="6974" y="13357"/>
                </a:lnTo>
                <a:lnTo>
                  <a:pt x="8016" y="6684"/>
                </a:lnTo>
                <a:lnTo>
                  <a:pt x="14388" y="44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2" name="object 242"/>
          <p:cNvSpPr/>
          <p:nvPr/>
        </p:nvSpPr>
        <p:spPr>
          <a:xfrm>
            <a:off x="229796" y="2063372"/>
            <a:ext cx="2348230" cy="99060"/>
          </a:xfrm>
          <a:custGeom>
            <a:avLst/>
            <a:gdLst/>
            <a:ahLst/>
            <a:cxnLst/>
            <a:rect l="l" t="t" r="r" b="b"/>
            <a:pathLst>
              <a:path w="2348230" h="99060">
                <a:moveTo>
                  <a:pt x="0" y="0"/>
                </a:moveTo>
                <a:lnTo>
                  <a:pt x="2348163" y="989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3" name="object 243"/>
          <p:cNvSpPr/>
          <p:nvPr/>
        </p:nvSpPr>
        <p:spPr>
          <a:xfrm>
            <a:off x="2573088" y="2156334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486" y="0"/>
                </a:moveTo>
                <a:lnTo>
                  <a:pt x="3718" y="5933"/>
                </a:lnTo>
                <a:lnTo>
                  <a:pt x="0" y="11574"/>
                </a:lnTo>
                <a:lnTo>
                  <a:pt x="14133" y="6372"/>
                </a:lnTo>
                <a:lnTo>
                  <a:pt x="48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4" name="object 244"/>
          <p:cNvSpPr/>
          <p:nvPr/>
        </p:nvSpPr>
        <p:spPr>
          <a:xfrm>
            <a:off x="2230695" y="1675613"/>
            <a:ext cx="281305" cy="727710"/>
          </a:xfrm>
          <a:custGeom>
            <a:avLst/>
            <a:gdLst/>
            <a:ahLst/>
            <a:cxnLst/>
            <a:rect l="l" t="t" r="r" b="b"/>
            <a:pathLst>
              <a:path w="281305" h="727710">
                <a:moveTo>
                  <a:pt x="281173" y="72732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5" name="object 245"/>
          <p:cNvSpPr/>
          <p:nvPr/>
        </p:nvSpPr>
        <p:spPr>
          <a:xfrm>
            <a:off x="2226965" y="1666970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4" h="15239">
                <a:moveTo>
                  <a:pt x="382" y="0"/>
                </a:moveTo>
                <a:lnTo>
                  <a:pt x="0" y="15060"/>
                </a:lnTo>
                <a:lnTo>
                  <a:pt x="4147" y="9719"/>
                </a:lnTo>
                <a:lnTo>
                  <a:pt x="9688" y="9719"/>
                </a:lnTo>
                <a:lnTo>
                  <a:pt x="382" y="0"/>
                </a:lnTo>
                <a:close/>
              </a:path>
              <a:path w="10794" h="15239">
                <a:moveTo>
                  <a:pt x="9688" y="9719"/>
                </a:moveTo>
                <a:lnTo>
                  <a:pt x="4147" y="9719"/>
                </a:lnTo>
                <a:lnTo>
                  <a:pt x="10797" y="10878"/>
                </a:lnTo>
                <a:lnTo>
                  <a:pt x="9688" y="9719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6" name="object 246"/>
          <p:cNvSpPr/>
          <p:nvPr/>
        </p:nvSpPr>
        <p:spPr>
          <a:xfrm>
            <a:off x="2466066" y="1830642"/>
            <a:ext cx="59055" cy="569595"/>
          </a:xfrm>
          <a:custGeom>
            <a:avLst/>
            <a:gdLst/>
            <a:ahLst/>
            <a:cxnLst/>
            <a:rect l="l" t="t" r="r" b="b"/>
            <a:pathLst>
              <a:path w="59055" h="569594">
                <a:moveTo>
                  <a:pt x="58536" y="5692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7" name="object 247"/>
          <p:cNvSpPr/>
          <p:nvPr/>
        </p:nvSpPr>
        <p:spPr>
          <a:xfrm>
            <a:off x="2460783" y="1821421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5">
                <a:moveTo>
                  <a:pt x="4332" y="0"/>
                </a:moveTo>
                <a:lnTo>
                  <a:pt x="0" y="14423"/>
                </a:lnTo>
                <a:lnTo>
                  <a:pt x="5398" y="10380"/>
                </a:lnTo>
                <a:lnTo>
                  <a:pt x="9963" y="10380"/>
                </a:lnTo>
                <a:lnTo>
                  <a:pt x="4332" y="0"/>
                </a:lnTo>
                <a:close/>
              </a:path>
              <a:path w="12064" h="14605">
                <a:moveTo>
                  <a:pt x="9963" y="10380"/>
                </a:moveTo>
                <a:lnTo>
                  <a:pt x="5398" y="10380"/>
                </a:lnTo>
                <a:lnTo>
                  <a:pt x="11515" y="13241"/>
                </a:lnTo>
                <a:lnTo>
                  <a:pt x="9963" y="1038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8" name="object 248"/>
          <p:cNvSpPr/>
          <p:nvPr/>
        </p:nvSpPr>
        <p:spPr>
          <a:xfrm>
            <a:off x="2047572" y="1393589"/>
            <a:ext cx="1633855" cy="161925"/>
          </a:xfrm>
          <a:custGeom>
            <a:avLst/>
            <a:gdLst/>
            <a:ahLst/>
            <a:cxnLst/>
            <a:rect l="l" t="t" r="r" b="b"/>
            <a:pathLst>
              <a:path w="1633854" h="161925">
                <a:moveTo>
                  <a:pt x="1633580" y="0"/>
                </a:moveTo>
                <a:lnTo>
                  <a:pt x="0" y="16189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9" name="object 249"/>
          <p:cNvSpPr/>
          <p:nvPr/>
        </p:nvSpPr>
        <p:spPr>
          <a:xfrm>
            <a:off x="2038350" y="1549267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5">
                <a:moveTo>
                  <a:pt x="13264" y="0"/>
                </a:moveTo>
                <a:lnTo>
                  <a:pt x="0" y="7124"/>
                </a:lnTo>
                <a:lnTo>
                  <a:pt x="14400" y="11527"/>
                </a:lnTo>
                <a:lnTo>
                  <a:pt x="10380" y="6105"/>
                </a:lnTo>
                <a:lnTo>
                  <a:pt x="13264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0" name="object 250"/>
          <p:cNvSpPr/>
          <p:nvPr/>
        </p:nvSpPr>
        <p:spPr>
          <a:xfrm>
            <a:off x="3747627" y="1433974"/>
            <a:ext cx="284480" cy="710565"/>
          </a:xfrm>
          <a:custGeom>
            <a:avLst/>
            <a:gdLst/>
            <a:ahLst/>
            <a:cxnLst/>
            <a:rect l="l" t="t" r="r" b="b"/>
            <a:pathLst>
              <a:path w="284479" h="710564">
                <a:moveTo>
                  <a:pt x="0" y="0"/>
                </a:moveTo>
                <a:lnTo>
                  <a:pt x="283868" y="7102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1" name="object 251"/>
          <p:cNvSpPr/>
          <p:nvPr/>
        </p:nvSpPr>
        <p:spPr>
          <a:xfrm>
            <a:off x="4024391" y="2137817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5" h="15239">
                <a:moveTo>
                  <a:pt x="0" y="4299"/>
                </a:moveTo>
                <a:lnTo>
                  <a:pt x="10542" y="15059"/>
                </a:lnTo>
                <a:lnTo>
                  <a:pt x="10683" y="5377"/>
                </a:lnTo>
                <a:lnTo>
                  <a:pt x="6672" y="5377"/>
                </a:lnTo>
                <a:lnTo>
                  <a:pt x="0" y="4299"/>
                </a:lnTo>
                <a:close/>
              </a:path>
              <a:path w="10795" h="15239">
                <a:moveTo>
                  <a:pt x="10762" y="0"/>
                </a:moveTo>
                <a:lnTo>
                  <a:pt x="6672" y="5377"/>
                </a:lnTo>
                <a:lnTo>
                  <a:pt x="10683" y="5377"/>
                </a:lnTo>
                <a:lnTo>
                  <a:pt x="10762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2" name="object 252"/>
          <p:cNvSpPr/>
          <p:nvPr/>
        </p:nvSpPr>
        <p:spPr>
          <a:xfrm>
            <a:off x="2589747" y="1407039"/>
            <a:ext cx="1094740" cy="443230"/>
          </a:xfrm>
          <a:custGeom>
            <a:avLst/>
            <a:gdLst/>
            <a:ahLst/>
            <a:cxnLst/>
            <a:rect l="l" t="t" r="r" b="b"/>
            <a:pathLst>
              <a:path w="1094739" h="443230">
                <a:moveTo>
                  <a:pt x="1094715" y="0"/>
                </a:moveTo>
                <a:lnTo>
                  <a:pt x="0" y="4428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3" name="object 253"/>
          <p:cNvSpPr/>
          <p:nvPr/>
        </p:nvSpPr>
        <p:spPr>
          <a:xfrm>
            <a:off x="2581151" y="1842760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4">
                <a:moveTo>
                  <a:pt x="10716" y="0"/>
                </a:moveTo>
                <a:lnTo>
                  <a:pt x="0" y="10588"/>
                </a:lnTo>
                <a:lnTo>
                  <a:pt x="15060" y="10750"/>
                </a:lnTo>
                <a:lnTo>
                  <a:pt x="9673" y="6684"/>
                </a:lnTo>
                <a:lnTo>
                  <a:pt x="1071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4" name="object 254"/>
          <p:cNvSpPr/>
          <p:nvPr/>
        </p:nvSpPr>
        <p:spPr>
          <a:xfrm>
            <a:off x="2303321" y="1394435"/>
            <a:ext cx="1377950" cy="161290"/>
          </a:xfrm>
          <a:custGeom>
            <a:avLst/>
            <a:gdLst/>
            <a:ahLst/>
            <a:cxnLst/>
            <a:rect l="l" t="t" r="r" b="b"/>
            <a:pathLst>
              <a:path w="1377950" h="161290">
                <a:moveTo>
                  <a:pt x="1377924" y="0"/>
                </a:moveTo>
                <a:lnTo>
                  <a:pt x="0" y="16080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5" name="object 255"/>
          <p:cNvSpPr/>
          <p:nvPr/>
        </p:nvSpPr>
        <p:spPr>
          <a:xfrm>
            <a:off x="2294111" y="1548943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5">
                <a:moveTo>
                  <a:pt x="13137" y="0"/>
                </a:moveTo>
                <a:lnTo>
                  <a:pt x="0" y="7368"/>
                </a:lnTo>
                <a:lnTo>
                  <a:pt x="14481" y="11515"/>
                </a:lnTo>
                <a:lnTo>
                  <a:pt x="10356" y="6163"/>
                </a:lnTo>
                <a:lnTo>
                  <a:pt x="13137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6" name="object 256"/>
          <p:cNvSpPr/>
          <p:nvPr/>
        </p:nvSpPr>
        <p:spPr>
          <a:xfrm>
            <a:off x="2046807" y="1581752"/>
            <a:ext cx="2170430" cy="344805"/>
          </a:xfrm>
          <a:custGeom>
            <a:avLst/>
            <a:gdLst/>
            <a:ahLst/>
            <a:cxnLst/>
            <a:rect l="l" t="t" r="r" b="b"/>
            <a:pathLst>
              <a:path w="2170429" h="344805">
                <a:moveTo>
                  <a:pt x="2170311" y="34472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7" name="object 257"/>
          <p:cNvSpPr/>
          <p:nvPr/>
        </p:nvSpPr>
        <p:spPr>
          <a:xfrm>
            <a:off x="2037643" y="1576758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5">
                <a:moveTo>
                  <a:pt x="14643" y="0"/>
                </a:moveTo>
                <a:lnTo>
                  <a:pt x="0" y="3544"/>
                </a:lnTo>
                <a:lnTo>
                  <a:pt x="12824" y="11445"/>
                </a:lnTo>
                <a:lnTo>
                  <a:pt x="10299" y="5178"/>
                </a:lnTo>
                <a:lnTo>
                  <a:pt x="14643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8" name="object 258"/>
          <p:cNvSpPr/>
          <p:nvPr/>
        </p:nvSpPr>
        <p:spPr>
          <a:xfrm>
            <a:off x="978970" y="1677617"/>
            <a:ext cx="60325" cy="264795"/>
          </a:xfrm>
          <a:custGeom>
            <a:avLst/>
            <a:gdLst/>
            <a:ahLst/>
            <a:cxnLst/>
            <a:rect l="l" t="t" r="r" b="b"/>
            <a:pathLst>
              <a:path w="60325" h="264794">
                <a:moveTo>
                  <a:pt x="60137" y="0"/>
                </a:moveTo>
                <a:lnTo>
                  <a:pt x="0" y="2642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9" name="object 259"/>
          <p:cNvSpPr/>
          <p:nvPr/>
        </p:nvSpPr>
        <p:spPr>
          <a:xfrm>
            <a:off x="974350" y="1936031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39">
                <a:moveTo>
                  <a:pt x="0" y="0"/>
                </a:moveTo>
                <a:lnTo>
                  <a:pt x="2562" y="14840"/>
                </a:lnTo>
                <a:lnTo>
                  <a:pt x="9795" y="4680"/>
                </a:lnTo>
                <a:lnTo>
                  <a:pt x="4876" y="4680"/>
                </a:lnTo>
                <a:lnTo>
                  <a:pt x="0" y="0"/>
                </a:lnTo>
                <a:close/>
              </a:path>
              <a:path w="11430" h="15239">
                <a:moveTo>
                  <a:pt x="11296" y="2571"/>
                </a:moveTo>
                <a:lnTo>
                  <a:pt x="4876" y="4680"/>
                </a:lnTo>
                <a:lnTo>
                  <a:pt x="9795" y="4680"/>
                </a:lnTo>
                <a:lnTo>
                  <a:pt x="11296" y="2571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0" name="object 260"/>
          <p:cNvSpPr/>
          <p:nvPr/>
        </p:nvSpPr>
        <p:spPr>
          <a:xfrm>
            <a:off x="1010844" y="1607204"/>
            <a:ext cx="840740" cy="372110"/>
          </a:xfrm>
          <a:custGeom>
            <a:avLst/>
            <a:gdLst/>
            <a:ahLst/>
            <a:cxnLst/>
            <a:rect l="l" t="t" r="r" b="b"/>
            <a:pathLst>
              <a:path w="840739" h="372110">
                <a:moveTo>
                  <a:pt x="0" y="371621"/>
                </a:moveTo>
                <a:lnTo>
                  <a:pt x="84037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1" name="object 261"/>
          <p:cNvSpPr/>
          <p:nvPr/>
        </p:nvSpPr>
        <p:spPr>
          <a:xfrm>
            <a:off x="1844638" y="1603462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5060" y="0"/>
                </a:moveTo>
                <a:lnTo>
                  <a:pt x="0" y="324"/>
                </a:lnTo>
                <a:lnTo>
                  <a:pt x="5526" y="4216"/>
                </a:lnTo>
                <a:lnTo>
                  <a:pt x="4680" y="10913"/>
                </a:lnTo>
                <a:lnTo>
                  <a:pt x="1506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2" name="object 262"/>
          <p:cNvSpPr/>
          <p:nvPr/>
        </p:nvSpPr>
        <p:spPr>
          <a:xfrm>
            <a:off x="976912" y="1686653"/>
            <a:ext cx="60325" cy="264795"/>
          </a:xfrm>
          <a:custGeom>
            <a:avLst/>
            <a:gdLst/>
            <a:ahLst/>
            <a:cxnLst/>
            <a:rect l="l" t="t" r="r" b="b"/>
            <a:pathLst>
              <a:path w="60325" h="264794">
                <a:moveTo>
                  <a:pt x="0" y="264224"/>
                </a:moveTo>
                <a:lnTo>
                  <a:pt x="601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3" name="object 263"/>
          <p:cNvSpPr/>
          <p:nvPr/>
        </p:nvSpPr>
        <p:spPr>
          <a:xfrm>
            <a:off x="1030373" y="1677617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39">
                <a:moveTo>
                  <a:pt x="10487" y="10159"/>
                </a:moveTo>
                <a:lnTo>
                  <a:pt x="6419" y="10159"/>
                </a:lnTo>
                <a:lnTo>
                  <a:pt x="11295" y="14840"/>
                </a:lnTo>
                <a:lnTo>
                  <a:pt x="10487" y="10159"/>
                </a:lnTo>
                <a:close/>
              </a:path>
              <a:path w="11430" h="15239">
                <a:moveTo>
                  <a:pt x="8732" y="0"/>
                </a:moveTo>
                <a:lnTo>
                  <a:pt x="0" y="12268"/>
                </a:lnTo>
                <a:lnTo>
                  <a:pt x="6419" y="10159"/>
                </a:lnTo>
                <a:lnTo>
                  <a:pt x="10487" y="10159"/>
                </a:lnTo>
                <a:lnTo>
                  <a:pt x="8732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4" name="object 264"/>
          <p:cNvSpPr/>
          <p:nvPr/>
        </p:nvSpPr>
        <p:spPr>
          <a:xfrm>
            <a:off x="1012257" y="1606624"/>
            <a:ext cx="1069340" cy="375920"/>
          </a:xfrm>
          <a:custGeom>
            <a:avLst/>
            <a:gdLst/>
            <a:ahLst/>
            <a:cxnLst/>
            <a:rect l="l" t="t" r="r" b="b"/>
            <a:pathLst>
              <a:path w="1069339" h="375919">
                <a:moveTo>
                  <a:pt x="0" y="375771"/>
                </a:moveTo>
                <a:lnTo>
                  <a:pt x="10687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5" name="object 265"/>
          <p:cNvSpPr/>
          <p:nvPr/>
        </p:nvSpPr>
        <p:spPr>
          <a:xfrm>
            <a:off x="2074715" y="1602697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0" y="0"/>
                </a:moveTo>
                <a:lnTo>
                  <a:pt x="5201" y="4309"/>
                </a:lnTo>
                <a:lnTo>
                  <a:pt x="3834" y="10924"/>
                </a:lnTo>
                <a:lnTo>
                  <a:pt x="15037" y="84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6" name="object 266"/>
          <p:cNvSpPr/>
          <p:nvPr/>
        </p:nvSpPr>
        <p:spPr>
          <a:xfrm>
            <a:off x="987064" y="1518521"/>
            <a:ext cx="207645" cy="436245"/>
          </a:xfrm>
          <a:custGeom>
            <a:avLst/>
            <a:gdLst/>
            <a:ahLst/>
            <a:cxnLst/>
            <a:rect l="l" t="t" r="r" b="b"/>
            <a:pathLst>
              <a:path w="207644" h="436244">
                <a:moveTo>
                  <a:pt x="0" y="435868"/>
                </a:moveTo>
                <a:lnTo>
                  <a:pt x="2070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7" name="object 267"/>
          <p:cNvSpPr/>
          <p:nvPr/>
        </p:nvSpPr>
        <p:spPr>
          <a:xfrm>
            <a:off x="1186933" y="1510157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10737" y="9418"/>
                </a:moveTo>
                <a:lnTo>
                  <a:pt x="6722" y="9418"/>
                </a:lnTo>
                <a:lnTo>
                  <a:pt x="10463" y="15037"/>
                </a:lnTo>
                <a:lnTo>
                  <a:pt x="10737" y="9418"/>
                </a:lnTo>
                <a:close/>
              </a:path>
              <a:path w="11430" h="15240">
                <a:moveTo>
                  <a:pt x="11198" y="0"/>
                </a:moveTo>
                <a:lnTo>
                  <a:pt x="0" y="10067"/>
                </a:lnTo>
                <a:lnTo>
                  <a:pt x="6722" y="9418"/>
                </a:lnTo>
                <a:lnTo>
                  <a:pt x="10737" y="9418"/>
                </a:lnTo>
                <a:lnTo>
                  <a:pt x="11198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8" name="object 268"/>
          <p:cNvSpPr/>
          <p:nvPr/>
        </p:nvSpPr>
        <p:spPr>
          <a:xfrm>
            <a:off x="993743" y="1652443"/>
            <a:ext cx="210185" cy="306070"/>
          </a:xfrm>
          <a:custGeom>
            <a:avLst/>
            <a:gdLst/>
            <a:ahLst/>
            <a:cxnLst/>
            <a:rect l="l" t="t" r="r" b="b"/>
            <a:pathLst>
              <a:path w="210184" h="306069">
                <a:moveTo>
                  <a:pt x="0" y="305798"/>
                </a:moveTo>
                <a:lnTo>
                  <a:pt x="2096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9" name="object 269"/>
          <p:cNvSpPr/>
          <p:nvPr/>
        </p:nvSpPr>
        <p:spPr>
          <a:xfrm>
            <a:off x="1196001" y="164479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12635" y="0"/>
                </a:moveTo>
                <a:lnTo>
                  <a:pt x="0" y="8190"/>
                </a:lnTo>
                <a:lnTo>
                  <a:pt x="6742" y="8596"/>
                </a:lnTo>
                <a:lnTo>
                  <a:pt x="9554" y="14736"/>
                </a:lnTo>
                <a:lnTo>
                  <a:pt x="12635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0" name="object 270"/>
          <p:cNvSpPr/>
          <p:nvPr/>
        </p:nvSpPr>
        <p:spPr>
          <a:xfrm>
            <a:off x="2273536" y="631555"/>
            <a:ext cx="928369" cy="859155"/>
          </a:xfrm>
          <a:custGeom>
            <a:avLst/>
            <a:gdLst/>
            <a:ahLst/>
            <a:cxnLst/>
            <a:rect l="l" t="t" r="r" b="b"/>
            <a:pathLst>
              <a:path w="928369" h="859155">
                <a:moveTo>
                  <a:pt x="927767" y="0"/>
                </a:moveTo>
                <a:lnTo>
                  <a:pt x="0" y="8589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1" name="object 271"/>
          <p:cNvSpPr/>
          <p:nvPr/>
        </p:nvSpPr>
        <p:spPr>
          <a:xfrm>
            <a:off x="2266736" y="1483152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5" h="13969">
                <a:moveTo>
                  <a:pt x="6255" y="0"/>
                </a:moveTo>
                <a:lnTo>
                  <a:pt x="0" y="13704"/>
                </a:lnTo>
                <a:lnTo>
                  <a:pt x="14133" y="8503"/>
                </a:lnTo>
                <a:lnTo>
                  <a:pt x="7646" y="6615"/>
                </a:lnTo>
                <a:lnTo>
                  <a:pt x="6255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2" name="object 272"/>
          <p:cNvSpPr/>
          <p:nvPr/>
        </p:nvSpPr>
        <p:spPr>
          <a:xfrm>
            <a:off x="2985523" y="2178610"/>
            <a:ext cx="116205" cy="73660"/>
          </a:xfrm>
          <a:custGeom>
            <a:avLst/>
            <a:gdLst/>
            <a:ahLst/>
            <a:cxnLst/>
            <a:rect l="l" t="t" r="r" b="b"/>
            <a:pathLst>
              <a:path w="116205" h="73660">
                <a:moveTo>
                  <a:pt x="0" y="0"/>
                </a:moveTo>
                <a:lnTo>
                  <a:pt x="115806" y="735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3" name="object 273"/>
          <p:cNvSpPr/>
          <p:nvPr/>
        </p:nvSpPr>
        <p:spPr>
          <a:xfrm>
            <a:off x="3094317" y="2244755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6209" y="0"/>
                </a:moveTo>
                <a:lnTo>
                  <a:pt x="6035" y="6752"/>
                </a:lnTo>
                <a:lnTo>
                  <a:pt x="0" y="9780"/>
                </a:lnTo>
                <a:lnTo>
                  <a:pt x="14840" y="12341"/>
                </a:lnTo>
                <a:lnTo>
                  <a:pt x="6209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4" name="object 274"/>
          <p:cNvSpPr/>
          <p:nvPr/>
        </p:nvSpPr>
        <p:spPr>
          <a:xfrm>
            <a:off x="2980901" y="2184754"/>
            <a:ext cx="314960" cy="278765"/>
          </a:xfrm>
          <a:custGeom>
            <a:avLst/>
            <a:gdLst/>
            <a:ahLst/>
            <a:cxnLst/>
            <a:rect l="l" t="t" r="r" b="b"/>
            <a:pathLst>
              <a:path w="314960" h="278764">
                <a:moveTo>
                  <a:pt x="0" y="0"/>
                </a:moveTo>
                <a:lnTo>
                  <a:pt x="314806" y="27822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5" name="object 275"/>
          <p:cNvSpPr/>
          <p:nvPr/>
        </p:nvSpPr>
        <p:spPr>
          <a:xfrm>
            <a:off x="3288400" y="2455569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7680" y="0"/>
                </a:moveTo>
                <a:lnTo>
                  <a:pt x="6441" y="6642"/>
                </a:lnTo>
                <a:lnTo>
                  <a:pt x="0" y="8680"/>
                </a:lnTo>
                <a:lnTo>
                  <a:pt x="14261" y="13547"/>
                </a:lnTo>
                <a:lnTo>
                  <a:pt x="768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6" name="object 276"/>
          <p:cNvSpPr/>
          <p:nvPr/>
        </p:nvSpPr>
        <p:spPr>
          <a:xfrm>
            <a:off x="2962249" y="2197816"/>
            <a:ext cx="170815" cy="434975"/>
          </a:xfrm>
          <a:custGeom>
            <a:avLst/>
            <a:gdLst/>
            <a:ahLst/>
            <a:cxnLst/>
            <a:rect l="l" t="t" r="r" b="b"/>
            <a:pathLst>
              <a:path w="170814" h="434975">
                <a:moveTo>
                  <a:pt x="0" y="0"/>
                </a:moveTo>
                <a:lnTo>
                  <a:pt x="170742" y="4343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7" name="object 277"/>
          <p:cNvSpPr/>
          <p:nvPr/>
        </p:nvSpPr>
        <p:spPr>
          <a:xfrm>
            <a:off x="3125898" y="2625760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4" h="15239">
                <a:moveTo>
                  <a:pt x="0" y="4237"/>
                </a:moveTo>
                <a:lnTo>
                  <a:pt x="10484" y="15056"/>
                </a:lnTo>
                <a:lnTo>
                  <a:pt x="10678" y="5353"/>
                </a:lnTo>
                <a:lnTo>
                  <a:pt x="6661" y="5353"/>
                </a:lnTo>
                <a:lnTo>
                  <a:pt x="0" y="4237"/>
                </a:lnTo>
                <a:close/>
              </a:path>
              <a:path w="10794" h="15239">
                <a:moveTo>
                  <a:pt x="10785" y="0"/>
                </a:moveTo>
                <a:lnTo>
                  <a:pt x="6661" y="5353"/>
                </a:lnTo>
                <a:lnTo>
                  <a:pt x="10678" y="5353"/>
                </a:lnTo>
                <a:lnTo>
                  <a:pt x="10785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8" name="object 278"/>
          <p:cNvSpPr/>
          <p:nvPr/>
        </p:nvSpPr>
        <p:spPr>
          <a:xfrm>
            <a:off x="2971772" y="2192789"/>
            <a:ext cx="234950" cy="346710"/>
          </a:xfrm>
          <a:custGeom>
            <a:avLst/>
            <a:gdLst/>
            <a:ahLst/>
            <a:cxnLst/>
            <a:rect l="l" t="t" r="r" b="b"/>
            <a:pathLst>
              <a:path w="234950" h="346710">
                <a:moveTo>
                  <a:pt x="0" y="0"/>
                </a:moveTo>
                <a:lnTo>
                  <a:pt x="234935" y="3460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9" name="object 279"/>
          <p:cNvSpPr/>
          <p:nvPr/>
        </p:nvSpPr>
        <p:spPr>
          <a:xfrm>
            <a:off x="3199312" y="2531791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9592" y="0"/>
                </a:moveTo>
                <a:lnTo>
                  <a:pt x="6742" y="6128"/>
                </a:lnTo>
                <a:lnTo>
                  <a:pt x="0" y="6506"/>
                </a:lnTo>
                <a:lnTo>
                  <a:pt x="12604" y="14754"/>
                </a:lnTo>
                <a:lnTo>
                  <a:pt x="9592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0" name="object 280"/>
          <p:cNvSpPr/>
          <p:nvPr/>
        </p:nvSpPr>
        <p:spPr>
          <a:xfrm>
            <a:off x="2953317" y="2200372"/>
            <a:ext cx="78105" cy="418465"/>
          </a:xfrm>
          <a:custGeom>
            <a:avLst/>
            <a:gdLst/>
            <a:ahLst/>
            <a:cxnLst/>
            <a:rect l="l" t="t" r="r" b="b"/>
            <a:pathLst>
              <a:path w="78105" h="418464">
                <a:moveTo>
                  <a:pt x="0" y="0"/>
                </a:moveTo>
                <a:lnTo>
                  <a:pt x="77509" y="41786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1" name="object 281"/>
          <p:cNvSpPr/>
          <p:nvPr/>
        </p:nvSpPr>
        <p:spPr>
          <a:xfrm>
            <a:off x="3024286" y="2612627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39">
                <a:moveTo>
                  <a:pt x="0" y="2113"/>
                </a:moveTo>
                <a:lnTo>
                  <a:pt x="8236" y="14725"/>
                </a:lnTo>
                <a:lnTo>
                  <a:pt x="10430" y="4474"/>
                </a:lnTo>
                <a:lnTo>
                  <a:pt x="6336" y="4474"/>
                </a:lnTo>
                <a:lnTo>
                  <a:pt x="0" y="2113"/>
                </a:lnTo>
                <a:close/>
              </a:path>
              <a:path w="11430" h="15239">
                <a:moveTo>
                  <a:pt x="11387" y="0"/>
                </a:moveTo>
                <a:lnTo>
                  <a:pt x="6336" y="4474"/>
                </a:lnTo>
                <a:lnTo>
                  <a:pt x="10430" y="4474"/>
                </a:lnTo>
                <a:lnTo>
                  <a:pt x="11387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2" name="object 282"/>
          <p:cNvSpPr/>
          <p:nvPr/>
        </p:nvSpPr>
        <p:spPr>
          <a:xfrm>
            <a:off x="3064729" y="2257346"/>
            <a:ext cx="377190" cy="232410"/>
          </a:xfrm>
          <a:custGeom>
            <a:avLst/>
            <a:gdLst/>
            <a:ahLst/>
            <a:cxnLst/>
            <a:rect l="l" t="t" r="r" b="b"/>
            <a:pathLst>
              <a:path w="377189" h="232410">
                <a:moveTo>
                  <a:pt x="0" y="232406"/>
                </a:moveTo>
                <a:lnTo>
                  <a:pt x="3771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3" name="object 283"/>
          <p:cNvSpPr/>
          <p:nvPr/>
        </p:nvSpPr>
        <p:spPr>
          <a:xfrm>
            <a:off x="3434938" y="2252484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14875" y="0"/>
                </a:moveTo>
                <a:lnTo>
                  <a:pt x="0" y="2361"/>
                </a:lnTo>
                <a:lnTo>
                  <a:pt x="6000" y="5469"/>
                </a:lnTo>
                <a:lnTo>
                  <a:pt x="6070" y="12224"/>
                </a:lnTo>
                <a:lnTo>
                  <a:pt x="14875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4" name="object 284"/>
          <p:cNvSpPr/>
          <p:nvPr/>
        </p:nvSpPr>
        <p:spPr>
          <a:xfrm>
            <a:off x="3363910" y="2151537"/>
            <a:ext cx="77470" cy="45720"/>
          </a:xfrm>
          <a:custGeom>
            <a:avLst/>
            <a:gdLst/>
            <a:ahLst/>
            <a:cxnLst/>
            <a:rect l="l" t="t" r="r" b="b"/>
            <a:pathLst>
              <a:path w="77470" h="45719">
                <a:moveTo>
                  <a:pt x="0" y="0"/>
                </a:moveTo>
                <a:lnTo>
                  <a:pt x="77423" y="4565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5" name="object 285"/>
          <p:cNvSpPr/>
          <p:nvPr/>
        </p:nvSpPr>
        <p:spPr>
          <a:xfrm>
            <a:off x="3434405" y="2189850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5885" y="0"/>
                </a:moveTo>
                <a:lnTo>
                  <a:pt x="5931" y="6755"/>
                </a:lnTo>
                <a:lnTo>
                  <a:pt x="0" y="9979"/>
                </a:lnTo>
                <a:lnTo>
                  <a:pt x="14909" y="12051"/>
                </a:lnTo>
                <a:lnTo>
                  <a:pt x="5885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6" name="object 286"/>
          <p:cNvSpPr/>
          <p:nvPr/>
        </p:nvSpPr>
        <p:spPr>
          <a:xfrm>
            <a:off x="2992659" y="2159075"/>
            <a:ext cx="441325" cy="60325"/>
          </a:xfrm>
          <a:custGeom>
            <a:avLst/>
            <a:gdLst/>
            <a:ahLst/>
            <a:cxnLst/>
            <a:rect l="l" t="t" r="r" b="b"/>
            <a:pathLst>
              <a:path w="441325" h="60325">
                <a:moveTo>
                  <a:pt x="0" y="0"/>
                </a:moveTo>
                <a:lnTo>
                  <a:pt x="441129" y="598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7" name="object 287"/>
          <p:cNvSpPr/>
          <p:nvPr/>
        </p:nvSpPr>
        <p:spPr>
          <a:xfrm>
            <a:off x="3428415" y="2212587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4" h="12064">
                <a:moveTo>
                  <a:pt x="1563" y="0"/>
                </a:moveTo>
                <a:lnTo>
                  <a:pt x="4228" y="6207"/>
                </a:lnTo>
                <a:lnTo>
                  <a:pt x="0" y="11479"/>
                </a:lnTo>
                <a:lnTo>
                  <a:pt x="14562" y="7608"/>
                </a:lnTo>
                <a:lnTo>
                  <a:pt x="1563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8" name="object 288"/>
          <p:cNvSpPr/>
          <p:nvPr/>
        </p:nvSpPr>
        <p:spPr>
          <a:xfrm>
            <a:off x="3526042" y="2273710"/>
            <a:ext cx="241935" cy="328930"/>
          </a:xfrm>
          <a:custGeom>
            <a:avLst/>
            <a:gdLst/>
            <a:ahLst/>
            <a:cxnLst/>
            <a:rect l="l" t="t" r="r" b="b"/>
            <a:pathLst>
              <a:path w="241935" h="328930">
                <a:moveTo>
                  <a:pt x="241707" y="32850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9" name="object 289"/>
          <p:cNvSpPr/>
          <p:nvPr/>
        </p:nvSpPr>
        <p:spPr>
          <a:xfrm>
            <a:off x="3520551" y="2266245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5" h="15239">
                <a:moveTo>
                  <a:pt x="0" y="0"/>
                </a:moveTo>
                <a:lnTo>
                  <a:pt x="3568" y="14629"/>
                </a:lnTo>
                <a:lnTo>
                  <a:pt x="6174" y="8397"/>
                </a:lnTo>
                <a:lnTo>
                  <a:pt x="12905" y="77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0" name="object 290"/>
          <p:cNvSpPr/>
          <p:nvPr/>
        </p:nvSpPr>
        <p:spPr>
          <a:xfrm>
            <a:off x="3927402" y="2379525"/>
            <a:ext cx="55244" cy="5715"/>
          </a:xfrm>
          <a:custGeom>
            <a:avLst/>
            <a:gdLst/>
            <a:ahLst/>
            <a:cxnLst/>
            <a:rect l="l" t="t" r="r" b="b"/>
            <a:pathLst>
              <a:path w="55245" h="5714">
                <a:moveTo>
                  <a:pt x="54751" y="539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1" name="object 291"/>
          <p:cNvSpPr/>
          <p:nvPr/>
        </p:nvSpPr>
        <p:spPr>
          <a:xfrm>
            <a:off x="3918180" y="2374215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4" h="12064">
                <a:moveTo>
                  <a:pt x="14400" y="0"/>
                </a:moveTo>
                <a:lnTo>
                  <a:pt x="0" y="4402"/>
                </a:lnTo>
                <a:lnTo>
                  <a:pt x="13264" y="11529"/>
                </a:lnTo>
                <a:lnTo>
                  <a:pt x="10380" y="5424"/>
                </a:lnTo>
                <a:lnTo>
                  <a:pt x="1440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2" name="object 292"/>
          <p:cNvSpPr/>
          <p:nvPr/>
        </p:nvSpPr>
        <p:spPr>
          <a:xfrm>
            <a:off x="3545806" y="2247909"/>
            <a:ext cx="278130" cy="108585"/>
          </a:xfrm>
          <a:custGeom>
            <a:avLst/>
            <a:gdLst/>
            <a:ahLst/>
            <a:cxnLst/>
            <a:rect l="l" t="t" r="r" b="b"/>
            <a:pathLst>
              <a:path w="278129" h="108585">
                <a:moveTo>
                  <a:pt x="277962" y="10814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3" name="object 293"/>
          <p:cNvSpPr/>
          <p:nvPr/>
        </p:nvSpPr>
        <p:spPr>
          <a:xfrm>
            <a:off x="3537175" y="2244191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4">
                <a:moveTo>
                  <a:pt x="15048" y="0"/>
                </a:moveTo>
                <a:lnTo>
                  <a:pt x="0" y="356"/>
                </a:lnTo>
                <a:lnTo>
                  <a:pt x="10855" y="10796"/>
                </a:lnTo>
                <a:lnTo>
                  <a:pt x="9719" y="4138"/>
                </a:lnTo>
                <a:lnTo>
                  <a:pt x="15048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4" name="object 294"/>
          <p:cNvSpPr/>
          <p:nvPr/>
        </p:nvSpPr>
        <p:spPr>
          <a:xfrm>
            <a:off x="2293439" y="1616819"/>
            <a:ext cx="871855" cy="404495"/>
          </a:xfrm>
          <a:custGeom>
            <a:avLst/>
            <a:gdLst/>
            <a:ahLst/>
            <a:cxnLst/>
            <a:rect l="l" t="t" r="r" b="b"/>
            <a:pathLst>
              <a:path w="871855" h="404494">
                <a:moveTo>
                  <a:pt x="871552" y="40402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5" name="object 295"/>
          <p:cNvSpPr/>
          <p:nvPr/>
        </p:nvSpPr>
        <p:spPr>
          <a:xfrm>
            <a:off x="2285040" y="1612927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0" y="0"/>
                </a:moveTo>
                <a:lnTo>
                  <a:pt x="10171" y="11098"/>
                </a:lnTo>
                <a:lnTo>
                  <a:pt x="9453" y="4379"/>
                </a:lnTo>
                <a:lnTo>
                  <a:pt x="15048" y="5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6" name="object 296"/>
          <p:cNvSpPr/>
          <p:nvPr/>
        </p:nvSpPr>
        <p:spPr>
          <a:xfrm>
            <a:off x="2304085" y="1555083"/>
            <a:ext cx="1920875" cy="12700"/>
          </a:xfrm>
          <a:custGeom>
            <a:avLst/>
            <a:gdLst/>
            <a:ahLst/>
            <a:cxnLst/>
            <a:rect l="l" t="t" r="r" b="b"/>
            <a:pathLst>
              <a:path w="1920875" h="12700">
                <a:moveTo>
                  <a:pt x="1920458" y="0"/>
                </a:moveTo>
                <a:lnTo>
                  <a:pt x="0" y="127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7" name="object 297"/>
          <p:cNvSpPr/>
          <p:nvPr/>
        </p:nvSpPr>
        <p:spPr>
          <a:xfrm>
            <a:off x="2294818" y="1561964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69" h="12065">
                <a:moveTo>
                  <a:pt x="13867" y="0"/>
                </a:moveTo>
                <a:lnTo>
                  <a:pt x="0" y="5885"/>
                </a:lnTo>
                <a:lnTo>
                  <a:pt x="13948" y="11584"/>
                </a:lnTo>
                <a:lnTo>
                  <a:pt x="10426" y="5815"/>
                </a:lnTo>
                <a:lnTo>
                  <a:pt x="13867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8" name="object 298"/>
          <p:cNvSpPr/>
          <p:nvPr/>
        </p:nvSpPr>
        <p:spPr>
          <a:xfrm>
            <a:off x="2715351" y="1481090"/>
            <a:ext cx="1090930" cy="551180"/>
          </a:xfrm>
          <a:custGeom>
            <a:avLst/>
            <a:gdLst/>
            <a:ahLst/>
            <a:cxnLst/>
            <a:rect l="l" t="t" r="r" b="b"/>
            <a:pathLst>
              <a:path w="1090929" h="551180">
                <a:moveTo>
                  <a:pt x="0" y="550832"/>
                </a:moveTo>
                <a:lnTo>
                  <a:pt x="10905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9" name="object 299"/>
          <p:cNvSpPr/>
          <p:nvPr/>
        </p:nvSpPr>
        <p:spPr>
          <a:xfrm>
            <a:off x="3799133" y="1476908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5025" y="0"/>
                </a:moveTo>
                <a:lnTo>
                  <a:pt x="0" y="1100"/>
                </a:lnTo>
                <a:lnTo>
                  <a:pt x="5711" y="4703"/>
                </a:lnTo>
                <a:lnTo>
                  <a:pt x="5224" y="11434"/>
                </a:lnTo>
                <a:lnTo>
                  <a:pt x="15025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0" name="object 300"/>
          <p:cNvSpPr/>
          <p:nvPr/>
        </p:nvSpPr>
        <p:spPr>
          <a:xfrm>
            <a:off x="2707878" y="1427672"/>
            <a:ext cx="650875" cy="593725"/>
          </a:xfrm>
          <a:custGeom>
            <a:avLst/>
            <a:gdLst/>
            <a:ahLst/>
            <a:cxnLst/>
            <a:rect l="l" t="t" r="r" b="b"/>
            <a:pathLst>
              <a:path w="650875" h="593725">
                <a:moveTo>
                  <a:pt x="0" y="593404"/>
                </a:moveTo>
                <a:lnTo>
                  <a:pt x="6506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1" name="object 301"/>
          <p:cNvSpPr/>
          <p:nvPr/>
        </p:nvSpPr>
        <p:spPr>
          <a:xfrm>
            <a:off x="3351248" y="1421427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4168" y="0"/>
                </a:moveTo>
                <a:lnTo>
                  <a:pt x="0" y="5085"/>
                </a:lnTo>
                <a:lnTo>
                  <a:pt x="6464" y="7020"/>
                </a:lnTo>
                <a:lnTo>
                  <a:pt x="7796" y="13647"/>
                </a:lnTo>
                <a:lnTo>
                  <a:pt x="14168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2" name="object 302"/>
          <p:cNvSpPr/>
          <p:nvPr/>
        </p:nvSpPr>
        <p:spPr>
          <a:xfrm>
            <a:off x="2718004" y="2069495"/>
            <a:ext cx="744220" cy="252729"/>
          </a:xfrm>
          <a:custGeom>
            <a:avLst/>
            <a:gdLst/>
            <a:ahLst/>
            <a:cxnLst/>
            <a:rect l="l" t="t" r="r" b="b"/>
            <a:pathLst>
              <a:path w="744220" h="252730">
                <a:moveTo>
                  <a:pt x="0" y="0"/>
                </a:moveTo>
                <a:lnTo>
                  <a:pt x="743666" y="25238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3" name="object 303"/>
          <p:cNvSpPr/>
          <p:nvPr/>
        </p:nvSpPr>
        <p:spPr>
          <a:xfrm>
            <a:off x="3455420" y="2314904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3718" y="0"/>
                </a:moveTo>
                <a:lnTo>
                  <a:pt x="5143" y="6602"/>
                </a:lnTo>
                <a:lnTo>
                  <a:pt x="0" y="10970"/>
                </a:lnTo>
                <a:lnTo>
                  <a:pt x="15014" y="9952"/>
                </a:lnTo>
                <a:lnTo>
                  <a:pt x="3718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4" name="object 304"/>
          <p:cNvSpPr/>
          <p:nvPr/>
        </p:nvSpPr>
        <p:spPr>
          <a:xfrm>
            <a:off x="2714968" y="1790976"/>
            <a:ext cx="455930" cy="240665"/>
          </a:xfrm>
          <a:custGeom>
            <a:avLst/>
            <a:gdLst/>
            <a:ahLst/>
            <a:cxnLst/>
            <a:rect l="l" t="t" r="r" b="b"/>
            <a:pathLst>
              <a:path w="455930" h="240664">
                <a:moveTo>
                  <a:pt x="0" y="240198"/>
                </a:moveTo>
                <a:lnTo>
                  <a:pt x="4557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5" name="object 305"/>
          <p:cNvSpPr/>
          <p:nvPr/>
        </p:nvSpPr>
        <p:spPr>
          <a:xfrm>
            <a:off x="3163931" y="1786654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14990" y="0"/>
                </a:moveTo>
                <a:lnTo>
                  <a:pt x="0" y="1355"/>
                </a:lnTo>
                <a:lnTo>
                  <a:pt x="5769" y="4854"/>
                </a:lnTo>
                <a:lnTo>
                  <a:pt x="5398" y="11608"/>
                </a:lnTo>
                <a:lnTo>
                  <a:pt x="1499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6" name="object 306"/>
          <p:cNvSpPr/>
          <p:nvPr/>
        </p:nvSpPr>
        <p:spPr>
          <a:xfrm>
            <a:off x="2716660" y="1595827"/>
            <a:ext cx="1026794" cy="439420"/>
          </a:xfrm>
          <a:custGeom>
            <a:avLst/>
            <a:gdLst/>
            <a:ahLst/>
            <a:cxnLst/>
            <a:rect l="l" t="t" r="r" b="b"/>
            <a:pathLst>
              <a:path w="1026795" h="439419">
                <a:moveTo>
                  <a:pt x="0" y="438893"/>
                </a:moveTo>
                <a:lnTo>
                  <a:pt x="10262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7" name="object 307"/>
          <p:cNvSpPr/>
          <p:nvPr/>
        </p:nvSpPr>
        <p:spPr>
          <a:xfrm>
            <a:off x="3736378" y="1592189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4">
                <a:moveTo>
                  <a:pt x="15060" y="0"/>
                </a:moveTo>
                <a:lnTo>
                  <a:pt x="0" y="139"/>
                </a:lnTo>
                <a:lnTo>
                  <a:pt x="5468" y="4101"/>
                </a:lnTo>
                <a:lnTo>
                  <a:pt x="4552" y="10797"/>
                </a:lnTo>
                <a:lnTo>
                  <a:pt x="1506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8" name="object 308"/>
          <p:cNvSpPr/>
          <p:nvPr/>
        </p:nvSpPr>
        <p:spPr>
          <a:xfrm>
            <a:off x="2270246" y="1649940"/>
            <a:ext cx="367665" cy="369570"/>
          </a:xfrm>
          <a:custGeom>
            <a:avLst/>
            <a:gdLst/>
            <a:ahLst/>
            <a:cxnLst/>
            <a:rect l="l" t="t" r="r" b="b"/>
            <a:pathLst>
              <a:path w="367664" h="369569">
                <a:moveTo>
                  <a:pt x="367368" y="36941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9" name="object 309"/>
          <p:cNvSpPr/>
          <p:nvPr/>
        </p:nvSpPr>
        <p:spPr>
          <a:xfrm>
            <a:off x="2263712" y="1643372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69" h="13969">
                <a:moveTo>
                  <a:pt x="0" y="0"/>
                </a:moveTo>
                <a:lnTo>
                  <a:pt x="5688" y="13936"/>
                </a:lnTo>
                <a:lnTo>
                  <a:pt x="7344" y="7391"/>
                </a:lnTo>
                <a:lnTo>
                  <a:pt x="13901" y="57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0" name="object 310"/>
          <p:cNvSpPr/>
          <p:nvPr/>
        </p:nvSpPr>
        <p:spPr>
          <a:xfrm>
            <a:off x="2697834" y="1376200"/>
            <a:ext cx="400685" cy="636905"/>
          </a:xfrm>
          <a:custGeom>
            <a:avLst/>
            <a:gdLst/>
            <a:ahLst/>
            <a:cxnLst/>
            <a:rect l="l" t="t" r="r" b="b"/>
            <a:pathLst>
              <a:path w="400685" h="636905">
                <a:moveTo>
                  <a:pt x="0" y="636471"/>
                </a:moveTo>
                <a:lnTo>
                  <a:pt x="4004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1" name="object 311"/>
          <p:cNvSpPr/>
          <p:nvPr/>
        </p:nvSpPr>
        <p:spPr>
          <a:xfrm>
            <a:off x="3090935" y="136835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40">
                <a:moveTo>
                  <a:pt x="12314" y="0"/>
                </a:moveTo>
                <a:lnTo>
                  <a:pt x="0" y="8688"/>
                </a:lnTo>
                <a:lnTo>
                  <a:pt x="6754" y="8827"/>
                </a:lnTo>
                <a:lnTo>
                  <a:pt x="9812" y="14851"/>
                </a:lnTo>
                <a:lnTo>
                  <a:pt x="12314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2" name="object 312"/>
          <p:cNvSpPr/>
          <p:nvPr/>
        </p:nvSpPr>
        <p:spPr>
          <a:xfrm>
            <a:off x="2706708" y="1680756"/>
            <a:ext cx="346710" cy="339090"/>
          </a:xfrm>
          <a:custGeom>
            <a:avLst/>
            <a:gdLst/>
            <a:ahLst/>
            <a:cxnLst/>
            <a:rect l="l" t="t" r="r" b="b"/>
            <a:pathLst>
              <a:path w="346710" h="339089">
                <a:moveTo>
                  <a:pt x="0" y="339081"/>
                </a:moveTo>
                <a:lnTo>
                  <a:pt x="3466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3" name="object 313"/>
          <p:cNvSpPr/>
          <p:nvPr/>
        </p:nvSpPr>
        <p:spPr>
          <a:xfrm>
            <a:off x="3046008" y="1674269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5" h="13969">
                <a:moveTo>
                  <a:pt x="13983" y="0"/>
                </a:moveTo>
                <a:lnTo>
                  <a:pt x="0" y="5583"/>
                </a:lnTo>
                <a:lnTo>
                  <a:pt x="6533" y="7298"/>
                </a:lnTo>
                <a:lnTo>
                  <a:pt x="8097" y="13867"/>
                </a:lnTo>
                <a:lnTo>
                  <a:pt x="13983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4" name="object 314"/>
          <p:cNvSpPr/>
          <p:nvPr/>
        </p:nvSpPr>
        <p:spPr>
          <a:xfrm>
            <a:off x="2281275" y="1777989"/>
            <a:ext cx="1003935" cy="75565"/>
          </a:xfrm>
          <a:custGeom>
            <a:avLst/>
            <a:gdLst/>
            <a:ahLst/>
            <a:cxnLst/>
            <a:rect l="l" t="t" r="r" b="b"/>
            <a:pathLst>
              <a:path w="1003935" h="75564">
                <a:moveTo>
                  <a:pt x="1003555" y="7535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5" name="object 315"/>
          <p:cNvSpPr/>
          <p:nvPr/>
        </p:nvSpPr>
        <p:spPr>
          <a:xfrm>
            <a:off x="2272030" y="1772555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14307" y="0"/>
                </a:moveTo>
                <a:lnTo>
                  <a:pt x="0" y="4738"/>
                </a:lnTo>
                <a:lnTo>
                  <a:pt x="13438" y="11550"/>
                </a:lnTo>
                <a:lnTo>
                  <a:pt x="10403" y="5514"/>
                </a:lnTo>
                <a:lnTo>
                  <a:pt x="14307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6" name="object 316"/>
          <p:cNvSpPr/>
          <p:nvPr/>
        </p:nvSpPr>
        <p:spPr>
          <a:xfrm>
            <a:off x="1952818" y="924260"/>
            <a:ext cx="234950" cy="778510"/>
          </a:xfrm>
          <a:custGeom>
            <a:avLst/>
            <a:gdLst/>
            <a:ahLst/>
            <a:cxnLst/>
            <a:rect l="l" t="t" r="r" b="b"/>
            <a:pathLst>
              <a:path w="234950" h="778510">
                <a:moveTo>
                  <a:pt x="0" y="0"/>
                </a:moveTo>
                <a:lnTo>
                  <a:pt x="234734" y="7784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7" name="object 317"/>
          <p:cNvSpPr/>
          <p:nvPr/>
        </p:nvSpPr>
        <p:spPr>
          <a:xfrm>
            <a:off x="2180671" y="1696628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39">
                <a:moveTo>
                  <a:pt x="0" y="3348"/>
                </a:moveTo>
                <a:lnTo>
                  <a:pt x="9557" y="14990"/>
                </a:lnTo>
                <a:lnTo>
                  <a:pt x="10576" y="5004"/>
                </a:lnTo>
                <a:lnTo>
                  <a:pt x="6545" y="5004"/>
                </a:lnTo>
                <a:lnTo>
                  <a:pt x="0" y="3348"/>
                </a:lnTo>
                <a:close/>
              </a:path>
              <a:path w="11430" h="15239">
                <a:moveTo>
                  <a:pt x="11086" y="0"/>
                </a:moveTo>
                <a:lnTo>
                  <a:pt x="6545" y="5004"/>
                </a:lnTo>
                <a:lnTo>
                  <a:pt x="10576" y="5004"/>
                </a:lnTo>
                <a:lnTo>
                  <a:pt x="1108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8" name="object 318"/>
          <p:cNvSpPr/>
          <p:nvPr/>
        </p:nvSpPr>
        <p:spPr>
          <a:xfrm>
            <a:off x="2279838" y="1787894"/>
            <a:ext cx="1835150" cy="396240"/>
          </a:xfrm>
          <a:custGeom>
            <a:avLst/>
            <a:gdLst/>
            <a:ahLst/>
            <a:cxnLst/>
            <a:rect l="l" t="t" r="r" b="b"/>
            <a:pathLst>
              <a:path w="1835150" h="396239">
                <a:moveTo>
                  <a:pt x="1834637" y="39563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9" name="object 319"/>
          <p:cNvSpPr/>
          <p:nvPr/>
        </p:nvSpPr>
        <p:spPr>
          <a:xfrm>
            <a:off x="2270779" y="1783214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4817" y="0"/>
                </a:moveTo>
                <a:lnTo>
                  <a:pt x="0" y="2722"/>
                </a:lnTo>
                <a:lnTo>
                  <a:pt x="12372" y="11318"/>
                </a:lnTo>
                <a:lnTo>
                  <a:pt x="10194" y="4923"/>
                </a:lnTo>
                <a:lnTo>
                  <a:pt x="14817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0" name="object 320"/>
          <p:cNvSpPr/>
          <p:nvPr/>
        </p:nvSpPr>
        <p:spPr>
          <a:xfrm>
            <a:off x="1735508" y="1379247"/>
            <a:ext cx="417195" cy="346710"/>
          </a:xfrm>
          <a:custGeom>
            <a:avLst/>
            <a:gdLst/>
            <a:ahLst/>
            <a:cxnLst/>
            <a:rect l="l" t="t" r="r" b="b"/>
            <a:pathLst>
              <a:path w="417194" h="346710">
                <a:moveTo>
                  <a:pt x="0" y="0"/>
                </a:moveTo>
                <a:lnTo>
                  <a:pt x="417027" y="3466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1" name="object 321"/>
          <p:cNvSpPr/>
          <p:nvPr/>
        </p:nvSpPr>
        <p:spPr>
          <a:xfrm>
            <a:off x="2145279" y="1718512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7402" y="0"/>
                </a:moveTo>
                <a:lnTo>
                  <a:pt x="6371" y="6684"/>
                </a:lnTo>
                <a:lnTo>
                  <a:pt x="0" y="8908"/>
                </a:lnTo>
                <a:lnTo>
                  <a:pt x="14388" y="13345"/>
                </a:lnTo>
                <a:lnTo>
                  <a:pt x="7402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2" name="object 322"/>
          <p:cNvSpPr/>
          <p:nvPr/>
        </p:nvSpPr>
        <p:spPr>
          <a:xfrm>
            <a:off x="2239847" y="1838381"/>
            <a:ext cx="269240" cy="566420"/>
          </a:xfrm>
          <a:custGeom>
            <a:avLst/>
            <a:gdLst/>
            <a:ahLst/>
            <a:cxnLst/>
            <a:rect l="l" t="t" r="r" b="b"/>
            <a:pathLst>
              <a:path w="269239" h="566419">
                <a:moveTo>
                  <a:pt x="268653" y="5660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3" name="object 323"/>
          <p:cNvSpPr/>
          <p:nvPr/>
        </p:nvSpPr>
        <p:spPr>
          <a:xfrm>
            <a:off x="2235873" y="1830005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39">
                <a:moveTo>
                  <a:pt x="0" y="0"/>
                </a:moveTo>
                <a:lnTo>
                  <a:pt x="729" y="15037"/>
                </a:lnTo>
                <a:lnTo>
                  <a:pt x="4471" y="9418"/>
                </a:lnTo>
                <a:lnTo>
                  <a:pt x="10457" y="9418"/>
                </a:lnTo>
                <a:lnTo>
                  <a:pt x="0" y="0"/>
                </a:lnTo>
                <a:close/>
              </a:path>
              <a:path w="11430" h="15239">
                <a:moveTo>
                  <a:pt x="10457" y="9418"/>
                </a:moveTo>
                <a:lnTo>
                  <a:pt x="4471" y="9418"/>
                </a:lnTo>
                <a:lnTo>
                  <a:pt x="11191" y="10078"/>
                </a:lnTo>
                <a:lnTo>
                  <a:pt x="10457" y="9418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4" name="object 324"/>
          <p:cNvSpPr/>
          <p:nvPr/>
        </p:nvSpPr>
        <p:spPr>
          <a:xfrm>
            <a:off x="1901022" y="583489"/>
            <a:ext cx="289560" cy="1118870"/>
          </a:xfrm>
          <a:custGeom>
            <a:avLst/>
            <a:gdLst/>
            <a:ahLst/>
            <a:cxnLst/>
            <a:rect l="l" t="t" r="r" b="b"/>
            <a:pathLst>
              <a:path w="289560" h="1118870">
                <a:moveTo>
                  <a:pt x="0" y="0"/>
                </a:moveTo>
                <a:lnTo>
                  <a:pt x="289311" y="11184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5" name="object 325"/>
          <p:cNvSpPr/>
          <p:nvPr/>
        </p:nvSpPr>
        <p:spPr>
          <a:xfrm>
            <a:off x="2183567" y="1696025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39">
                <a:moveTo>
                  <a:pt x="0" y="2896"/>
                </a:moveTo>
                <a:lnTo>
                  <a:pt x="9094" y="14909"/>
                </a:lnTo>
                <a:lnTo>
                  <a:pt x="10528" y="4819"/>
                </a:lnTo>
                <a:lnTo>
                  <a:pt x="6475" y="4819"/>
                </a:lnTo>
                <a:lnTo>
                  <a:pt x="0" y="2896"/>
                </a:lnTo>
                <a:close/>
              </a:path>
              <a:path w="11430" h="15239">
                <a:moveTo>
                  <a:pt x="11214" y="0"/>
                </a:moveTo>
                <a:lnTo>
                  <a:pt x="6475" y="4819"/>
                </a:lnTo>
                <a:lnTo>
                  <a:pt x="10528" y="4819"/>
                </a:lnTo>
                <a:lnTo>
                  <a:pt x="11214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6" name="object 326"/>
          <p:cNvSpPr/>
          <p:nvPr/>
        </p:nvSpPr>
        <p:spPr>
          <a:xfrm>
            <a:off x="1477465" y="1161369"/>
            <a:ext cx="675640" cy="564515"/>
          </a:xfrm>
          <a:custGeom>
            <a:avLst/>
            <a:gdLst/>
            <a:ahLst/>
            <a:cxnLst/>
            <a:rect l="l" t="t" r="r" b="b"/>
            <a:pathLst>
              <a:path w="675639" h="564514">
                <a:moveTo>
                  <a:pt x="0" y="0"/>
                </a:moveTo>
                <a:lnTo>
                  <a:pt x="675198" y="5644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7" name="object 327"/>
          <p:cNvSpPr/>
          <p:nvPr/>
        </p:nvSpPr>
        <p:spPr>
          <a:xfrm>
            <a:off x="2145395" y="1718361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5" h="13969">
                <a:moveTo>
                  <a:pt x="7437" y="0"/>
                </a:moveTo>
                <a:lnTo>
                  <a:pt x="6383" y="6672"/>
                </a:lnTo>
                <a:lnTo>
                  <a:pt x="0" y="8885"/>
                </a:lnTo>
                <a:lnTo>
                  <a:pt x="14388" y="13357"/>
                </a:lnTo>
                <a:lnTo>
                  <a:pt x="7437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8" name="object 328"/>
          <p:cNvSpPr/>
          <p:nvPr/>
        </p:nvSpPr>
        <p:spPr>
          <a:xfrm>
            <a:off x="2281471" y="1760079"/>
            <a:ext cx="890905" cy="12065"/>
          </a:xfrm>
          <a:custGeom>
            <a:avLst/>
            <a:gdLst/>
            <a:ahLst/>
            <a:cxnLst/>
            <a:rect l="l" t="t" r="r" b="b"/>
            <a:pathLst>
              <a:path w="890905" h="12064">
                <a:moveTo>
                  <a:pt x="890693" y="0"/>
                </a:moveTo>
                <a:lnTo>
                  <a:pt x="0" y="115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9" name="object 329"/>
          <p:cNvSpPr/>
          <p:nvPr/>
        </p:nvSpPr>
        <p:spPr>
          <a:xfrm>
            <a:off x="2272204" y="1765732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13832" y="0"/>
                </a:moveTo>
                <a:lnTo>
                  <a:pt x="0" y="5977"/>
                </a:lnTo>
                <a:lnTo>
                  <a:pt x="13983" y="11584"/>
                </a:lnTo>
                <a:lnTo>
                  <a:pt x="10426" y="5838"/>
                </a:lnTo>
                <a:lnTo>
                  <a:pt x="13832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0" name="object 330"/>
          <p:cNvSpPr/>
          <p:nvPr/>
        </p:nvSpPr>
        <p:spPr>
          <a:xfrm>
            <a:off x="2045162" y="584578"/>
            <a:ext cx="153670" cy="1116330"/>
          </a:xfrm>
          <a:custGeom>
            <a:avLst/>
            <a:gdLst/>
            <a:ahLst/>
            <a:cxnLst/>
            <a:rect l="l" t="t" r="r" b="b"/>
            <a:pathLst>
              <a:path w="153669" h="1116330">
                <a:moveTo>
                  <a:pt x="0" y="0"/>
                </a:moveTo>
                <a:lnTo>
                  <a:pt x="153498" y="11157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1" name="object 331"/>
          <p:cNvSpPr/>
          <p:nvPr/>
        </p:nvSpPr>
        <p:spPr>
          <a:xfrm>
            <a:off x="2192291" y="1694936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5">
                <a:moveTo>
                  <a:pt x="0" y="1587"/>
                </a:moveTo>
                <a:lnTo>
                  <a:pt x="7622" y="14562"/>
                </a:lnTo>
                <a:lnTo>
                  <a:pt x="10349" y="4240"/>
                </a:lnTo>
                <a:lnTo>
                  <a:pt x="6209" y="4240"/>
                </a:lnTo>
                <a:lnTo>
                  <a:pt x="0" y="1587"/>
                </a:lnTo>
                <a:close/>
              </a:path>
              <a:path w="12064" h="14605">
                <a:moveTo>
                  <a:pt x="11469" y="0"/>
                </a:moveTo>
                <a:lnTo>
                  <a:pt x="6209" y="4240"/>
                </a:lnTo>
                <a:lnTo>
                  <a:pt x="10349" y="4240"/>
                </a:lnTo>
                <a:lnTo>
                  <a:pt x="11469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2" name="object 332"/>
          <p:cNvSpPr/>
          <p:nvPr/>
        </p:nvSpPr>
        <p:spPr>
          <a:xfrm>
            <a:off x="2207096" y="837454"/>
            <a:ext cx="1905" cy="862330"/>
          </a:xfrm>
          <a:custGeom>
            <a:avLst/>
            <a:gdLst/>
            <a:ahLst/>
            <a:cxnLst/>
            <a:rect l="l" t="t" r="r" b="b"/>
            <a:pathLst>
              <a:path w="1905" h="862330">
                <a:moveTo>
                  <a:pt x="0" y="0"/>
                </a:moveTo>
                <a:lnTo>
                  <a:pt x="1375" y="8621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3" name="object 333"/>
          <p:cNvSpPr/>
          <p:nvPr/>
        </p:nvSpPr>
        <p:spPr>
          <a:xfrm>
            <a:off x="2202671" y="1694994"/>
            <a:ext cx="12065" cy="13970"/>
          </a:xfrm>
          <a:custGeom>
            <a:avLst/>
            <a:gdLst/>
            <a:ahLst/>
            <a:cxnLst/>
            <a:rect l="l" t="t" r="r" b="b"/>
            <a:pathLst>
              <a:path w="12064" h="13969">
                <a:moveTo>
                  <a:pt x="0" y="23"/>
                </a:moveTo>
                <a:lnTo>
                  <a:pt x="5815" y="13913"/>
                </a:lnTo>
                <a:lnTo>
                  <a:pt x="10139" y="3487"/>
                </a:lnTo>
                <a:lnTo>
                  <a:pt x="5804" y="3487"/>
                </a:lnTo>
                <a:lnTo>
                  <a:pt x="0" y="23"/>
                </a:lnTo>
                <a:close/>
              </a:path>
              <a:path w="12064" h="13969">
                <a:moveTo>
                  <a:pt x="11584" y="0"/>
                </a:moveTo>
                <a:lnTo>
                  <a:pt x="5804" y="3487"/>
                </a:lnTo>
                <a:lnTo>
                  <a:pt x="10139" y="3487"/>
                </a:lnTo>
                <a:lnTo>
                  <a:pt x="11584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4" name="object 334"/>
          <p:cNvSpPr/>
          <p:nvPr/>
        </p:nvSpPr>
        <p:spPr>
          <a:xfrm>
            <a:off x="2225771" y="862524"/>
            <a:ext cx="203835" cy="839469"/>
          </a:xfrm>
          <a:custGeom>
            <a:avLst/>
            <a:gdLst/>
            <a:ahLst/>
            <a:cxnLst/>
            <a:rect l="l" t="t" r="r" b="b"/>
            <a:pathLst>
              <a:path w="203835" h="839469">
                <a:moveTo>
                  <a:pt x="203491" y="0"/>
                </a:moveTo>
                <a:lnTo>
                  <a:pt x="0" y="8391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5" name="object 335"/>
          <p:cNvSpPr/>
          <p:nvPr/>
        </p:nvSpPr>
        <p:spPr>
          <a:xfrm>
            <a:off x="2221230" y="1695828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39">
                <a:moveTo>
                  <a:pt x="0" y="0"/>
                </a:moveTo>
                <a:lnTo>
                  <a:pt x="2351" y="14875"/>
                </a:lnTo>
                <a:lnTo>
                  <a:pt x="9782" y="4738"/>
                </a:lnTo>
                <a:lnTo>
                  <a:pt x="4807" y="4738"/>
                </a:lnTo>
                <a:lnTo>
                  <a:pt x="0" y="0"/>
                </a:lnTo>
                <a:close/>
              </a:path>
              <a:path w="11430" h="15239">
                <a:moveTo>
                  <a:pt x="11260" y="2722"/>
                </a:moveTo>
                <a:lnTo>
                  <a:pt x="4807" y="4738"/>
                </a:lnTo>
                <a:lnTo>
                  <a:pt x="9782" y="4738"/>
                </a:lnTo>
                <a:lnTo>
                  <a:pt x="11260" y="2722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6" name="object 336"/>
          <p:cNvSpPr/>
          <p:nvPr/>
        </p:nvSpPr>
        <p:spPr>
          <a:xfrm>
            <a:off x="2242164" y="1837223"/>
            <a:ext cx="608330" cy="1171575"/>
          </a:xfrm>
          <a:custGeom>
            <a:avLst/>
            <a:gdLst/>
            <a:ahLst/>
            <a:cxnLst/>
            <a:rect l="l" t="t" r="r" b="b"/>
            <a:pathLst>
              <a:path w="608330" h="1171575">
                <a:moveTo>
                  <a:pt x="607707" y="117104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7" name="object 337"/>
          <p:cNvSpPr/>
          <p:nvPr/>
        </p:nvSpPr>
        <p:spPr>
          <a:xfrm>
            <a:off x="2237901" y="1828997"/>
            <a:ext cx="12065" cy="15240"/>
          </a:xfrm>
          <a:custGeom>
            <a:avLst/>
            <a:gdLst/>
            <a:ahLst/>
            <a:cxnLst/>
            <a:rect l="l" t="t" r="r" b="b"/>
            <a:pathLst>
              <a:path w="12064" h="15239">
                <a:moveTo>
                  <a:pt x="0" y="0"/>
                </a:moveTo>
                <a:lnTo>
                  <a:pt x="1262" y="15014"/>
                </a:lnTo>
                <a:lnTo>
                  <a:pt x="4796" y="9256"/>
                </a:lnTo>
                <a:lnTo>
                  <a:pt x="11041" y="9256"/>
                </a:lnTo>
                <a:lnTo>
                  <a:pt x="0" y="0"/>
                </a:lnTo>
                <a:close/>
              </a:path>
              <a:path w="12064" h="15239">
                <a:moveTo>
                  <a:pt x="11041" y="9256"/>
                </a:moveTo>
                <a:lnTo>
                  <a:pt x="4796" y="9256"/>
                </a:lnTo>
                <a:lnTo>
                  <a:pt x="11538" y="9673"/>
                </a:lnTo>
                <a:lnTo>
                  <a:pt x="11041" y="9256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8" name="object 338"/>
          <p:cNvSpPr/>
          <p:nvPr/>
        </p:nvSpPr>
        <p:spPr>
          <a:xfrm>
            <a:off x="2246763" y="1834628"/>
            <a:ext cx="410845" cy="668655"/>
          </a:xfrm>
          <a:custGeom>
            <a:avLst/>
            <a:gdLst/>
            <a:ahLst/>
            <a:cxnLst/>
            <a:rect l="l" t="t" r="r" b="b"/>
            <a:pathLst>
              <a:path w="410844" h="668655">
                <a:moveTo>
                  <a:pt x="410841" y="66839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9" name="object 339"/>
          <p:cNvSpPr/>
          <p:nvPr/>
        </p:nvSpPr>
        <p:spPr>
          <a:xfrm>
            <a:off x="2241909" y="182672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0" y="0"/>
                </a:moveTo>
                <a:lnTo>
                  <a:pt x="2340" y="14875"/>
                </a:lnTo>
                <a:lnTo>
                  <a:pt x="5456" y="8885"/>
                </a:lnTo>
                <a:lnTo>
                  <a:pt x="12210" y="8816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0" name="object 340"/>
          <p:cNvSpPr/>
          <p:nvPr/>
        </p:nvSpPr>
        <p:spPr>
          <a:xfrm>
            <a:off x="2280232" y="1785983"/>
            <a:ext cx="795020" cy="149860"/>
          </a:xfrm>
          <a:custGeom>
            <a:avLst/>
            <a:gdLst/>
            <a:ahLst/>
            <a:cxnLst/>
            <a:rect l="l" t="t" r="r" b="b"/>
            <a:pathLst>
              <a:path w="795019" h="149860">
                <a:moveTo>
                  <a:pt x="794580" y="14926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1" name="object 341"/>
          <p:cNvSpPr/>
          <p:nvPr/>
        </p:nvSpPr>
        <p:spPr>
          <a:xfrm>
            <a:off x="2271115" y="1781151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4736" y="0"/>
                </a:moveTo>
                <a:lnTo>
                  <a:pt x="0" y="3127"/>
                </a:lnTo>
                <a:lnTo>
                  <a:pt x="12604" y="11376"/>
                </a:lnTo>
                <a:lnTo>
                  <a:pt x="10252" y="5051"/>
                </a:lnTo>
                <a:lnTo>
                  <a:pt x="1473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2" name="object 342"/>
          <p:cNvSpPr/>
          <p:nvPr/>
        </p:nvSpPr>
        <p:spPr>
          <a:xfrm>
            <a:off x="2198431" y="1028629"/>
            <a:ext cx="9525" cy="671195"/>
          </a:xfrm>
          <a:custGeom>
            <a:avLst/>
            <a:gdLst/>
            <a:ahLst/>
            <a:cxnLst/>
            <a:rect l="l" t="t" r="r" b="b"/>
            <a:pathLst>
              <a:path w="9525" h="671194">
                <a:moveTo>
                  <a:pt x="0" y="0"/>
                </a:moveTo>
                <a:lnTo>
                  <a:pt x="9163" y="6710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3" name="object 343"/>
          <p:cNvSpPr/>
          <p:nvPr/>
        </p:nvSpPr>
        <p:spPr>
          <a:xfrm>
            <a:off x="2201744" y="1694936"/>
            <a:ext cx="12065" cy="13970"/>
          </a:xfrm>
          <a:custGeom>
            <a:avLst/>
            <a:gdLst/>
            <a:ahLst/>
            <a:cxnLst/>
            <a:rect l="l" t="t" r="r" b="b"/>
            <a:pathLst>
              <a:path w="12064" h="13969">
                <a:moveTo>
                  <a:pt x="0" y="150"/>
                </a:moveTo>
                <a:lnTo>
                  <a:pt x="5977" y="13971"/>
                </a:lnTo>
                <a:lnTo>
                  <a:pt x="10162" y="3544"/>
                </a:lnTo>
                <a:lnTo>
                  <a:pt x="5838" y="3544"/>
                </a:lnTo>
                <a:lnTo>
                  <a:pt x="0" y="150"/>
                </a:lnTo>
                <a:close/>
              </a:path>
              <a:path w="12064" h="13969">
                <a:moveTo>
                  <a:pt x="11584" y="0"/>
                </a:moveTo>
                <a:lnTo>
                  <a:pt x="5838" y="3544"/>
                </a:lnTo>
                <a:lnTo>
                  <a:pt x="10162" y="3544"/>
                </a:lnTo>
                <a:lnTo>
                  <a:pt x="11584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4" name="object 344"/>
          <p:cNvSpPr/>
          <p:nvPr/>
        </p:nvSpPr>
        <p:spPr>
          <a:xfrm>
            <a:off x="1545202" y="1059734"/>
            <a:ext cx="614045" cy="659765"/>
          </a:xfrm>
          <a:custGeom>
            <a:avLst/>
            <a:gdLst/>
            <a:ahLst/>
            <a:cxnLst/>
            <a:rect l="l" t="t" r="r" b="b"/>
            <a:pathLst>
              <a:path w="614044" h="659764">
                <a:moveTo>
                  <a:pt x="0" y="0"/>
                </a:moveTo>
                <a:lnTo>
                  <a:pt x="613733" y="6594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5" name="object 345"/>
          <p:cNvSpPr/>
          <p:nvPr/>
        </p:nvSpPr>
        <p:spPr>
          <a:xfrm>
            <a:off x="2151535" y="1711827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69" h="14605">
                <a:moveTo>
                  <a:pt x="8480" y="0"/>
                </a:moveTo>
                <a:lnTo>
                  <a:pt x="6603" y="6499"/>
                </a:lnTo>
                <a:lnTo>
                  <a:pt x="0" y="7900"/>
                </a:lnTo>
                <a:lnTo>
                  <a:pt x="13716" y="14133"/>
                </a:lnTo>
                <a:lnTo>
                  <a:pt x="848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6" name="object 346"/>
          <p:cNvSpPr/>
          <p:nvPr/>
        </p:nvSpPr>
        <p:spPr>
          <a:xfrm>
            <a:off x="2281275" y="1737059"/>
            <a:ext cx="402590" cy="30480"/>
          </a:xfrm>
          <a:custGeom>
            <a:avLst/>
            <a:gdLst/>
            <a:ahLst/>
            <a:cxnLst/>
            <a:rect l="l" t="t" r="r" b="b"/>
            <a:pathLst>
              <a:path w="402589" h="30480">
                <a:moveTo>
                  <a:pt x="402502" y="0"/>
                </a:moveTo>
                <a:lnTo>
                  <a:pt x="0" y="300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7" name="object 347"/>
          <p:cNvSpPr/>
          <p:nvPr/>
        </p:nvSpPr>
        <p:spPr>
          <a:xfrm>
            <a:off x="2272041" y="1760982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13426" y="0"/>
                </a:moveTo>
                <a:lnTo>
                  <a:pt x="0" y="6811"/>
                </a:lnTo>
                <a:lnTo>
                  <a:pt x="14295" y="11550"/>
                </a:lnTo>
                <a:lnTo>
                  <a:pt x="10391" y="6035"/>
                </a:lnTo>
                <a:lnTo>
                  <a:pt x="1342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8" name="object 348"/>
          <p:cNvSpPr/>
          <p:nvPr/>
        </p:nvSpPr>
        <p:spPr>
          <a:xfrm>
            <a:off x="805432" y="1378575"/>
            <a:ext cx="1333500" cy="374650"/>
          </a:xfrm>
          <a:custGeom>
            <a:avLst/>
            <a:gdLst/>
            <a:ahLst/>
            <a:cxnLst/>
            <a:rect l="l" t="t" r="r" b="b"/>
            <a:pathLst>
              <a:path w="1333500" h="374650">
                <a:moveTo>
                  <a:pt x="0" y="0"/>
                </a:moveTo>
                <a:lnTo>
                  <a:pt x="1332986" y="37425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9" name="object 349"/>
          <p:cNvSpPr/>
          <p:nvPr/>
        </p:nvSpPr>
        <p:spPr>
          <a:xfrm>
            <a:off x="2132385" y="1745991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3139" y="0"/>
                </a:moveTo>
                <a:lnTo>
                  <a:pt x="4912" y="6522"/>
                </a:lnTo>
                <a:lnTo>
                  <a:pt x="0" y="11156"/>
                </a:lnTo>
                <a:lnTo>
                  <a:pt x="14956" y="9337"/>
                </a:lnTo>
                <a:lnTo>
                  <a:pt x="3139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0" name="object 350"/>
          <p:cNvSpPr/>
          <p:nvPr/>
        </p:nvSpPr>
        <p:spPr>
          <a:xfrm>
            <a:off x="2280742" y="1782912"/>
            <a:ext cx="1905000" cy="274320"/>
          </a:xfrm>
          <a:custGeom>
            <a:avLst/>
            <a:gdLst/>
            <a:ahLst/>
            <a:cxnLst/>
            <a:rect l="l" t="t" r="r" b="b"/>
            <a:pathLst>
              <a:path w="1905000" h="274319">
                <a:moveTo>
                  <a:pt x="1905004" y="27410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1" name="object 351"/>
          <p:cNvSpPr/>
          <p:nvPr/>
        </p:nvSpPr>
        <p:spPr>
          <a:xfrm>
            <a:off x="2271566" y="1777838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14585" y="0"/>
                </a:moveTo>
                <a:lnTo>
                  <a:pt x="0" y="3753"/>
                </a:lnTo>
                <a:lnTo>
                  <a:pt x="12928" y="11469"/>
                </a:lnTo>
                <a:lnTo>
                  <a:pt x="10322" y="5236"/>
                </a:lnTo>
                <a:lnTo>
                  <a:pt x="14585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2" name="object 352"/>
          <p:cNvSpPr/>
          <p:nvPr/>
        </p:nvSpPr>
        <p:spPr>
          <a:xfrm>
            <a:off x="2281437" y="1760716"/>
            <a:ext cx="250190" cy="9525"/>
          </a:xfrm>
          <a:custGeom>
            <a:avLst/>
            <a:gdLst/>
            <a:ahLst/>
            <a:cxnLst/>
            <a:rect l="l" t="t" r="r" b="b"/>
            <a:pathLst>
              <a:path w="250189" h="9525">
                <a:moveTo>
                  <a:pt x="250155" y="0"/>
                </a:moveTo>
                <a:lnTo>
                  <a:pt x="0" y="91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3" name="object 353"/>
          <p:cNvSpPr/>
          <p:nvPr/>
        </p:nvSpPr>
        <p:spPr>
          <a:xfrm>
            <a:off x="2272169" y="1763913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13681" y="0"/>
                </a:moveTo>
                <a:lnTo>
                  <a:pt x="0" y="6290"/>
                </a:lnTo>
                <a:lnTo>
                  <a:pt x="14110" y="11573"/>
                </a:lnTo>
                <a:lnTo>
                  <a:pt x="10426" y="5908"/>
                </a:lnTo>
                <a:lnTo>
                  <a:pt x="13681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4" name="object 354"/>
          <p:cNvSpPr/>
          <p:nvPr/>
        </p:nvSpPr>
        <p:spPr>
          <a:xfrm>
            <a:off x="1874921" y="835021"/>
            <a:ext cx="309245" cy="869315"/>
          </a:xfrm>
          <a:custGeom>
            <a:avLst/>
            <a:gdLst/>
            <a:ahLst/>
            <a:cxnLst/>
            <a:rect l="l" t="t" r="r" b="b"/>
            <a:pathLst>
              <a:path w="309244" h="869314">
                <a:moveTo>
                  <a:pt x="0" y="0"/>
                </a:moveTo>
                <a:lnTo>
                  <a:pt x="309227" y="8688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5" name="object 355"/>
          <p:cNvSpPr/>
          <p:nvPr/>
        </p:nvSpPr>
        <p:spPr>
          <a:xfrm>
            <a:off x="2177138" y="1697555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39">
                <a:moveTo>
                  <a:pt x="0" y="3880"/>
                </a:moveTo>
                <a:lnTo>
                  <a:pt x="10125" y="15037"/>
                </a:lnTo>
                <a:lnTo>
                  <a:pt x="10639" y="5213"/>
                </a:lnTo>
                <a:lnTo>
                  <a:pt x="6626" y="5213"/>
                </a:lnTo>
                <a:lnTo>
                  <a:pt x="0" y="3880"/>
                </a:lnTo>
                <a:close/>
              </a:path>
              <a:path w="11430" h="15239">
                <a:moveTo>
                  <a:pt x="10913" y="0"/>
                </a:moveTo>
                <a:lnTo>
                  <a:pt x="6626" y="5213"/>
                </a:lnTo>
                <a:lnTo>
                  <a:pt x="10639" y="5213"/>
                </a:lnTo>
                <a:lnTo>
                  <a:pt x="10913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6" name="object 356"/>
          <p:cNvSpPr/>
          <p:nvPr/>
        </p:nvSpPr>
        <p:spPr>
          <a:xfrm>
            <a:off x="1633248" y="931755"/>
            <a:ext cx="534670" cy="781050"/>
          </a:xfrm>
          <a:custGeom>
            <a:avLst/>
            <a:gdLst/>
            <a:ahLst/>
            <a:cxnLst/>
            <a:rect l="l" t="t" r="r" b="b"/>
            <a:pathLst>
              <a:path w="534669" h="781050">
                <a:moveTo>
                  <a:pt x="0" y="0"/>
                </a:moveTo>
                <a:lnTo>
                  <a:pt x="534185" y="7806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7" name="object 357"/>
          <p:cNvSpPr/>
          <p:nvPr/>
        </p:nvSpPr>
        <p:spPr>
          <a:xfrm>
            <a:off x="2160027" y="1705282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9569" y="0"/>
                </a:moveTo>
                <a:lnTo>
                  <a:pt x="6742" y="6140"/>
                </a:lnTo>
                <a:lnTo>
                  <a:pt x="0" y="6533"/>
                </a:lnTo>
                <a:lnTo>
                  <a:pt x="12639" y="14736"/>
                </a:lnTo>
                <a:lnTo>
                  <a:pt x="9569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8" name="object 358"/>
          <p:cNvSpPr/>
          <p:nvPr/>
        </p:nvSpPr>
        <p:spPr>
          <a:xfrm>
            <a:off x="2280603" y="1617792"/>
            <a:ext cx="913130" cy="143510"/>
          </a:xfrm>
          <a:custGeom>
            <a:avLst/>
            <a:gdLst/>
            <a:ahLst/>
            <a:cxnLst/>
            <a:rect l="l" t="t" r="r" b="b"/>
            <a:pathLst>
              <a:path w="913130" h="143510">
                <a:moveTo>
                  <a:pt x="913063" y="0"/>
                </a:moveTo>
                <a:lnTo>
                  <a:pt x="0" y="14342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9" name="object 359"/>
          <p:cNvSpPr/>
          <p:nvPr/>
        </p:nvSpPr>
        <p:spPr>
          <a:xfrm>
            <a:off x="2271439" y="1754773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12836" y="0"/>
                </a:moveTo>
                <a:lnTo>
                  <a:pt x="0" y="7877"/>
                </a:lnTo>
                <a:lnTo>
                  <a:pt x="14631" y="11445"/>
                </a:lnTo>
                <a:lnTo>
                  <a:pt x="10299" y="6267"/>
                </a:lnTo>
                <a:lnTo>
                  <a:pt x="1283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0" name="object 360"/>
          <p:cNvSpPr/>
          <p:nvPr/>
        </p:nvSpPr>
        <p:spPr>
          <a:xfrm>
            <a:off x="1369227" y="1802954"/>
            <a:ext cx="773430" cy="355600"/>
          </a:xfrm>
          <a:custGeom>
            <a:avLst/>
            <a:gdLst/>
            <a:ahLst/>
            <a:cxnLst/>
            <a:rect l="l" t="t" r="r" b="b"/>
            <a:pathLst>
              <a:path w="773430" h="355600">
                <a:moveTo>
                  <a:pt x="0" y="355086"/>
                </a:moveTo>
                <a:lnTo>
                  <a:pt x="7731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1" name="object 361"/>
          <p:cNvSpPr/>
          <p:nvPr/>
        </p:nvSpPr>
        <p:spPr>
          <a:xfrm>
            <a:off x="2135721" y="1799085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5048" y="0"/>
                </a:moveTo>
                <a:lnTo>
                  <a:pt x="0" y="532"/>
                </a:lnTo>
                <a:lnTo>
                  <a:pt x="5583" y="4344"/>
                </a:lnTo>
                <a:lnTo>
                  <a:pt x="4842" y="11063"/>
                </a:lnTo>
                <a:lnTo>
                  <a:pt x="15048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2" name="object 362"/>
          <p:cNvSpPr/>
          <p:nvPr/>
        </p:nvSpPr>
        <p:spPr>
          <a:xfrm>
            <a:off x="2245859" y="1835172"/>
            <a:ext cx="26034" cy="43180"/>
          </a:xfrm>
          <a:custGeom>
            <a:avLst/>
            <a:gdLst/>
            <a:ahLst/>
            <a:cxnLst/>
            <a:rect l="l" t="t" r="r" b="b"/>
            <a:pathLst>
              <a:path w="26035" h="43180">
                <a:moveTo>
                  <a:pt x="25573" y="4299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3" name="object 363"/>
          <p:cNvSpPr/>
          <p:nvPr/>
        </p:nvSpPr>
        <p:spPr>
          <a:xfrm>
            <a:off x="2241121" y="1827202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0" y="0"/>
                </a:moveTo>
                <a:lnTo>
                  <a:pt x="2120" y="14909"/>
                </a:lnTo>
                <a:lnTo>
                  <a:pt x="5329" y="8966"/>
                </a:lnTo>
                <a:lnTo>
                  <a:pt x="12051" y="8966"/>
                </a:lnTo>
                <a:lnTo>
                  <a:pt x="0" y="0"/>
                </a:lnTo>
                <a:close/>
              </a:path>
              <a:path w="12700" h="15239">
                <a:moveTo>
                  <a:pt x="12051" y="8966"/>
                </a:moveTo>
                <a:lnTo>
                  <a:pt x="5329" y="8966"/>
                </a:lnTo>
                <a:lnTo>
                  <a:pt x="12083" y="8989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4" name="object 364"/>
          <p:cNvSpPr/>
          <p:nvPr/>
        </p:nvSpPr>
        <p:spPr>
          <a:xfrm>
            <a:off x="1951822" y="1159492"/>
            <a:ext cx="228600" cy="546100"/>
          </a:xfrm>
          <a:custGeom>
            <a:avLst/>
            <a:gdLst/>
            <a:ahLst/>
            <a:cxnLst/>
            <a:rect l="l" t="t" r="r" b="b"/>
            <a:pathLst>
              <a:path w="228600" h="546100">
                <a:moveTo>
                  <a:pt x="0" y="0"/>
                </a:moveTo>
                <a:lnTo>
                  <a:pt x="228606" y="54580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5" name="object 365"/>
          <p:cNvSpPr/>
          <p:nvPr/>
        </p:nvSpPr>
        <p:spPr>
          <a:xfrm>
            <a:off x="2173303" y="1698782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4" h="15239">
                <a:moveTo>
                  <a:pt x="0" y="4483"/>
                </a:moveTo>
                <a:lnTo>
                  <a:pt x="10704" y="15060"/>
                </a:lnTo>
                <a:lnTo>
                  <a:pt x="10689" y="5444"/>
                </a:lnTo>
                <a:lnTo>
                  <a:pt x="6684" y="5444"/>
                </a:lnTo>
                <a:lnTo>
                  <a:pt x="0" y="4483"/>
                </a:lnTo>
                <a:close/>
              </a:path>
              <a:path w="10794" h="15239">
                <a:moveTo>
                  <a:pt x="10681" y="0"/>
                </a:moveTo>
                <a:lnTo>
                  <a:pt x="6684" y="5444"/>
                </a:lnTo>
                <a:lnTo>
                  <a:pt x="10689" y="5444"/>
                </a:lnTo>
                <a:lnTo>
                  <a:pt x="10681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6" name="object 366"/>
          <p:cNvSpPr/>
          <p:nvPr/>
        </p:nvSpPr>
        <p:spPr>
          <a:xfrm>
            <a:off x="2280545" y="1784164"/>
            <a:ext cx="346075" cy="56515"/>
          </a:xfrm>
          <a:custGeom>
            <a:avLst/>
            <a:gdLst/>
            <a:ahLst/>
            <a:cxnLst/>
            <a:rect l="l" t="t" r="r" b="b"/>
            <a:pathLst>
              <a:path w="346075" h="56514">
                <a:moveTo>
                  <a:pt x="346034" y="5595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7" name="object 367"/>
          <p:cNvSpPr/>
          <p:nvPr/>
        </p:nvSpPr>
        <p:spPr>
          <a:xfrm>
            <a:off x="2271393" y="1779182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4654" y="0"/>
                </a:moveTo>
                <a:lnTo>
                  <a:pt x="0" y="3498"/>
                </a:lnTo>
                <a:lnTo>
                  <a:pt x="12801" y="11434"/>
                </a:lnTo>
                <a:lnTo>
                  <a:pt x="10299" y="5166"/>
                </a:lnTo>
                <a:lnTo>
                  <a:pt x="14654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8" name="object 368"/>
          <p:cNvSpPr/>
          <p:nvPr/>
        </p:nvSpPr>
        <p:spPr>
          <a:xfrm>
            <a:off x="2199230" y="1673597"/>
            <a:ext cx="2540" cy="26670"/>
          </a:xfrm>
          <a:custGeom>
            <a:avLst/>
            <a:gdLst/>
            <a:ahLst/>
            <a:cxnLst/>
            <a:rect l="l" t="t" r="r" b="b"/>
            <a:pathLst>
              <a:path w="2539" h="26669">
                <a:moveTo>
                  <a:pt x="0" y="0"/>
                </a:moveTo>
                <a:lnTo>
                  <a:pt x="2493" y="263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9" name="object 369"/>
          <p:cNvSpPr/>
          <p:nvPr/>
        </p:nvSpPr>
        <p:spPr>
          <a:xfrm>
            <a:off x="2195523" y="1694809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5">
                <a:moveTo>
                  <a:pt x="0" y="1088"/>
                </a:moveTo>
                <a:lnTo>
                  <a:pt x="7078" y="14376"/>
                </a:lnTo>
                <a:lnTo>
                  <a:pt x="10298" y="3996"/>
                </a:lnTo>
                <a:lnTo>
                  <a:pt x="6093" y="3996"/>
                </a:lnTo>
                <a:lnTo>
                  <a:pt x="0" y="1088"/>
                </a:lnTo>
                <a:close/>
              </a:path>
              <a:path w="12064" h="14605">
                <a:moveTo>
                  <a:pt x="11538" y="0"/>
                </a:moveTo>
                <a:lnTo>
                  <a:pt x="6093" y="3996"/>
                </a:lnTo>
                <a:lnTo>
                  <a:pt x="10298" y="3996"/>
                </a:lnTo>
                <a:lnTo>
                  <a:pt x="11538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0" name="object 370"/>
          <p:cNvSpPr/>
          <p:nvPr/>
        </p:nvSpPr>
        <p:spPr>
          <a:xfrm>
            <a:off x="2252254" y="1830897"/>
            <a:ext cx="523240" cy="699770"/>
          </a:xfrm>
          <a:custGeom>
            <a:avLst/>
            <a:gdLst/>
            <a:ahLst/>
            <a:cxnLst/>
            <a:rect l="l" t="t" r="r" b="b"/>
            <a:pathLst>
              <a:path w="523239" h="699769">
                <a:moveTo>
                  <a:pt x="523193" y="69945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1" name="object 371"/>
          <p:cNvSpPr/>
          <p:nvPr/>
        </p:nvSpPr>
        <p:spPr>
          <a:xfrm>
            <a:off x="2246694" y="1823471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5" h="14605">
                <a:moveTo>
                  <a:pt x="0" y="0"/>
                </a:moveTo>
                <a:lnTo>
                  <a:pt x="3695" y="14608"/>
                </a:lnTo>
                <a:lnTo>
                  <a:pt x="6255" y="8352"/>
                </a:lnTo>
                <a:lnTo>
                  <a:pt x="12975" y="76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2" name="object 372"/>
          <p:cNvSpPr/>
          <p:nvPr/>
        </p:nvSpPr>
        <p:spPr>
          <a:xfrm>
            <a:off x="2278286" y="1793895"/>
            <a:ext cx="207645" cy="64135"/>
          </a:xfrm>
          <a:custGeom>
            <a:avLst/>
            <a:gdLst/>
            <a:ahLst/>
            <a:cxnLst/>
            <a:rect l="l" t="t" r="r" b="b"/>
            <a:pathLst>
              <a:path w="207644" h="64135">
                <a:moveTo>
                  <a:pt x="207492" y="6360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3" name="object 373"/>
          <p:cNvSpPr/>
          <p:nvPr/>
        </p:nvSpPr>
        <p:spPr>
          <a:xfrm>
            <a:off x="2269423" y="1789713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4990" y="0"/>
                </a:moveTo>
                <a:lnTo>
                  <a:pt x="0" y="1459"/>
                </a:lnTo>
                <a:lnTo>
                  <a:pt x="11584" y="11075"/>
                </a:lnTo>
                <a:lnTo>
                  <a:pt x="9963" y="4518"/>
                </a:lnTo>
                <a:lnTo>
                  <a:pt x="1499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4" name="object 374"/>
          <p:cNvSpPr/>
          <p:nvPr/>
        </p:nvSpPr>
        <p:spPr>
          <a:xfrm>
            <a:off x="2068054" y="810032"/>
            <a:ext cx="130175" cy="890905"/>
          </a:xfrm>
          <a:custGeom>
            <a:avLst/>
            <a:gdLst/>
            <a:ahLst/>
            <a:cxnLst/>
            <a:rect l="l" t="t" r="r" b="b"/>
            <a:pathLst>
              <a:path w="130175" h="890905">
                <a:moveTo>
                  <a:pt x="0" y="0"/>
                </a:moveTo>
                <a:lnTo>
                  <a:pt x="130010" y="8903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5" name="object 375"/>
          <p:cNvSpPr/>
          <p:nvPr/>
        </p:nvSpPr>
        <p:spPr>
          <a:xfrm>
            <a:off x="2191654" y="1694983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5">
                <a:moveTo>
                  <a:pt x="0" y="1668"/>
                </a:moveTo>
                <a:lnTo>
                  <a:pt x="7750" y="14585"/>
                </a:lnTo>
                <a:lnTo>
                  <a:pt x="10379" y="4274"/>
                </a:lnTo>
                <a:lnTo>
                  <a:pt x="6244" y="4274"/>
                </a:lnTo>
                <a:lnTo>
                  <a:pt x="0" y="1668"/>
                </a:lnTo>
                <a:close/>
              </a:path>
              <a:path w="12064" h="14605">
                <a:moveTo>
                  <a:pt x="11469" y="0"/>
                </a:moveTo>
                <a:lnTo>
                  <a:pt x="6244" y="4274"/>
                </a:lnTo>
                <a:lnTo>
                  <a:pt x="10379" y="4274"/>
                </a:lnTo>
                <a:lnTo>
                  <a:pt x="11469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6" name="object 376"/>
          <p:cNvSpPr/>
          <p:nvPr/>
        </p:nvSpPr>
        <p:spPr>
          <a:xfrm>
            <a:off x="2267141" y="1176916"/>
            <a:ext cx="745490" cy="552450"/>
          </a:xfrm>
          <a:custGeom>
            <a:avLst/>
            <a:gdLst/>
            <a:ahLst/>
            <a:cxnLst/>
            <a:rect l="l" t="t" r="r" b="b"/>
            <a:pathLst>
              <a:path w="745489" h="552450">
                <a:moveTo>
                  <a:pt x="744887" y="0"/>
                </a:moveTo>
                <a:lnTo>
                  <a:pt x="0" y="5521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7" name="object 377"/>
          <p:cNvSpPr/>
          <p:nvPr/>
        </p:nvSpPr>
        <p:spPr>
          <a:xfrm>
            <a:off x="2259703" y="1721709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7715" y="0"/>
                </a:moveTo>
                <a:lnTo>
                  <a:pt x="0" y="12928"/>
                </a:lnTo>
                <a:lnTo>
                  <a:pt x="14608" y="9302"/>
                </a:lnTo>
                <a:lnTo>
                  <a:pt x="8375" y="6719"/>
                </a:lnTo>
                <a:lnTo>
                  <a:pt x="7715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8" name="object 378"/>
          <p:cNvSpPr/>
          <p:nvPr/>
        </p:nvSpPr>
        <p:spPr>
          <a:xfrm>
            <a:off x="2280614" y="1642468"/>
            <a:ext cx="763905" cy="119380"/>
          </a:xfrm>
          <a:custGeom>
            <a:avLst/>
            <a:gdLst/>
            <a:ahLst/>
            <a:cxnLst/>
            <a:rect l="l" t="t" r="r" b="b"/>
            <a:pathLst>
              <a:path w="763905" h="119380">
                <a:moveTo>
                  <a:pt x="763452" y="0"/>
                </a:moveTo>
                <a:lnTo>
                  <a:pt x="0" y="1188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9" name="object 379"/>
          <p:cNvSpPr/>
          <p:nvPr/>
        </p:nvSpPr>
        <p:spPr>
          <a:xfrm>
            <a:off x="2271462" y="1754877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12836" y="0"/>
                </a:moveTo>
                <a:lnTo>
                  <a:pt x="0" y="7866"/>
                </a:lnTo>
                <a:lnTo>
                  <a:pt x="14620" y="11457"/>
                </a:lnTo>
                <a:lnTo>
                  <a:pt x="10299" y="6267"/>
                </a:lnTo>
                <a:lnTo>
                  <a:pt x="1283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0" name="object 380"/>
          <p:cNvSpPr/>
          <p:nvPr/>
        </p:nvSpPr>
        <p:spPr>
          <a:xfrm>
            <a:off x="2066467" y="697183"/>
            <a:ext cx="132715" cy="1003300"/>
          </a:xfrm>
          <a:custGeom>
            <a:avLst/>
            <a:gdLst/>
            <a:ahLst/>
            <a:cxnLst/>
            <a:rect l="l" t="t" r="r" b="b"/>
            <a:pathLst>
              <a:path w="132714" h="1003300">
                <a:moveTo>
                  <a:pt x="0" y="0"/>
                </a:moveTo>
                <a:lnTo>
                  <a:pt x="132573" y="10030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1" name="object 381"/>
          <p:cNvSpPr/>
          <p:nvPr/>
        </p:nvSpPr>
        <p:spPr>
          <a:xfrm>
            <a:off x="2192696" y="1694913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5">
                <a:moveTo>
                  <a:pt x="0" y="1517"/>
                </a:moveTo>
                <a:lnTo>
                  <a:pt x="7564" y="14539"/>
                </a:lnTo>
                <a:lnTo>
                  <a:pt x="10348" y="4205"/>
                </a:lnTo>
                <a:lnTo>
                  <a:pt x="6197" y="4205"/>
                </a:lnTo>
                <a:lnTo>
                  <a:pt x="0" y="1517"/>
                </a:lnTo>
                <a:close/>
              </a:path>
              <a:path w="12064" h="14605">
                <a:moveTo>
                  <a:pt x="11480" y="0"/>
                </a:moveTo>
                <a:lnTo>
                  <a:pt x="6197" y="4205"/>
                </a:lnTo>
                <a:lnTo>
                  <a:pt x="10348" y="4205"/>
                </a:lnTo>
                <a:lnTo>
                  <a:pt x="1148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2" name="object 382"/>
          <p:cNvSpPr/>
          <p:nvPr/>
        </p:nvSpPr>
        <p:spPr>
          <a:xfrm>
            <a:off x="1887282" y="1365913"/>
            <a:ext cx="276225" cy="349885"/>
          </a:xfrm>
          <a:custGeom>
            <a:avLst/>
            <a:gdLst/>
            <a:ahLst/>
            <a:cxnLst/>
            <a:rect l="l" t="t" r="r" b="b"/>
            <a:pathLst>
              <a:path w="276225" h="349885">
                <a:moveTo>
                  <a:pt x="0" y="0"/>
                </a:moveTo>
                <a:lnTo>
                  <a:pt x="276116" y="3494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3" name="object 383"/>
          <p:cNvSpPr/>
          <p:nvPr/>
        </p:nvSpPr>
        <p:spPr>
          <a:xfrm>
            <a:off x="2155984" y="1708108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5" h="14605">
                <a:moveTo>
                  <a:pt x="9094" y="0"/>
                </a:moveTo>
                <a:lnTo>
                  <a:pt x="6696" y="6325"/>
                </a:lnTo>
                <a:lnTo>
                  <a:pt x="0" y="7182"/>
                </a:lnTo>
                <a:lnTo>
                  <a:pt x="13160" y="14504"/>
                </a:lnTo>
                <a:lnTo>
                  <a:pt x="9094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4" name="object 384"/>
          <p:cNvSpPr/>
          <p:nvPr/>
        </p:nvSpPr>
        <p:spPr>
          <a:xfrm>
            <a:off x="2245651" y="1835288"/>
            <a:ext cx="615315" cy="1042669"/>
          </a:xfrm>
          <a:custGeom>
            <a:avLst/>
            <a:gdLst/>
            <a:ahLst/>
            <a:cxnLst/>
            <a:rect l="l" t="t" r="r" b="b"/>
            <a:pathLst>
              <a:path w="615314" h="1042669">
                <a:moveTo>
                  <a:pt x="615327" y="104211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5" name="object 385"/>
          <p:cNvSpPr/>
          <p:nvPr/>
        </p:nvSpPr>
        <p:spPr>
          <a:xfrm>
            <a:off x="2240936" y="1827317"/>
            <a:ext cx="12065" cy="15240"/>
          </a:xfrm>
          <a:custGeom>
            <a:avLst/>
            <a:gdLst/>
            <a:ahLst/>
            <a:cxnLst/>
            <a:rect l="l" t="t" r="r" b="b"/>
            <a:pathLst>
              <a:path w="12064" h="15239">
                <a:moveTo>
                  <a:pt x="0" y="0"/>
                </a:moveTo>
                <a:lnTo>
                  <a:pt x="2085" y="14909"/>
                </a:lnTo>
                <a:lnTo>
                  <a:pt x="5305" y="8978"/>
                </a:lnTo>
                <a:lnTo>
                  <a:pt x="11997" y="8978"/>
                </a:lnTo>
                <a:lnTo>
                  <a:pt x="0" y="0"/>
                </a:lnTo>
                <a:close/>
              </a:path>
              <a:path w="12064" h="15239">
                <a:moveTo>
                  <a:pt x="11997" y="8978"/>
                </a:moveTo>
                <a:lnTo>
                  <a:pt x="5305" y="8978"/>
                </a:lnTo>
                <a:lnTo>
                  <a:pt x="12059" y="9024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6" name="object 386"/>
          <p:cNvSpPr/>
          <p:nvPr/>
        </p:nvSpPr>
        <p:spPr>
          <a:xfrm>
            <a:off x="1953224" y="729448"/>
            <a:ext cx="238125" cy="972819"/>
          </a:xfrm>
          <a:custGeom>
            <a:avLst/>
            <a:gdLst/>
            <a:ahLst/>
            <a:cxnLst/>
            <a:rect l="l" t="t" r="r" b="b"/>
            <a:pathLst>
              <a:path w="238125" h="972819">
                <a:moveTo>
                  <a:pt x="0" y="0"/>
                </a:moveTo>
                <a:lnTo>
                  <a:pt x="238039" y="9722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7" name="object 387"/>
          <p:cNvSpPr/>
          <p:nvPr/>
        </p:nvSpPr>
        <p:spPr>
          <a:xfrm>
            <a:off x="2184529" y="1695852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39">
                <a:moveTo>
                  <a:pt x="0" y="2757"/>
                </a:moveTo>
                <a:lnTo>
                  <a:pt x="8931" y="14875"/>
                </a:lnTo>
                <a:lnTo>
                  <a:pt x="10509" y="4749"/>
                </a:lnTo>
                <a:lnTo>
                  <a:pt x="6452" y="4749"/>
                </a:lnTo>
                <a:lnTo>
                  <a:pt x="0" y="2757"/>
                </a:lnTo>
                <a:close/>
              </a:path>
              <a:path w="11430" h="15239">
                <a:moveTo>
                  <a:pt x="11248" y="0"/>
                </a:moveTo>
                <a:lnTo>
                  <a:pt x="6452" y="4749"/>
                </a:lnTo>
                <a:lnTo>
                  <a:pt x="10509" y="4749"/>
                </a:lnTo>
                <a:lnTo>
                  <a:pt x="11248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8" name="object 388"/>
          <p:cNvSpPr/>
          <p:nvPr/>
        </p:nvSpPr>
        <p:spPr>
          <a:xfrm>
            <a:off x="1804832" y="721489"/>
            <a:ext cx="377825" cy="983615"/>
          </a:xfrm>
          <a:custGeom>
            <a:avLst/>
            <a:gdLst/>
            <a:ahLst/>
            <a:cxnLst/>
            <a:rect l="l" t="t" r="r" b="b"/>
            <a:pathLst>
              <a:path w="377825" h="983614">
                <a:moveTo>
                  <a:pt x="0" y="0"/>
                </a:moveTo>
                <a:lnTo>
                  <a:pt x="377622" y="9829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9" name="object 389"/>
          <p:cNvSpPr/>
          <p:nvPr/>
        </p:nvSpPr>
        <p:spPr>
          <a:xfrm>
            <a:off x="2175388" y="1698087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39">
                <a:moveTo>
                  <a:pt x="0" y="4147"/>
                </a:moveTo>
                <a:lnTo>
                  <a:pt x="10391" y="15048"/>
                </a:lnTo>
                <a:lnTo>
                  <a:pt x="10661" y="5317"/>
                </a:lnTo>
                <a:lnTo>
                  <a:pt x="6649" y="5317"/>
                </a:lnTo>
                <a:lnTo>
                  <a:pt x="0" y="4147"/>
                </a:lnTo>
                <a:close/>
              </a:path>
              <a:path w="11430" h="15239">
                <a:moveTo>
                  <a:pt x="10808" y="0"/>
                </a:moveTo>
                <a:lnTo>
                  <a:pt x="6649" y="5317"/>
                </a:lnTo>
                <a:lnTo>
                  <a:pt x="10661" y="5317"/>
                </a:lnTo>
                <a:lnTo>
                  <a:pt x="10808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0" name="object 390"/>
          <p:cNvSpPr/>
          <p:nvPr/>
        </p:nvSpPr>
        <p:spPr>
          <a:xfrm>
            <a:off x="1788440" y="1557620"/>
            <a:ext cx="355600" cy="182245"/>
          </a:xfrm>
          <a:custGeom>
            <a:avLst/>
            <a:gdLst/>
            <a:ahLst/>
            <a:cxnLst/>
            <a:rect l="l" t="t" r="r" b="b"/>
            <a:pathLst>
              <a:path w="355600" h="182244">
                <a:moveTo>
                  <a:pt x="0" y="0"/>
                </a:moveTo>
                <a:lnTo>
                  <a:pt x="355263" y="1817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1" name="object 391"/>
          <p:cNvSpPr/>
          <p:nvPr/>
        </p:nvSpPr>
        <p:spPr>
          <a:xfrm>
            <a:off x="2136938" y="1732066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5271" y="0"/>
                </a:moveTo>
                <a:lnTo>
                  <a:pt x="5722" y="6742"/>
                </a:lnTo>
                <a:lnTo>
                  <a:pt x="0" y="10322"/>
                </a:lnTo>
                <a:lnTo>
                  <a:pt x="15014" y="11492"/>
                </a:lnTo>
                <a:lnTo>
                  <a:pt x="5271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2" name="object 392"/>
          <p:cNvSpPr/>
          <p:nvPr/>
        </p:nvSpPr>
        <p:spPr>
          <a:xfrm>
            <a:off x="2106272" y="923125"/>
            <a:ext cx="93980" cy="777240"/>
          </a:xfrm>
          <a:custGeom>
            <a:avLst/>
            <a:gdLst/>
            <a:ahLst/>
            <a:cxnLst/>
            <a:rect l="l" t="t" r="r" b="b"/>
            <a:pathLst>
              <a:path w="93980" h="777239">
                <a:moveTo>
                  <a:pt x="0" y="0"/>
                </a:moveTo>
                <a:lnTo>
                  <a:pt x="93600" y="7770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3" name="object 393"/>
          <p:cNvSpPr/>
          <p:nvPr/>
        </p:nvSpPr>
        <p:spPr>
          <a:xfrm>
            <a:off x="2193565" y="1694867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5">
                <a:moveTo>
                  <a:pt x="0" y="1390"/>
                </a:moveTo>
                <a:lnTo>
                  <a:pt x="7414" y="14492"/>
                </a:lnTo>
                <a:lnTo>
                  <a:pt x="10333" y="4147"/>
                </a:lnTo>
                <a:lnTo>
                  <a:pt x="6174" y="4147"/>
                </a:lnTo>
                <a:lnTo>
                  <a:pt x="0" y="1390"/>
                </a:lnTo>
                <a:close/>
              </a:path>
              <a:path w="12064" h="14605">
                <a:moveTo>
                  <a:pt x="11503" y="0"/>
                </a:moveTo>
                <a:lnTo>
                  <a:pt x="6174" y="4147"/>
                </a:lnTo>
                <a:lnTo>
                  <a:pt x="10333" y="4147"/>
                </a:lnTo>
                <a:lnTo>
                  <a:pt x="11503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4" name="object 394"/>
          <p:cNvSpPr/>
          <p:nvPr/>
        </p:nvSpPr>
        <p:spPr>
          <a:xfrm>
            <a:off x="1806165" y="497216"/>
            <a:ext cx="381000" cy="1205865"/>
          </a:xfrm>
          <a:custGeom>
            <a:avLst/>
            <a:gdLst/>
            <a:ahLst/>
            <a:cxnLst/>
            <a:rect l="l" t="t" r="r" b="b"/>
            <a:pathLst>
              <a:path w="381000" h="1205864">
                <a:moveTo>
                  <a:pt x="0" y="0"/>
                </a:moveTo>
                <a:lnTo>
                  <a:pt x="380487" y="12058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5" name="object 395"/>
          <p:cNvSpPr/>
          <p:nvPr/>
        </p:nvSpPr>
        <p:spPr>
          <a:xfrm>
            <a:off x="2179744" y="1696859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39">
                <a:moveTo>
                  <a:pt x="0" y="3475"/>
                </a:moveTo>
                <a:lnTo>
                  <a:pt x="9696" y="14990"/>
                </a:lnTo>
                <a:lnTo>
                  <a:pt x="10587" y="5051"/>
                </a:lnTo>
                <a:lnTo>
                  <a:pt x="6568" y="5051"/>
                </a:lnTo>
                <a:lnTo>
                  <a:pt x="0" y="3475"/>
                </a:lnTo>
                <a:close/>
              </a:path>
              <a:path w="11430" h="15239">
                <a:moveTo>
                  <a:pt x="11040" y="0"/>
                </a:moveTo>
                <a:lnTo>
                  <a:pt x="6568" y="5051"/>
                </a:lnTo>
                <a:lnTo>
                  <a:pt x="10587" y="5051"/>
                </a:lnTo>
                <a:lnTo>
                  <a:pt x="1104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6" name="object 396"/>
          <p:cNvSpPr/>
          <p:nvPr/>
        </p:nvSpPr>
        <p:spPr>
          <a:xfrm>
            <a:off x="1727225" y="399416"/>
            <a:ext cx="457834" cy="1304925"/>
          </a:xfrm>
          <a:custGeom>
            <a:avLst/>
            <a:gdLst/>
            <a:ahLst/>
            <a:cxnLst/>
            <a:rect l="l" t="t" r="r" b="b"/>
            <a:pathLst>
              <a:path w="457835" h="1304925">
                <a:moveTo>
                  <a:pt x="0" y="0"/>
                </a:moveTo>
                <a:lnTo>
                  <a:pt x="457250" y="130432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7" name="object 397"/>
          <p:cNvSpPr/>
          <p:nvPr/>
        </p:nvSpPr>
        <p:spPr>
          <a:xfrm>
            <a:off x="2177474" y="1697450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39">
                <a:moveTo>
                  <a:pt x="0" y="3834"/>
                </a:moveTo>
                <a:lnTo>
                  <a:pt x="10067" y="15037"/>
                </a:lnTo>
                <a:lnTo>
                  <a:pt x="10635" y="5201"/>
                </a:lnTo>
                <a:lnTo>
                  <a:pt x="6626" y="5201"/>
                </a:lnTo>
                <a:lnTo>
                  <a:pt x="0" y="3834"/>
                </a:lnTo>
                <a:close/>
              </a:path>
              <a:path w="11430" h="15239">
                <a:moveTo>
                  <a:pt x="10936" y="0"/>
                </a:moveTo>
                <a:lnTo>
                  <a:pt x="6626" y="5201"/>
                </a:lnTo>
                <a:lnTo>
                  <a:pt x="10635" y="5201"/>
                </a:lnTo>
                <a:lnTo>
                  <a:pt x="1093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8" name="object 398"/>
          <p:cNvSpPr/>
          <p:nvPr/>
        </p:nvSpPr>
        <p:spPr>
          <a:xfrm>
            <a:off x="2215159" y="746697"/>
            <a:ext cx="86360" cy="953769"/>
          </a:xfrm>
          <a:custGeom>
            <a:avLst/>
            <a:gdLst/>
            <a:ahLst/>
            <a:cxnLst/>
            <a:rect l="l" t="t" r="r" b="b"/>
            <a:pathLst>
              <a:path w="86360" h="953769">
                <a:moveTo>
                  <a:pt x="86298" y="0"/>
                </a:moveTo>
                <a:lnTo>
                  <a:pt x="0" y="9532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9" name="object 399"/>
          <p:cNvSpPr/>
          <p:nvPr/>
        </p:nvSpPr>
        <p:spPr>
          <a:xfrm>
            <a:off x="2209807" y="1694797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5">
                <a:moveTo>
                  <a:pt x="0" y="0"/>
                </a:moveTo>
                <a:lnTo>
                  <a:pt x="4518" y="14365"/>
                </a:lnTo>
                <a:lnTo>
                  <a:pt x="9987" y="3985"/>
                </a:lnTo>
                <a:lnTo>
                  <a:pt x="5456" y="3985"/>
                </a:lnTo>
                <a:lnTo>
                  <a:pt x="0" y="0"/>
                </a:lnTo>
                <a:close/>
              </a:path>
              <a:path w="12064" h="14605">
                <a:moveTo>
                  <a:pt x="11538" y="1042"/>
                </a:moveTo>
                <a:lnTo>
                  <a:pt x="5456" y="3985"/>
                </a:lnTo>
                <a:lnTo>
                  <a:pt x="9987" y="3985"/>
                </a:lnTo>
                <a:lnTo>
                  <a:pt x="11538" y="1042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0" name="object 400"/>
          <p:cNvSpPr/>
          <p:nvPr/>
        </p:nvSpPr>
        <p:spPr>
          <a:xfrm>
            <a:off x="1855204" y="384969"/>
            <a:ext cx="335915" cy="1316990"/>
          </a:xfrm>
          <a:custGeom>
            <a:avLst/>
            <a:gdLst/>
            <a:ahLst/>
            <a:cxnLst/>
            <a:rect l="l" t="t" r="r" b="b"/>
            <a:pathLst>
              <a:path w="335914" h="1316989">
                <a:moveTo>
                  <a:pt x="0" y="0"/>
                </a:moveTo>
                <a:lnTo>
                  <a:pt x="335395" y="13169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1" name="object 401"/>
          <p:cNvSpPr/>
          <p:nvPr/>
        </p:nvSpPr>
        <p:spPr>
          <a:xfrm>
            <a:off x="2183845" y="1695967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39">
                <a:moveTo>
                  <a:pt x="0" y="2861"/>
                </a:moveTo>
                <a:lnTo>
                  <a:pt x="9047" y="14909"/>
                </a:lnTo>
                <a:lnTo>
                  <a:pt x="10523" y="4807"/>
                </a:lnTo>
                <a:lnTo>
                  <a:pt x="6475" y="4807"/>
                </a:lnTo>
                <a:lnTo>
                  <a:pt x="0" y="2861"/>
                </a:lnTo>
                <a:close/>
              </a:path>
              <a:path w="11430" h="15239">
                <a:moveTo>
                  <a:pt x="11225" y="0"/>
                </a:moveTo>
                <a:lnTo>
                  <a:pt x="6475" y="4807"/>
                </a:lnTo>
                <a:lnTo>
                  <a:pt x="10523" y="4807"/>
                </a:lnTo>
                <a:lnTo>
                  <a:pt x="11225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2" name="object 402"/>
          <p:cNvSpPr/>
          <p:nvPr/>
        </p:nvSpPr>
        <p:spPr>
          <a:xfrm>
            <a:off x="1876045" y="1260988"/>
            <a:ext cx="298450" cy="458470"/>
          </a:xfrm>
          <a:custGeom>
            <a:avLst/>
            <a:gdLst/>
            <a:ahLst/>
            <a:cxnLst/>
            <a:rect l="l" t="t" r="r" b="b"/>
            <a:pathLst>
              <a:path w="298450" h="458469">
                <a:moveTo>
                  <a:pt x="297866" y="45819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3" name="object 403"/>
          <p:cNvSpPr/>
          <p:nvPr/>
        </p:nvSpPr>
        <p:spPr>
          <a:xfrm>
            <a:off x="1870994" y="1253226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40">
                <a:moveTo>
                  <a:pt x="0" y="0"/>
                </a:moveTo>
                <a:lnTo>
                  <a:pt x="2722" y="14805"/>
                </a:lnTo>
                <a:lnTo>
                  <a:pt x="5688" y="8735"/>
                </a:lnTo>
                <a:lnTo>
                  <a:pt x="12442" y="849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4" name="object 404"/>
          <p:cNvSpPr/>
          <p:nvPr/>
        </p:nvSpPr>
        <p:spPr>
          <a:xfrm>
            <a:off x="2200110" y="1682830"/>
            <a:ext cx="2540" cy="26670"/>
          </a:xfrm>
          <a:custGeom>
            <a:avLst/>
            <a:gdLst/>
            <a:ahLst/>
            <a:cxnLst/>
            <a:rect l="l" t="t" r="r" b="b"/>
            <a:pathLst>
              <a:path w="2539" h="26669">
                <a:moveTo>
                  <a:pt x="2493" y="263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5" name="object 405"/>
          <p:cNvSpPr/>
          <p:nvPr/>
        </p:nvSpPr>
        <p:spPr>
          <a:xfrm>
            <a:off x="2194781" y="1673597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5">
                <a:moveTo>
                  <a:pt x="4448" y="0"/>
                </a:moveTo>
                <a:lnTo>
                  <a:pt x="0" y="14388"/>
                </a:lnTo>
                <a:lnTo>
                  <a:pt x="5433" y="10380"/>
                </a:lnTo>
                <a:lnTo>
                  <a:pt x="9973" y="10380"/>
                </a:lnTo>
                <a:lnTo>
                  <a:pt x="4448" y="0"/>
                </a:lnTo>
                <a:close/>
              </a:path>
              <a:path w="12064" h="14605">
                <a:moveTo>
                  <a:pt x="9973" y="10380"/>
                </a:moveTo>
                <a:lnTo>
                  <a:pt x="5433" y="10380"/>
                </a:lnTo>
                <a:lnTo>
                  <a:pt x="11527" y="13299"/>
                </a:lnTo>
                <a:lnTo>
                  <a:pt x="9973" y="1038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6" name="object 406"/>
          <p:cNvSpPr/>
          <p:nvPr/>
        </p:nvSpPr>
        <p:spPr>
          <a:xfrm>
            <a:off x="1893029" y="1373188"/>
            <a:ext cx="276225" cy="349885"/>
          </a:xfrm>
          <a:custGeom>
            <a:avLst/>
            <a:gdLst/>
            <a:ahLst/>
            <a:cxnLst/>
            <a:rect l="l" t="t" r="r" b="b"/>
            <a:pathLst>
              <a:path w="276225" h="349885">
                <a:moveTo>
                  <a:pt x="276116" y="34942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7" name="object 407"/>
          <p:cNvSpPr/>
          <p:nvPr/>
        </p:nvSpPr>
        <p:spPr>
          <a:xfrm>
            <a:off x="1887282" y="1365912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5" h="14605">
                <a:moveTo>
                  <a:pt x="0" y="0"/>
                </a:moveTo>
                <a:lnTo>
                  <a:pt x="4077" y="14492"/>
                </a:lnTo>
                <a:lnTo>
                  <a:pt x="6464" y="8178"/>
                </a:lnTo>
                <a:lnTo>
                  <a:pt x="13160" y="73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8" name="object 408"/>
          <p:cNvSpPr/>
          <p:nvPr/>
        </p:nvSpPr>
        <p:spPr>
          <a:xfrm>
            <a:off x="2272041" y="1737743"/>
            <a:ext cx="402590" cy="30480"/>
          </a:xfrm>
          <a:custGeom>
            <a:avLst/>
            <a:gdLst/>
            <a:ahLst/>
            <a:cxnLst/>
            <a:rect l="l" t="t" r="r" b="b"/>
            <a:pathLst>
              <a:path w="402589" h="30480">
                <a:moveTo>
                  <a:pt x="0" y="30046"/>
                </a:moveTo>
                <a:lnTo>
                  <a:pt x="4025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9" name="object 409"/>
          <p:cNvSpPr/>
          <p:nvPr/>
        </p:nvSpPr>
        <p:spPr>
          <a:xfrm>
            <a:off x="2669486" y="1732309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0" y="0"/>
                </a:moveTo>
                <a:lnTo>
                  <a:pt x="3892" y="5526"/>
                </a:lnTo>
                <a:lnTo>
                  <a:pt x="857" y="11561"/>
                </a:lnTo>
                <a:lnTo>
                  <a:pt x="14295" y="47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0" name="object 410"/>
          <p:cNvSpPr/>
          <p:nvPr/>
        </p:nvSpPr>
        <p:spPr>
          <a:xfrm>
            <a:off x="2293728" y="848274"/>
            <a:ext cx="1473835" cy="673100"/>
          </a:xfrm>
          <a:custGeom>
            <a:avLst/>
            <a:gdLst/>
            <a:ahLst/>
            <a:cxnLst/>
            <a:rect l="l" t="t" r="r" b="b"/>
            <a:pathLst>
              <a:path w="1473835" h="673100">
                <a:moveTo>
                  <a:pt x="1473743" y="0"/>
                </a:moveTo>
                <a:lnTo>
                  <a:pt x="0" y="6726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1" name="object 411"/>
          <p:cNvSpPr/>
          <p:nvPr/>
        </p:nvSpPr>
        <p:spPr>
          <a:xfrm>
            <a:off x="2285295" y="1513690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0241" y="0"/>
                </a:moveTo>
                <a:lnTo>
                  <a:pt x="0" y="11040"/>
                </a:lnTo>
                <a:lnTo>
                  <a:pt x="15060" y="10542"/>
                </a:lnTo>
                <a:lnTo>
                  <a:pt x="9488" y="6707"/>
                </a:lnTo>
                <a:lnTo>
                  <a:pt x="10241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2" name="object 412"/>
          <p:cNvSpPr/>
          <p:nvPr/>
        </p:nvSpPr>
        <p:spPr>
          <a:xfrm>
            <a:off x="694211" y="1781638"/>
            <a:ext cx="1442085" cy="182245"/>
          </a:xfrm>
          <a:custGeom>
            <a:avLst/>
            <a:gdLst/>
            <a:ahLst/>
            <a:cxnLst/>
            <a:rect l="l" t="t" r="r" b="b"/>
            <a:pathLst>
              <a:path w="1442085" h="182244">
                <a:moveTo>
                  <a:pt x="0" y="181625"/>
                </a:moveTo>
                <a:lnTo>
                  <a:pt x="14420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3" name="object 413"/>
          <p:cNvSpPr/>
          <p:nvPr/>
        </p:nvSpPr>
        <p:spPr>
          <a:xfrm>
            <a:off x="2130948" y="1776471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0" y="0"/>
                </a:moveTo>
                <a:lnTo>
                  <a:pt x="4170" y="5305"/>
                </a:lnTo>
                <a:lnTo>
                  <a:pt x="1448" y="11492"/>
                </a:lnTo>
                <a:lnTo>
                  <a:pt x="14515" y="40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4" name="object 414"/>
          <p:cNvSpPr/>
          <p:nvPr/>
        </p:nvSpPr>
        <p:spPr>
          <a:xfrm>
            <a:off x="2944733" y="1602060"/>
            <a:ext cx="637540" cy="26034"/>
          </a:xfrm>
          <a:custGeom>
            <a:avLst/>
            <a:gdLst/>
            <a:ahLst/>
            <a:cxnLst/>
            <a:rect l="l" t="t" r="r" b="b"/>
            <a:pathLst>
              <a:path w="637539" h="26035">
                <a:moveTo>
                  <a:pt x="0" y="25446"/>
                </a:moveTo>
                <a:lnTo>
                  <a:pt x="63698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5" name="object 415"/>
          <p:cNvSpPr/>
          <p:nvPr/>
        </p:nvSpPr>
        <p:spPr>
          <a:xfrm>
            <a:off x="3576853" y="1596453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4" h="12065">
                <a:moveTo>
                  <a:pt x="0" y="0"/>
                </a:moveTo>
                <a:lnTo>
                  <a:pt x="3707" y="5653"/>
                </a:lnTo>
                <a:lnTo>
                  <a:pt x="463" y="11573"/>
                </a:lnTo>
                <a:lnTo>
                  <a:pt x="14133" y="52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6" name="object 416"/>
          <p:cNvSpPr/>
          <p:nvPr/>
        </p:nvSpPr>
        <p:spPr>
          <a:xfrm>
            <a:off x="2913801" y="997697"/>
            <a:ext cx="229235" cy="586740"/>
          </a:xfrm>
          <a:custGeom>
            <a:avLst/>
            <a:gdLst/>
            <a:ahLst/>
            <a:cxnLst/>
            <a:rect l="l" t="t" r="r" b="b"/>
            <a:pathLst>
              <a:path w="229235" h="586740">
                <a:moveTo>
                  <a:pt x="0" y="586416"/>
                </a:moveTo>
                <a:lnTo>
                  <a:pt x="2287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7" name="object 417"/>
          <p:cNvSpPr/>
          <p:nvPr/>
        </p:nvSpPr>
        <p:spPr>
          <a:xfrm>
            <a:off x="3135525" y="989066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4" h="15240">
                <a:moveTo>
                  <a:pt x="10666" y="9708"/>
                </a:moveTo>
                <a:lnTo>
                  <a:pt x="6661" y="9708"/>
                </a:lnTo>
                <a:lnTo>
                  <a:pt x="10785" y="15060"/>
                </a:lnTo>
                <a:lnTo>
                  <a:pt x="10666" y="9708"/>
                </a:lnTo>
                <a:close/>
              </a:path>
              <a:path w="10794" h="15240">
                <a:moveTo>
                  <a:pt x="10449" y="0"/>
                </a:moveTo>
                <a:lnTo>
                  <a:pt x="0" y="10843"/>
                </a:lnTo>
                <a:lnTo>
                  <a:pt x="6661" y="9708"/>
                </a:lnTo>
                <a:lnTo>
                  <a:pt x="10666" y="9708"/>
                </a:lnTo>
                <a:lnTo>
                  <a:pt x="10449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8" name="object 418"/>
          <p:cNvSpPr/>
          <p:nvPr/>
        </p:nvSpPr>
        <p:spPr>
          <a:xfrm>
            <a:off x="2819615" y="796374"/>
            <a:ext cx="72390" cy="784860"/>
          </a:xfrm>
          <a:custGeom>
            <a:avLst/>
            <a:gdLst/>
            <a:ahLst/>
            <a:cxnLst/>
            <a:rect l="l" t="t" r="r" b="b"/>
            <a:pathLst>
              <a:path w="72389" h="784860">
                <a:moveTo>
                  <a:pt x="72057" y="78462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9" name="object 419"/>
          <p:cNvSpPr/>
          <p:nvPr/>
        </p:nvSpPr>
        <p:spPr>
          <a:xfrm>
            <a:off x="2814263" y="787140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4">
                <a:moveTo>
                  <a:pt x="4506" y="0"/>
                </a:moveTo>
                <a:lnTo>
                  <a:pt x="0" y="14376"/>
                </a:lnTo>
                <a:lnTo>
                  <a:pt x="5456" y="10380"/>
                </a:lnTo>
                <a:lnTo>
                  <a:pt x="9990" y="10380"/>
                </a:lnTo>
                <a:lnTo>
                  <a:pt x="4506" y="0"/>
                </a:lnTo>
                <a:close/>
              </a:path>
              <a:path w="12064" h="14604">
                <a:moveTo>
                  <a:pt x="9990" y="10380"/>
                </a:moveTo>
                <a:lnTo>
                  <a:pt x="5456" y="10380"/>
                </a:lnTo>
                <a:lnTo>
                  <a:pt x="11538" y="13311"/>
                </a:lnTo>
                <a:lnTo>
                  <a:pt x="9990" y="1038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0" name="object 420"/>
          <p:cNvSpPr/>
          <p:nvPr/>
        </p:nvSpPr>
        <p:spPr>
          <a:xfrm>
            <a:off x="1400831" y="1636062"/>
            <a:ext cx="1447165" cy="198755"/>
          </a:xfrm>
          <a:custGeom>
            <a:avLst/>
            <a:gdLst/>
            <a:ahLst/>
            <a:cxnLst/>
            <a:rect l="l" t="t" r="r" b="b"/>
            <a:pathLst>
              <a:path w="1447164" h="198755">
                <a:moveTo>
                  <a:pt x="1447086" y="0"/>
                </a:moveTo>
                <a:lnTo>
                  <a:pt x="0" y="1985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1" name="object 421"/>
          <p:cNvSpPr/>
          <p:nvPr/>
        </p:nvSpPr>
        <p:spPr>
          <a:xfrm>
            <a:off x="1391644" y="1828198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12986" y="0"/>
                </a:moveTo>
                <a:lnTo>
                  <a:pt x="0" y="7634"/>
                </a:lnTo>
                <a:lnTo>
                  <a:pt x="14562" y="11480"/>
                </a:lnTo>
                <a:lnTo>
                  <a:pt x="10333" y="6221"/>
                </a:lnTo>
                <a:lnTo>
                  <a:pt x="1298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2" name="object 422"/>
          <p:cNvSpPr/>
          <p:nvPr/>
        </p:nvSpPr>
        <p:spPr>
          <a:xfrm>
            <a:off x="2942080" y="1502059"/>
            <a:ext cx="320675" cy="111760"/>
          </a:xfrm>
          <a:custGeom>
            <a:avLst/>
            <a:gdLst/>
            <a:ahLst/>
            <a:cxnLst/>
            <a:rect l="l" t="t" r="r" b="b"/>
            <a:pathLst>
              <a:path w="320675" h="111759">
                <a:moveTo>
                  <a:pt x="0" y="111403"/>
                </a:moveTo>
                <a:lnTo>
                  <a:pt x="3202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3" name="object 423"/>
          <p:cNvSpPr/>
          <p:nvPr/>
        </p:nvSpPr>
        <p:spPr>
          <a:xfrm>
            <a:off x="3256009" y="1498108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0" y="0"/>
                </a:moveTo>
                <a:lnTo>
                  <a:pt x="5178" y="4321"/>
                </a:lnTo>
                <a:lnTo>
                  <a:pt x="3799" y="10936"/>
                </a:lnTo>
                <a:lnTo>
                  <a:pt x="15025" y="9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4" name="object 424"/>
          <p:cNvSpPr/>
          <p:nvPr/>
        </p:nvSpPr>
        <p:spPr>
          <a:xfrm>
            <a:off x="2929996" y="969962"/>
            <a:ext cx="605790" cy="624840"/>
          </a:xfrm>
          <a:custGeom>
            <a:avLst/>
            <a:gdLst/>
            <a:ahLst/>
            <a:cxnLst/>
            <a:rect l="l" t="t" r="r" b="b"/>
            <a:pathLst>
              <a:path w="605789" h="624840">
                <a:moveTo>
                  <a:pt x="0" y="624556"/>
                </a:moveTo>
                <a:lnTo>
                  <a:pt x="6057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5" name="object 425"/>
          <p:cNvSpPr/>
          <p:nvPr/>
        </p:nvSpPr>
        <p:spPr>
          <a:xfrm>
            <a:off x="3528393" y="963313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70" h="14605">
                <a:moveTo>
                  <a:pt x="13844" y="0"/>
                </a:moveTo>
                <a:lnTo>
                  <a:pt x="0" y="5943"/>
                </a:lnTo>
                <a:lnTo>
                  <a:pt x="6580" y="7483"/>
                </a:lnTo>
                <a:lnTo>
                  <a:pt x="8317" y="14006"/>
                </a:lnTo>
                <a:lnTo>
                  <a:pt x="13844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6" name="object 426"/>
          <p:cNvSpPr/>
          <p:nvPr/>
        </p:nvSpPr>
        <p:spPr>
          <a:xfrm>
            <a:off x="2942300" y="1644774"/>
            <a:ext cx="751840" cy="249554"/>
          </a:xfrm>
          <a:custGeom>
            <a:avLst/>
            <a:gdLst/>
            <a:ahLst/>
            <a:cxnLst/>
            <a:rect l="l" t="t" r="r" b="b"/>
            <a:pathLst>
              <a:path w="751839" h="249555">
                <a:moveTo>
                  <a:pt x="0" y="0"/>
                </a:moveTo>
                <a:lnTo>
                  <a:pt x="751710" y="2494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7" name="object 427"/>
          <p:cNvSpPr/>
          <p:nvPr/>
        </p:nvSpPr>
        <p:spPr>
          <a:xfrm>
            <a:off x="3687791" y="1887281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3649" y="0"/>
                </a:moveTo>
                <a:lnTo>
                  <a:pt x="5120" y="6591"/>
                </a:lnTo>
                <a:lnTo>
                  <a:pt x="0" y="10994"/>
                </a:lnTo>
                <a:lnTo>
                  <a:pt x="15014" y="9881"/>
                </a:lnTo>
                <a:lnTo>
                  <a:pt x="3649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8" name="object 428"/>
          <p:cNvSpPr/>
          <p:nvPr/>
        </p:nvSpPr>
        <p:spPr>
          <a:xfrm>
            <a:off x="2944559" y="1587753"/>
            <a:ext cx="388620" cy="37465"/>
          </a:xfrm>
          <a:custGeom>
            <a:avLst/>
            <a:gdLst/>
            <a:ahLst/>
            <a:cxnLst/>
            <a:rect l="l" t="t" r="r" b="b"/>
            <a:pathLst>
              <a:path w="388620" h="37465">
                <a:moveTo>
                  <a:pt x="0" y="37076"/>
                </a:moveTo>
                <a:lnTo>
                  <a:pt x="3886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9" name="object 429"/>
          <p:cNvSpPr/>
          <p:nvPr/>
        </p:nvSpPr>
        <p:spPr>
          <a:xfrm>
            <a:off x="3328020" y="1582423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4" h="12065">
                <a:moveTo>
                  <a:pt x="0" y="0"/>
                </a:moveTo>
                <a:lnTo>
                  <a:pt x="4008" y="5433"/>
                </a:lnTo>
                <a:lnTo>
                  <a:pt x="1100" y="11527"/>
                </a:lnTo>
                <a:lnTo>
                  <a:pt x="14388" y="444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0" name="object 430"/>
          <p:cNvSpPr/>
          <p:nvPr/>
        </p:nvSpPr>
        <p:spPr>
          <a:xfrm>
            <a:off x="1128133" y="1636768"/>
            <a:ext cx="1720214" cy="262255"/>
          </a:xfrm>
          <a:custGeom>
            <a:avLst/>
            <a:gdLst/>
            <a:ahLst/>
            <a:cxnLst/>
            <a:rect l="l" t="t" r="r" b="b"/>
            <a:pathLst>
              <a:path w="1720214" h="262255">
                <a:moveTo>
                  <a:pt x="1719888" y="0"/>
                </a:moveTo>
                <a:lnTo>
                  <a:pt x="0" y="2619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1" name="object 431"/>
          <p:cNvSpPr/>
          <p:nvPr/>
        </p:nvSpPr>
        <p:spPr>
          <a:xfrm>
            <a:off x="1118970" y="1892297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12872" y="0"/>
                </a:moveTo>
                <a:lnTo>
                  <a:pt x="0" y="7819"/>
                </a:lnTo>
                <a:lnTo>
                  <a:pt x="14615" y="11445"/>
                </a:lnTo>
                <a:lnTo>
                  <a:pt x="10308" y="6244"/>
                </a:lnTo>
                <a:lnTo>
                  <a:pt x="12872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2" name="object 432"/>
          <p:cNvSpPr/>
          <p:nvPr/>
        </p:nvSpPr>
        <p:spPr>
          <a:xfrm>
            <a:off x="2047838" y="1572507"/>
            <a:ext cx="800100" cy="53975"/>
          </a:xfrm>
          <a:custGeom>
            <a:avLst/>
            <a:gdLst/>
            <a:ahLst/>
            <a:cxnLst/>
            <a:rect l="l" t="t" r="r" b="b"/>
            <a:pathLst>
              <a:path w="800100" h="53975">
                <a:moveTo>
                  <a:pt x="799729" y="5367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3" name="object 433"/>
          <p:cNvSpPr/>
          <p:nvPr/>
        </p:nvSpPr>
        <p:spPr>
          <a:xfrm>
            <a:off x="2038593" y="1567039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5">
                <a:moveTo>
                  <a:pt x="14261" y="0"/>
                </a:moveTo>
                <a:lnTo>
                  <a:pt x="0" y="4854"/>
                </a:lnTo>
                <a:lnTo>
                  <a:pt x="13484" y="11561"/>
                </a:lnTo>
                <a:lnTo>
                  <a:pt x="10403" y="5549"/>
                </a:lnTo>
                <a:lnTo>
                  <a:pt x="14261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4" name="object 434"/>
          <p:cNvSpPr/>
          <p:nvPr/>
        </p:nvSpPr>
        <p:spPr>
          <a:xfrm>
            <a:off x="2934607" y="1589050"/>
            <a:ext cx="13970" cy="10795"/>
          </a:xfrm>
          <a:custGeom>
            <a:avLst/>
            <a:gdLst/>
            <a:ahLst/>
            <a:cxnLst/>
            <a:rect l="l" t="t" r="r" b="b"/>
            <a:pathLst>
              <a:path w="13969" h="10794">
                <a:moveTo>
                  <a:pt x="0" y="10624"/>
                </a:moveTo>
                <a:lnTo>
                  <a:pt x="137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5" name="object 435"/>
          <p:cNvSpPr/>
          <p:nvPr/>
        </p:nvSpPr>
        <p:spPr>
          <a:xfrm>
            <a:off x="2941130" y="1583385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4">
                <a:moveTo>
                  <a:pt x="14539" y="0"/>
                </a:moveTo>
                <a:lnTo>
                  <a:pt x="0" y="3915"/>
                </a:lnTo>
                <a:lnTo>
                  <a:pt x="6290" y="6371"/>
                </a:lnTo>
                <a:lnTo>
                  <a:pt x="7089" y="13079"/>
                </a:lnTo>
                <a:lnTo>
                  <a:pt x="14539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6" name="object 436"/>
          <p:cNvSpPr/>
          <p:nvPr/>
        </p:nvSpPr>
        <p:spPr>
          <a:xfrm>
            <a:off x="1325795" y="1638332"/>
            <a:ext cx="1522730" cy="283210"/>
          </a:xfrm>
          <a:custGeom>
            <a:avLst/>
            <a:gdLst/>
            <a:ahLst/>
            <a:cxnLst/>
            <a:rect l="l" t="t" r="r" b="b"/>
            <a:pathLst>
              <a:path w="1522730" h="283210">
                <a:moveTo>
                  <a:pt x="1522492" y="0"/>
                </a:moveTo>
                <a:lnTo>
                  <a:pt x="0" y="282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7" name="object 437"/>
          <p:cNvSpPr/>
          <p:nvPr/>
        </p:nvSpPr>
        <p:spPr>
          <a:xfrm>
            <a:off x="1316678" y="1914784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40" h="11430">
                <a:moveTo>
                  <a:pt x="12604" y="0"/>
                </a:moveTo>
                <a:lnTo>
                  <a:pt x="0" y="8236"/>
                </a:lnTo>
                <a:lnTo>
                  <a:pt x="14724" y="11387"/>
                </a:lnTo>
                <a:lnTo>
                  <a:pt x="10252" y="6325"/>
                </a:lnTo>
                <a:lnTo>
                  <a:pt x="12604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8" name="object 438"/>
          <p:cNvSpPr/>
          <p:nvPr/>
        </p:nvSpPr>
        <p:spPr>
          <a:xfrm>
            <a:off x="2944107" y="1637498"/>
            <a:ext cx="1008380" cy="169545"/>
          </a:xfrm>
          <a:custGeom>
            <a:avLst/>
            <a:gdLst/>
            <a:ahLst/>
            <a:cxnLst/>
            <a:rect l="l" t="t" r="r" b="b"/>
            <a:pathLst>
              <a:path w="1008379" h="169544">
                <a:moveTo>
                  <a:pt x="0" y="0"/>
                </a:moveTo>
                <a:lnTo>
                  <a:pt x="1007945" y="1690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9" name="object 439"/>
          <p:cNvSpPr/>
          <p:nvPr/>
        </p:nvSpPr>
        <p:spPr>
          <a:xfrm>
            <a:off x="3946529" y="1800070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911" y="0"/>
                </a:moveTo>
                <a:lnTo>
                  <a:pt x="4379" y="6290"/>
                </a:lnTo>
                <a:lnTo>
                  <a:pt x="0" y="11422"/>
                </a:lnTo>
                <a:lnTo>
                  <a:pt x="14666" y="8016"/>
                </a:lnTo>
                <a:lnTo>
                  <a:pt x="1911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0" name="object 440"/>
          <p:cNvSpPr/>
          <p:nvPr/>
        </p:nvSpPr>
        <p:spPr>
          <a:xfrm>
            <a:off x="2944675" y="1574024"/>
            <a:ext cx="793115" cy="52705"/>
          </a:xfrm>
          <a:custGeom>
            <a:avLst/>
            <a:gdLst/>
            <a:ahLst/>
            <a:cxnLst/>
            <a:rect l="l" t="t" r="r" b="b"/>
            <a:pathLst>
              <a:path w="793114" h="52705">
                <a:moveTo>
                  <a:pt x="0" y="52219"/>
                </a:moveTo>
                <a:lnTo>
                  <a:pt x="7930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1" name="object 441"/>
          <p:cNvSpPr/>
          <p:nvPr/>
        </p:nvSpPr>
        <p:spPr>
          <a:xfrm>
            <a:off x="3732694" y="1568556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4" h="12065">
                <a:moveTo>
                  <a:pt x="0" y="0"/>
                </a:moveTo>
                <a:lnTo>
                  <a:pt x="3846" y="5549"/>
                </a:lnTo>
                <a:lnTo>
                  <a:pt x="764" y="11561"/>
                </a:lnTo>
                <a:lnTo>
                  <a:pt x="14249" y="486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2" name="object 442"/>
          <p:cNvSpPr/>
          <p:nvPr/>
        </p:nvSpPr>
        <p:spPr>
          <a:xfrm>
            <a:off x="2937179" y="1655559"/>
            <a:ext cx="506730" cy="321945"/>
          </a:xfrm>
          <a:custGeom>
            <a:avLst/>
            <a:gdLst/>
            <a:ahLst/>
            <a:cxnLst/>
            <a:rect l="l" t="t" r="r" b="b"/>
            <a:pathLst>
              <a:path w="506729" h="321944">
                <a:moveTo>
                  <a:pt x="0" y="0"/>
                </a:moveTo>
                <a:lnTo>
                  <a:pt x="506300" y="3219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3" name="object 443"/>
          <p:cNvSpPr/>
          <p:nvPr/>
        </p:nvSpPr>
        <p:spPr>
          <a:xfrm>
            <a:off x="3436456" y="1970137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6221" y="0"/>
                </a:moveTo>
                <a:lnTo>
                  <a:pt x="6047" y="6754"/>
                </a:lnTo>
                <a:lnTo>
                  <a:pt x="0" y="9777"/>
                </a:lnTo>
                <a:lnTo>
                  <a:pt x="14840" y="12349"/>
                </a:lnTo>
                <a:lnTo>
                  <a:pt x="6221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4" name="object 444"/>
          <p:cNvSpPr/>
          <p:nvPr/>
        </p:nvSpPr>
        <p:spPr>
          <a:xfrm>
            <a:off x="2907672" y="886864"/>
            <a:ext cx="170180" cy="695325"/>
          </a:xfrm>
          <a:custGeom>
            <a:avLst/>
            <a:gdLst/>
            <a:ahLst/>
            <a:cxnLst/>
            <a:rect l="l" t="t" r="r" b="b"/>
            <a:pathLst>
              <a:path w="170180" h="695325">
                <a:moveTo>
                  <a:pt x="0" y="695315"/>
                </a:moveTo>
                <a:lnTo>
                  <a:pt x="1699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5" name="object 445"/>
          <p:cNvSpPr/>
          <p:nvPr/>
        </p:nvSpPr>
        <p:spPr>
          <a:xfrm>
            <a:off x="3070927" y="877862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10505" y="10125"/>
                </a:moveTo>
                <a:lnTo>
                  <a:pt x="6452" y="10125"/>
                </a:lnTo>
                <a:lnTo>
                  <a:pt x="11248" y="14875"/>
                </a:lnTo>
                <a:lnTo>
                  <a:pt x="10505" y="10125"/>
                </a:lnTo>
                <a:close/>
              </a:path>
              <a:path w="11430" h="15240">
                <a:moveTo>
                  <a:pt x="8920" y="0"/>
                </a:moveTo>
                <a:lnTo>
                  <a:pt x="0" y="12129"/>
                </a:lnTo>
                <a:lnTo>
                  <a:pt x="6452" y="10125"/>
                </a:lnTo>
                <a:lnTo>
                  <a:pt x="10505" y="10125"/>
                </a:lnTo>
                <a:lnTo>
                  <a:pt x="892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6" name="object 446"/>
          <p:cNvSpPr/>
          <p:nvPr/>
        </p:nvSpPr>
        <p:spPr>
          <a:xfrm>
            <a:off x="2943748" y="1639398"/>
            <a:ext cx="866775" cy="181610"/>
          </a:xfrm>
          <a:custGeom>
            <a:avLst/>
            <a:gdLst/>
            <a:ahLst/>
            <a:cxnLst/>
            <a:rect l="l" t="t" r="r" b="b"/>
            <a:pathLst>
              <a:path w="866775" h="181610">
                <a:moveTo>
                  <a:pt x="0" y="0"/>
                </a:moveTo>
                <a:lnTo>
                  <a:pt x="866750" y="1811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7" name="object 447"/>
          <p:cNvSpPr/>
          <p:nvPr/>
        </p:nvSpPr>
        <p:spPr>
          <a:xfrm>
            <a:off x="3804775" y="1813925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2374" y="0"/>
                </a:moveTo>
                <a:lnTo>
                  <a:pt x="4587" y="6383"/>
                </a:lnTo>
                <a:lnTo>
                  <a:pt x="0" y="11341"/>
                </a:lnTo>
                <a:lnTo>
                  <a:pt x="14793" y="8514"/>
                </a:lnTo>
                <a:lnTo>
                  <a:pt x="2374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8" name="object 448"/>
          <p:cNvSpPr/>
          <p:nvPr/>
        </p:nvSpPr>
        <p:spPr>
          <a:xfrm>
            <a:off x="2898115" y="881129"/>
            <a:ext cx="29209" cy="699770"/>
          </a:xfrm>
          <a:custGeom>
            <a:avLst/>
            <a:gdLst/>
            <a:ahLst/>
            <a:cxnLst/>
            <a:rect l="l" t="t" r="r" b="b"/>
            <a:pathLst>
              <a:path w="29210" h="699769">
                <a:moveTo>
                  <a:pt x="0" y="699704"/>
                </a:moveTo>
                <a:lnTo>
                  <a:pt x="286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9" name="object 449"/>
          <p:cNvSpPr/>
          <p:nvPr/>
        </p:nvSpPr>
        <p:spPr>
          <a:xfrm>
            <a:off x="2920752" y="871861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5">
                <a:moveTo>
                  <a:pt x="10201" y="10414"/>
                </a:moveTo>
                <a:lnTo>
                  <a:pt x="5931" y="10414"/>
                </a:lnTo>
                <a:lnTo>
                  <a:pt x="11573" y="14133"/>
                </a:lnTo>
                <a:lnTo>
                  <a:pt x="10201" y="10414"/>
                </a:lnTo>
                <a:close/>
              </a:path>
              <a:path w="12064" h="14605">
                <a:moveTo>
                  <a:pt x="6360" y="0"/>
                </a:moveTo>
                <a:lnTo>
                  <a:pt x="0" y="13658"/>
                </a:lnTo>
                <a:lnTo>
                  <a:pt x="5931" y="10414"/>
                </a:lnTo>
                <a:lnTo>
                  <a:pt x="10201" y="10414"/>
                </a:lnTo>
                <a:lnTo>
                  <a:pt x="636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0" name="object 450"/>
          <p:cNvSpPr/>
          <p:nvPr/>
        </p:nvSpPr>
        <p:spPr>
          <a:xfrm>
            <a:off x="1498758" y="1633733"/>
            <a:ext cx="1349375" cy="119380"/>
          </a:xfrm>
          <a:custGeom>
            <a:avLst/>
            <a:gdLst/>
            <a:ahLst/>
            <a:cxnLst/>
            <a:rect l="l" t="t" r="r" b="b"/>
            <a:pathLst>
              <a:path w="1349375" h="119380">
                <a:moveTo>
                  <a:pt x="1348892" y="0"/>
                </a:moveTo>
                <a:lnTo>
                  <a:pt x="0" y="11920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1" name="object 451"/>
          <p:cNvSpPr/>
          <p:nvPr/>
        </p:nvSpPr>
        <p:spPr>
          <a:xfrm>
            <a:off x="1489525" y="1746756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13345" y="0"/>
                </a:moveTo>
                <a:lnTo>
                  <a:pt x="0" y="6985"/>
                </a:lnTo>
                <a:lnTo>
                  <a:pt x="14365" y="11538"/>
                </a:lnTo>
                <a:lnTo>
                  <a:pt x="10391" y="6070"/>
                </a:lnTo>
                <a:lnTo>
                  <a:pt x="13345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2" name="object 452"/>
          <p:cNvSpPr/>
          <p:nvPr/>
        </p:nvSpPr>
        <p:spPr>
          <a:xfrm>
            <a:off x="2944733" y="1631486"/>
            <a:ext cx="1022985" cy="43180"/>
          </a:xfrm>
          <a:custGeom>
            <a:avLst/>
            <a:gdLst/>
            <a:ahLst/>
            <a:cxnLst/>
            <a:rect l="l" t="t" r="r" b="b"/>
            <a:pathLst>
              <a:path w="1022985" h="43180">
                <a:moveTo>
                  <a:pt x="0" y="0"/>
                </a:moveTo>
                <a:lnTo>
                  <a:pt x="1022894" y="428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3" name="object 453"/>
          <p:cNvSpPr/>
          <p:nvPr/>
        </p:nvSpPr>
        <p:spPr>
          <a:xfrm>
            <a:off x="3962759" y="1668314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4" h="12064">
                <a:moveTo>
                  <a:pt x="486" y="0"/>
                </a:moveTo>
                <a:lnTo>
                  <a:pt x="3707" y="5931"/>
                </a:lnTo>
                <a:lnTo>
                  <a:pt x="0" y="11573"/>
                </a:lnTo>
                <a:lnTo>
                  <a:pt x="14133" y="6371"/>
                </a:lnTo>
                <a:lnTo>
                  <a:pt x="48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4" name="object 454"/>
          <p:cNvSpPr/>
          <p:nvPr/>
        </p:nvSpPr>
        <p:spPr>
          <a:xfrm>
            <a:off x="2944767" y="1630408"/>
            <a:ext cx="89535" cy="1905"/>
          </a:xfrm>
          <a:custGeom>
            <a:avLst/>
            <a:gdLst/>
            <a:ahLst/>
            <a:cxnLst/>
            <a:rect l="l" t="t" r="r" b="b"/>
            <a:pathLst>
              <a:path w="89535" h="1905">
                <a:moveTo>
                  <a:pt x="0" y="0"/>
                </a:moveTo>
                <a:lnTo>
                  <a:pt x="89349" y="176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5" name="object 455"/>
          <p:cNvSpPr/>
          <p:nvPr/>
        </p:nvSpPr>
        <p:spPr>
          <a:xfrm>
            <a:off x="3029372" y="1626284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231" y="0"/>
                </a:moveTo>
                <a:lnTo>
                  <a:pt x="3591" y="5861"/>
                </a:lnTo>
                <a:lnTo>
                  <a:pt x="0" y="11584"/>
                </a:lnTo>
                <a:lnTo>
                  <a:pt x="14006" y="6070"/>
                </a:lnTo>
                <a:lnTo>
                  <a:pt x="231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6" name="object 456"/>
          <p:cNvSpPr/>
          <p:nvPr/>
        </p:nvSpPr>
        <p:spPr>
          <a:xfrm>
            <a:off x="2936241" y="1436812"/>
            <a:ext cx="240665" cy="165100"/>
          </a:xfrm>
          <a:custGeom>
            <a:avLst/>
            <a:gdLst/>
            <a:ahLst/>
            <a:cxnLst/>
            <a:rect l="l" t="t" r="r" b="b"/>
            <a:pathLst>
              <a:path w="240664" h="165100">
                <a:moveTo>
                  <a:pt x="0" y="165101"/>
                </a:moveTo>
                <a:lnTo>
                  <a:pt x="24063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7" name="object 457"/>
          <p:cNvSpPr/>
          <p:nvPr/>
        </p:nvSpPr>
        <p:spPr>
          <a:xfrm>
            <a:off x="3169782" y="1431576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14736" y="0"/>
                </a:moveTo>
                <a:lnTo>
                  <a:pt x="0" y="3081"/>
                </a:lnTo>
                <a:lnTo>
                  <a:pt x="6140" y="5896"/>
                </a:lnTo>
                <a:lnTo>
                  <a:pt x="6545" y="12639"/>
                </a:lnTo>
                <a:lnTo>
                  <a:pt x="1473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8" name="object 458"/>
          <p:cNvSpPr/>
          <p:nvPr/>
        </p:nvSpPr>
        <p:spPr>
          <a:xfrm>
            <a:off x="2944640" y="1633154"/>
            <a:ext cx="742950" cy="57150"/>
          </a:xfrm>
          <a:custGeom>
            <a:avLst/>
            <a:gdLst/>
            <a:ahLst/>
            <a:cxnLst/>
            <a:rect l="l" t="t" r="r" b="b"/>
            <a:pathLst>
              <a:path w="742950" h="57150">
                <a:moveTo>
                  <a:pt x="0" y="0"/>
                </a:moveTo>
                <a:lnTo>
                  <a:pt x="742839" y="567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9" name="object 459"/>
          <p:cNvSpPr/>
          <p:nvPr/>
        </p:nvSpPr>
        <p:spPr>
          <a:xfrm>
            <a:off x="3682415" y="1683757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4" h="12064">
                <a:moveTo>
                  <a:pt x="880" y="0"/>
                </a:moveTo>
                <a:lnTo>
                  <a:pt x="3904" y="6035"/>
                </a:lnTo>
                <a:lnTo>
                  <a:pt x="0" y="11550"/>
                </a:lnTo>
                <a:lnTo>
                  <a:pt x="14295" y="6835"/>
                </a:lnTo>
                <a:lnTo>
                  <a:pt x="88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0" name="object 460"/>
          <p:cNvSpPr/>
          <p:nvPr/>
        </p:nvSpPr>
        <p:spPr>
          <a:xfrm>
            <a:off x="2939450" y="1651586"/>
            <a:ext cx="343535" cy="175895"/>
          </a:xfrm>
          <a:custGeom>
            <a:avLst/>
            <a:gdLst/>
            <a:ahLst/>
            <a:cxnLst/>
            <a:rect l="l" t="t" r="r" b="b"/>
            <a:pathLst>
              <a:path w="343535" h="175894">
                <a:moveTo>
                  <a:pt x="0" y="0"/>
                </a:moveTo>
                <a:lnTo>
                  <a:pt x="343324" y="175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1" name="object 461"/>
          <p:cNvSpPr/>
          <p:nvPr/>
        </p:nvSpPr>
        <p:spPr>
          <a:xfrm>
            <a:off x="3276004" y="1819822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5271" y="0"/>
                </a:moveTo>
                <a:lnTo>
                  <a:pt x="5734" y="6730"/>
                </a:lnTo>
                <a:lnTo>
                  <a:pt x="0" y="10310"/>
                </a:lnTo>
                <a:lnTo>
                  <a:pt x="15014" y="11480"/>
                </a:lnTo>
                <a:lnTo>
                  <a:pt x="5271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2" name="object 462"/>
          <p:cNvSpPr/>
          <p:nvPr/>
        </p:nvSpPr>
        <p:spPr>
          <a:xfrm>
            <a:off x="1430662" y="1630049"/>
            <a:ext cx="1417320" cy="17780"/>
          </a:xfrm>
          <a:custGeom>
            <a:avLst/>
            <a:gdLst/>
            <a:ahLst/>
            <a:cxnLst/>
            <a:rect l="l" t="t" r="r" b="b"/>
            <a:pathLst>
              <a:path w="1417320" h="17780">
                <a:moveTo>
                  <a:pt x="1416803" y="0"/>
                </a:moveTo>
                <a:lnTo>
                  <a:pt x="0" y="17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3" name="object 463"/>
          <p:cNvSpPr/>
          <p:nvPr/>
        </p:nvSpPr>
        <p:spPr>
          <a:xfrm>
            <a:off x="1421394" y="1641692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69" h="12064">
                <a:moveTo>
                  <a:pt x="13832" y="0"/>
                </a:moveTo>
                <a:lnTo>
                  <a:pt x="0" y="5966"/>
                </a:lnTo>
                <a:lnTo>
                  <a:pt x="13971" y="11584"/>
                </a:lnTo>
                <a:lnTo>
                  <a:pt x="10426" y="5838"/>
                </a:lnTo>
                <a:lnTo>
                  <a:pt x="13832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4" name="object 464"/>
          <p:cNvSpPr/>
          <p:nvPr/>
        </p:nvSpPr>
        <p:spPr>
          <a:xfrm>
            <a:off x="2943632" y="1639954"/>
            <a:ext cx="529590" cy="117475"/>
          </a:xfrm>
          <a:custGeom>
            <a:avLst/>
            <a:gdLst/>
            <a:ahLst/>
            <a:cxnLst/>
            <a:rect l="l" t="t" r="r" b="b"/>
            <a:pathLst>
              <a:path w="529589" h="117475">
                <a:moveTo>
                  <a:pt x="0" y="0"/>
                </a:moveTo>
                <a:lnTo>
                  <a:pt x="529330" y="1171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5" name="object 465"/>
          <p:cNvSpPr/>
          <p:nvPr/>
        </p:nvSpPr>
        <p:spPr>
          <a:xfrm>
            <a:off x="3467179" y="1750428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2502" y="0"/>
                </a:moveTo>
                <a:lnTo>
                  <a:pt x="4645" y="6406"/>
                </a:lnTo>
                <a:lnTo>
                  <a:pt x="0" y="11318"/>
                </a:lnTo>
                <a:lnTo>
                  <a:pt x="14828" y="8665"/>
                </a:lnTo>
                <a:lnTo>
                  <a:pt x="2502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6" name="object 466"/>
          <p:cNvSpPr/>
          <p:nvPr/>
        </p:nvSpPr>
        <p:spPr>
          <a:xfrm>
            <a:off x="2944698" y="1612788"/>
            <a:ext cx="239395" cy="13970"/>
          </a:xfrm>
          <a:custGeom>
            <a:avLst/>
            <a:gdLst/>
            <a:ahLst/>
            <a:cxnLst/>
            <a:rect l="l" t="t" r="r" b="b"/>
            <a:pathLst>
              <a:path w="239394" h="13969">
                <a:moveTo>
                  <a:pt x="0" y="13847"/>
                </a:moveTo>
                <a:lnTo>
                  <a:pt x="239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7" name="object 467"/>
          <p:cNvSpPr/>
          <p:nvPr/>
        </p:nvSpPr>
        <p:spPr>
          <a:xfrm>
            <a:off x="3178853" y="1607273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5">
                <a:moveTo>
                  <a:pt x="0" y="0"/>
                </a:moveTo>
                <a:lnTo>
                  <a:pt x="3811" y="5583"/>
                </a:lnTo>
                <a:lnTo>
                  <a:pt x="671" y="11561"/>
                </a:lnTo>
                <a:lnTo>
                  <a:pt x="14214" y="498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8" name="object 468"/>
          <p:cNvSpPr/>
          <p:nvPr/>
        </p:nvSpPr>
        <p:spPr>
          <a:xfrm>
            <a:off x="2942879" y="1642909"/>
            <a:ext cx="963930" cy="277495"/>
          </a:xfrm>
          <a:custGeom>
            <a:avLst/>
            <a:gdLst/>
            <a:ahLst/>
            <a:cxnLst/>
            <a:rect l="l" t="t" r="r" b="b"/>
            <a:pathLst>
              <a:path w="963929" h="277494">
                <a:moveTo>
                  <a:pt x="0" y="0"/>
                </a:moveTo>
                <a:lnTo>
                  <a:pt x="963398" y="2773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9" name="object 469"/>
          <p:cNvSpPr/>
          <p:nvPr/>
        </p:nvSpPr>
        <p:spPr>
          <a:xfrm>
            <a:off x="3900224" y="1913405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3209" y="0"/>
                </a:moveTo>
                <a:lnTo>
                  <a:pt x="4935" y="6522"/>
                </a:lnTo>
                <a:lnTo>
                  <a:pt x="0" y="11133"/>
                </a:lnTo>
                <a:lnTo>
                  <a:pt x="14956" y="9406"/>
                </a:lnTo>
                <a:lnTo>
                  <a:pt x="3209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0" name="object 470"/>
          <p:cNvSpPr/>
          <p:nvPr/>
        </p:nvSpPr>
        <p:spPr>
          <a:xfrm>
            <a:off x="1669787" y="1637406"/>
            <a:ext cx="1178560" cy="195580"/>
          </a:xfrm>
          <a:custGeom>
            <a:avLst/>
            <a:gdLst/>
            <a:ahLst/>
            <a:cxnLst/>
            <a:rect l="l" t="t" r="r" b="b"/>
            <a:pathLst>
              <a:path w="1178560" h="195580">
                <a:moveTo>
                  <a:pt x="1178338" y="0"/>
                </a:moveTo>
                <a:lnTo>
                  <a:pt x="0" y="19549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1" name="object 471"/>
          <p:cNvSpPr/>
          <p:nvPr/>
        </p:nvSpPr>
        <p:spPr>
          <a:xfrm>
            <a:off x="1660635" y="1826425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2766" y="0"/>
                </a:moveTo>
                <a:lnTo>
                  <a:pt x="0" y="7993"/>
                </a:lnTo>
                <a:lnTo>
                  <a:pt x="14666" y="11434"/>
                </a:lnTo>
                <a:lnTo>
                  <a:pt x="10287" y="6290"/>
                </a:lnTo>
                <a:lnTo>
                  <a:pt x="1276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2" name="object 472"/>
          <p:cNvSpPr/>
          <p:nvPr/>
        </p:nvSpPr>
        <p:spPr>
          <a:xfrm>
            <a:off x="2944675" y="1632633"/>
            <a:ext cx="880744" cy="57785"/>
          </a:xfrm>
          <a:custGeom>
            <a:avLst/>
            <a:gdLst/>
            <a:ahLst/>
            <a:cxnLst/>
            <a:rect l="l" t="t" r="r" b="b"/>
            <a:pathLst>
              <a:path w="880745" h="57785">
                <a:moveTo>
                  <a:pt x="0" y="0"/>
                </a:moveTo>
                <a:lnTo>
                  <a:pt x="880387" y="577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3" name="object 473"/>
          <p:cNvSpPr/>
          <p:nvPr/>
        </p:nvSpPr>
        <p:spPr>
          <a:xfrm>
            <a:off x="3820056" y="1684325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4" h="12064">
                <a:moveTo>
                  <a:pt x="764" y="0"/>
                </a:moveTo>
                <a:lnTo>
                  <a:pt x="3846" y="6000"/>
                </a:lnTo>
                <a:lnTo>
                  <a:pt x="0" y="11561"/>
                </a:lnTo>
                <a:lnTo>
                  <a:pt x="14249" y="6684"/>
                </a:lnTo>
                <a:lnTo>
                  <a:pt x="764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4" name="object 474"/>
          <p:cNvSpPr/>
          <p:nvPr/>
        </p:nvSpPr>
        <p:spPr>
          <a:xfrm>
            <a:off x="1403345" y="1397505"/>
            <a:ext cx="1445260" cy="224790"/>
          </a:xfrm>
          <a:custGeom>
            <a:avLst/>
            <a:gdLst/>
            <a:ahLst/>
            <a:cxnLst/>
            <a:rect l="l" t="t" r="r" b="b"/>
            <a:pathLst>
              <a:path w="1445260" h="224790">
                <a:moveTo>
                  <a:pt x="1444699" y="22447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5" name="object 475"/>
          <p:cNvSpPr/>
          <p:nvPr/>
        </p:nvSpPr>
        <p:spPr>
          <a:xfrm>
            <a:off x="1394181" y="1392488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5">
                <a:moveTo>
                  <a:pt x="14631" y="0"/>
                </a:moveTo>
                <a:lnTo>
                  <a:pt x="0" y="3591"/>
                </a:lnTo>
                <a:lnTo>
                  <a:pt x="12859" y="11445"/>
                </a:lnTo>
                <a:lnTo>
                  <a:pt x="10310" y="5190"/>
                </a:lnTo>
                <a:lnTo>
                  <a:pt x="14631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6" name="object 476"/>
          <p:cNvSpPr/>
          <p:nvPr/>
        </p:nvSpPr>
        <p:spPr>
          <a:xfrm>
            <a:off x="2927262" y="1488099"/>
            <a:ext cx="86995" cy="104139"/>
          </a:xfrm>
          <a:custGeom>
            <a:avLst/>
            <a:gdLst/>
            <a:ahLst/>
            <a:cxnLst/>
            <a:rect l="l" t="t" r="r" b="b"/>
            <a:pathLst>
              <a:path w="86994" h="104140">
                <a:moveTo>
                  <a:pt x="0" y="103957"/>
                </a:moveTo>
                <a:lnTo>
                  <a:pt x="8659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7" name="object 477"/>
          <p:cNvSpPr/>
          <p:nvPr/>
        </p:nvSpPr>
        <p:spPr>
          <a:xfrm>
            <a:off x="3006434" y="1480986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5" h="14605">
                <a:moveTo>
                  <a:pt x="13345" y="0"/>
                </a:moveTo>
                <a:lnTo>
                  <a:pt x="0" y="6974"/>
                </a:lnTo>
                <a:lnTo>
                  <a:pt x="6672" y="8005"/>
                </a:lnTo>
                <a:lnTo>
                  <a:pt x="8897" y="14388"/>
                </a:lnTo>
                <a:lnTo>
                  <a:pt x="13345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8" name="object 478"/>
          <p:cNvSpPr/>
          <p:nvPr/>
        </p:nvSpPr>
        <p:spPr>
          <a:xfrm>
            <a:off x="2810417" y="1677872"/>
            <a:ext cx="81280" cy="833755"/>
          </a:xfrm>
          <a:custGeom>
            <a:avLst/>
            <a:gdLst/>
            <a:ahLst/>
            <a:cxnLst/>
            <a:rect l="l" t="t" r="r" b="b"/>
            <a:pathLst>
              <a:path w="81280" h="833755">
                <a:moveTo>
                  <a:pt x="80995" y="0"/>
                </a:moveTo>
                <a:lnTo>
                  <a:pt x="0" y="83371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9" name="object 479"/>
          <p:cNvSpPr/>
          <p:nvPr/>
        </p:nvSpPr>
        <p:spPr>
          <a:xfrm>
            <a:off x="2805099" y="2506420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5">
                <a:moveTo>
                  <a:pt x="0" y="0"/>
                </a:moveTo>
                <a:lnTo>
                  <a:pt x="4425" y="14397"/>
                </a:lnTo>
                <a:lnTo>
                  <a:pt x="9985" y="4019"/>
                </a:lnTo>
                <a:lnTo>
                  <a:pt x="5433" y="4019"/>
                </a:lnTo>
                <a:lnTo>
                  <a:pt x="0" y="0"/>
                </a:lnTo>
                <a:close/>
              </a:path>
              <a:path w="12064" h="14605">
                <a:moveTo>
                  <a:pt x="11538" y="1120"/>
                </a:moveTo>
                <a:lnTo>
                  <a:pt x="5433" y="4019"/>
                </a:lnTo>
                <a:lnTo>
                  <a:pt x="9985" y="4019"/>
                </a:lnTo>
                <a:lnTo>
                  <a:pt x="11538" y="112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0" name="object 480"/>
          <p:cNvSpPr/>
          <p:nvPr/>
        </p:nvSpPr>
        <p:spPr>
          <a:xfrm>
            <a:off x="2943852" y="1638912"/>
            <a:ext cx="349885" cy="69850"/>
          </a:xfrm>
          <a:custGeom>
            <a:avLst/>
            <a:gdLst/>
            <a:ahLst/>
            <a:cxnLst/>
            <a:rect l="l" t="t" r="r" b="b"/>
            <a:pathLst>
              <a:path w="349885" h="69850">
                <a:moveTo>
                  <a:pt x="0" y="0"/>
                </a:moveTo>
                <a:lnTo>
                  <a:pt x="349744" y="693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1" name="object 481"/>
          <p:cNvSpPr/>
          <p:nvPr/>
        </p:nvSpPr>
        <p:spPr>
          <a:xfrm>
            <a:off x="3287925" y="1701702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2247" y="0"/>
                </a:moveTo>
                <a:lnTo>
                  <a:pt x="4529" y="6360"/>
                </a:lnTo>
                <a:lnTo>
                  <a:pt x="0" y="11364"/>
                </a:lnTo>
                <a:lnTo>
                  <a:pt x="14759" y="8387"/>
                </a:lnTo>
                <a:lnTo>
                  <a:pt x="2247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2" name="object 482"/>
          <p:cNvSpPr/>
          <p:nvPr/>
        </p:nvSpPr>
        <p:spPr>
          <a:xfrm>
            <a:off x="2943979" y="1463377"/>
            <a:ext cx="855980" cy="157480"/>
          </a:xfrm>
          <a:custGeom>
            <a:avLst/>
            <a:gdLst/>
            <a:ahLst/>
            <a:cxnLst/>
            <a:rect l="l" t="t" r="r" b="b"/>
            <a:pathLst>
              <a:path w="855979" h="157480">
                <a:moveTo>
                  <a:pt x="0" y="157278"/>
                </a:moveTo>
                <a:lnTo>
                  <a:pt x="855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3" name="object 483"/>
          <p:cNvSpPr/>
          <p:nvPr/>
        </p:nvSpPr>
        <p:spPr>
          <a:xfrm>
            <a:off x="3794314" y="1458511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0" y="0"/>
                </a:moveTo>
                <a:lnTo>
                  <a:pt x="4460" y="5074"/>
                </a:lnTo>
                <a:lnTo>
                  <a:pt x="2096" y="11399"/>
                </a:lnTo>
                <a:lnTo>
                  <a:pt x="14724" y="31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4" name="object 484"/>
          <p:cNvSpPr/>
          <p:nvPr/>
        </p:nvSpPr>
        <p:spPr>
          <a:xfrm>
            <a:off x="2941269" y="1647589"/>
            <a:ext cx="605790" cy="243840"/>
          </a:xfrm>
          <a:custGeom>
            <a:avLst/>
            <a:gdLst/>
            <a:ahLst/>
            <a:cxnLst/>
            <a:rect l="l" t="t" r="r" b="b"/>
            <a:pathLst>
              <a:path w="605789" h="243839">
                <a:moveTo>
                  <a:pt x="0" y="0"/>
                </a:moveTo>
                <a:lnTo>
                  <a:pt x="605741" y="2434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5" name="object 485"/>
          <p:cNvSpPr/>
          <p:nvPr/>
        </p:nvSpPr>
        <p:spPr>
          <a:xfrm>
            <a:off x="3540546" y="1883898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4">
                <a:moveTo>
                  <a:pt x="4321" y="0"/>
                </a:moveTo>
                <a:lnTo>
                  <a:pt x="5386" y="6672"/>
                </a:lnTo>
                <a:lnTo>
                  <a:pt x="0" y="10750"/>
                </a:lnTo>
                <a:lnTo>
                  <a:pt x="15060" y="10565"/>
                </a:lnTo>
                <a:lnTo>
                  <a:pt x="4321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6" name="object 486"/>
          <p:cNvSpPr/>
          <p:nvPr/>
        </p:nvSpPr>
        <p:spPr>
          <a:xfrm>
            <a:off x="2935268" y="1658351"/>
            <a:ext cx="115570" cy="85090"/>
          </a:xfrm>
          <a:custGeom>
            <a:avLst/>
            <a:gdLst/>
            <a:ahLst/>
            <a:cxnLst/>
            <a:rect l="l" t="t" r="r" b="b"/>
            <a:pathLst>
              <a:path w="115569" h="85089">
                <a:moveTo>
                  <a:pt x="0" y="0"/>
                </a:moveTo>
                <a:lnTo>
                  <a:pt x="114992" y="848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7" name="object 487"/>
          <p:cNvSpPr/>
          <p:nvPr/>
        </p:nvSpPr>
        <p:spPr>
          <a:xfrm>
            <a:off x="3043089" y="1735831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39" h="13335">
                <a:moveTo>
                  <a:pt x="6881" y="0"/>
                </a:moveTo>
                <a:lnTo>
                  <a:pt x="6232" y="6719"/>
                </a:lnTo>
                <a:lnTo>
                  <a:pt x="0" y="9325"/>
                </a:lnTo>
                <a:lnTo>
                  <a:pt x="14620" y="12917"/>
                </a:lnTo>
                <a:lnTo>
                  <a:pt x="6881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8" name="object 488"/>
          <p:cNvSpPr/>
          <p:nvPr/>
        </p:nvSpPr>
        <p:spPr>
          <a:xfrm>
            <a:off x="2940875" y="1648527"/>
            <a:ext cx="467995" cy="200025"/>
          </a:xfrm>
          <a:custGeom>
            <a:avLst/>
            <a:gdLst/>
            <a:ahLst/>
            <a:cxnLst/>
            <a:rect l="l" t="t" r="r" b="b"/>
            <a:pathLst>
              <a:path w="467995" h="200025">
                <a:moveTo>
                  <a:pt x="0" y="0"/>
                </a:moveTo>
                <a:lnTo>
                  <a:pt x="467949" y="1994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9" name="object 489"/>
          <p:cNvSpPr/>
          <p:nvPr/>
        </p:nvSpPr>
        <p:spPr>
          <a:xfrm>
            <a:off x="3402291" y="1840826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4">
                <a:moveTo>
                  <a:pt x="4552" y="0"/>
                </a:moveTo>
                <a:lnTo>
                  <a:pt x="5468" y="6684"/>
                </a:lnTo>
                <a:lnTo>
                  <a:pt x="0" y="10658"/>
                </a:lnTo>
                <a:lnTo>
                  <a:pt x="15060" y="10773"/>
                </a:lnTo>
                <a:lnTo>
                  <a:pt x="4552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0" name="object 490"/>
          <p:cNvSpPr/>
          <p:nvPr/>
        </p:nvSpPr>
        <p:spPr>
          <a:xfrm>
            <a:off x="2941477" y="1647044"/>
            <a:ext cx="226060" cy="88265"/>
          </a:xfrm>
          <a:custGeom>
            <a:avLst/>
            <a:gdLst/>
            <a:ahLst/>
            <a:cxnLst/>
            <a:rect l="l" t="t" r="r" b="b"/>
            <a:pathLst>
              <a:path w="226060" h="88264">
                <a:moveTo>
                  <a:pt x="0" y="0"/>
                </a:moveTo>
                <a:lnTo>
                  <a:pt x="226012" y="877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1" name="object 491"/>
          <p:cNvSpPr/>
          <p:nvPr/>
        </p:nvSpPr>
        <p:spPr>
          <a:xfrm>
            <a:off x="3161081" y="1727675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4">
                <a:moveTo>
                  <a:pt x="4193" y="0"/>
                </a:moveTo>
                <a:lnTo>
                  <a:pt x="5329" y="6661"/>
                </a:lnTo>
                <a:lnTo>
                  <a:pt x="0" y="10797"/>
                </a:lnTo>
                <a:lnTo>
                  <a:pt x="15048" y="10426"/>
                </a:lnTo>
                <a:lnTo>
                  <a:pt x="4193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2" name="object 492"/>
          <p:cNvSpPr/>
          <p:nvPr/>
        </p:nvSpPr>
        <p:spPr>
          <a:xfrm>
            <a:off x="2553567" y="1673863"/>
            <a:ext cx="323215" cy="721995"/>
          </a:xfrm>
          <a:custGeom>
            <a:avLst/>
            <a:gdLst/>
            <a:ahLst/>
            <a:cxnLst/>
            <a:rect l="l" t="t" r="r" b="b"/>
            <a:pathLst>
              <a:path w="323214" h="721994">
                <a:moveTo>
                  <a:pt x="322689" y="0"/>
                </a:moveTo>
                <a:lnTo>
                  <a:pt x="0" y="7215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3" name="object 493"/>
          <p:cNvSpPr/>
          <p:nvPr/>
        </p:nvSpPr>
        <p:spPr>
          <a:xfrm>
            <a:off x="2549779" y="2388861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39">
                <a:moveTo>
                  <a:pt x="393" y="0"/>
                </a:moveTo>
                <a:lnTo>
                  <a:pt x="0" y="15055"/>
                </a:lnTo>
                <a:lnTo>
                  <a:pt x="10111" y="5537"/>
                </a:lnTo>
                <a:lnTo>
                  <a:pt x="4263" y="5537"/>
                </a:lnTo>
                <a:lnTo>
                  <a:pt x="393" y="0"/>
                </a:lnTo>
                <a:close/>
              </a:path>
              <a:path w="11430" h="15239">
                <a:moveTo>
                  <a:pt x="10970" y="4728"/>
                </a:moveTo>
                <a:lnTo>
                  <a:pt x="4263" y="5537"/>
                </a:lnTo>
                <a:lnTo>
                  <a:pt x="10111" y="5537"/>
                </a:lnTo>
                <a:lnTo>
                  <a:pt x="10970" y="4728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4" name="object 494"/>
          <p:cNvSpPr/>
          <p:nvPr/>
        </p:nvSpPr>
        <p:spPr>
          <a:xfrm>
            <a:off x="1675707" y="1551190"/>
            <a:ext cx="1172210" cy="75565"/>
          </a:xfrm>
          <a:custGeom>
            <a:avLst/>
            <a:gdLst/>
            <a:ahLst/>
            <a:cxnLst/>
            <a:rect l="l" t="t" r="r" b="b"/>
            <a:pathLst>
              <a:path w="1172210" h="75564">
                <a:moveTo>
                  <a:pt x="1171851" y="751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5" name="object 495"/>
          <p:cNvSpPr/>
          <p:nvPr/>
        </p:nvSpPr>
        <p:spPr>
          <a:xfrm>
            <a:off x="1666462" y="1545699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5">
                <a:moveTo>
                  <a:pt x="14249" y="0"/>
                </a:moveTo>
                <a:lnTo>
                  <a:pt x="0" y="4900"/>
                </a:lnTo>
                <a:lnTo>
                  <a:pt x="13508" y="11561"/>
                </a:lnTo>
                <a:lnTo>
                  <a:pt x="10403" y="5560"/>
                </a:lnTo>
                <a:lnTo>
                  <a:pt x="14249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6" name="object 496"/>
          <p:cNvSpPr/>
          <p:nvPr/>
        </p:nvSpPr>
        <p:spPr>
          <a:xfrm>
            <a:off x="2940840" y="1538899"/>
            <a:ext cx="167005" cy="71755"/>
          </a:xfrm>
          <a:custGeom>
            <a:avLst/>
            <a:gdLst/>
            <a:ahLst/>
            <a:cxnLst/>
            <a:rect l="l" t="t" r="r" b="b"/>
            <a:pathLst>
              <a:path w="167005" h="71755">
                <a:moveTo>
                  <a:pt x="0" y="71392"/>
                </a:moveTo>
                <a:lnTo>
                  <a:pt x="16667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7" name="object 497"/>
          <p:cNvSpPr/>
          <p:nvPr/>
        </p:nvSpPr>
        <p:spPr>
          <a:xfrm>
            <a:off x="3100979" y="1535249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4">
                <a:moveTo>
                  <a:pt x="15060" y="0"/>
                </a:moveTo>
                <a:lnTo>
                  <a:pt x="0" y="139"/>
                </a:lnTo>
                <a:lnTo>
                  <a:pt x="5479" y="4101"/>
                </a:lnTo>
                <a:lnTo>
                  <a:pt x="4564" y="10797"/>
                </a:lnTo>
                <a:lnTo>
                  <a:pt x="1506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8" name="object 498"/>
          <p:cNvSpPr/>
          <p:nvPr/>
        </p:nvSpPr>
        <p:spPr>
          <a:xfrm>
            <a:off x="2943771" y="1484542"/>
            <a:ext cx="654685" cy="135255"/>
          </a:xfrm>
          <a:custGeom>
            <a:avLst/>
            <a:gdLst/>
            <a:ahLst/>
            <a:cxnLst/>
            <a:rect l="l" t="t" r="r" b="b"/>
            <a:pathLst>
              <a:path w="654685" h="135255">
                <a:moveTo>
                  <a:pt x="0" y="135068"/>
                </a:moveTo>
                <a:lnTo>
                  <a:pt x="6546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9" name="object 499"/>
          <p:cNvSpPr/>
          <p:nvPr/>
        </p:nvSpPr>
        <p:spPr>
          <a:xfrm>
            <a:off x="3592667" y="1479804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0" y="0"/>
                </a:moveTo>
                <a:lnTo>
                  <a:pt x="4576" y="4969"/>
                </a:lnTo>
                <a:lnTo>
                  <a:pt x="2340" y="11353"/>
                </a:lnTo>
                <a:lnTo>
                  <a:pt x="14782" y="28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0" name="object 500"/>
          <p:cNvSpPr/>
          <p:nvPr/>
        </p:nvSpPr>
        <p:spPr>
          <a:xfrm>
            <a:off x="2943771" y="1516586"/>
            <a:ext cx="498475" cy="103505"/>
          </a:xfrm>
          <a:custGeom>
            <a:avLst/>
            <a:gdLst/>
            <a:ahLst/>
            <a:cxnLst/>
            <a:rect l="l" t="t" r="r" b="b"/>
            <a:pathLst>
              <a:path w="498475" h="103505">
                <a:moveTo>
                  <a:pt x="0" y="103010"/>
                </a:moveTo>
                <a:lnTo>
                  <a:pt x="4983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1" name="object 501"/>
          <p:cNvSpPr/>
          <p:nvPr/>
        </p:nvSpPr>
        <p:spPr>
          <a:xfrm>
            <a:off x="3436432" y="1511848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0" y="0"/>
                </a:moveTo>
                <a:lnTo>
                  <a:pt x="4576" y="4969"/>
                </a:lnTo>
                <a:lnTo>
                  <a:pt x="2340" y="11353"/>
                </a:lnTo>
                <a:lnTo>
                  <a:pt x="14782" y="28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2" name="object 502"/>
          <p:cNvSpPr/>
          <p:nvPr/>
        </p:nvSpPr>
        <p:spPr>
          <a:xfrm>
            <a:off x="2944767" y="1630142"/>
            <a:ext cx="510540" cy="7620"/>
          </a:xfrm>
          <a:custGeom>
            <a:avLst/>
            <a:gdLst/>
            <a:ahLst/>
            <a:cxnLst/>
            <a:rect l="l" t="t" r="r" b="b"/>
            <a:pathLst>
              <a:path w="510539" h="7619">
                <a:moveTo>
                  <a:pt x="0" y="0"/>
                </a:moveTo>
                <a:lnTo>
                  <a:pt x="510125" y="7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3" name="object 503"/>
          <p:cNvSpPr/>
          <p:nvPr/>
        </p:nvSpPr>
        <p:spPr>
          <a:xfrm>
            <a:off x="3450183" y="1631567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4" h="12064">
                <a:moveTo>
                  <a:pt x="162" y="0"/>
                </a:moveTo>
                <a:lnTo>
                  <a:pt x="3556" y="5838"/>
                </a:lnTo>
                <a:lnTo>
                  <a:pt x="0" y="11584"/>
                </a:lnTo>
                <a:lnTo>
                  <a:pt x="13983" y="5989"/>
                </a:lnTo>
                <a:lnTo>
                  <a:pt x="162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4" name="object 504"/>
          <p:cNvSpPr/>
          <p:nvPr/>
        </p:nvSpPr>
        <p:spPr>
          <a:xfrm>
            <a:off x="2035512" y="816555"/>
            <a:ext cx="1282700" cy="700405"/>
          </a:xfrm>
          <a:custGeom>
            <a:avLst/>
            <a:gdLst/>
            <a:ahLst/>
            <a:cxnLst/>
            <a:rect l="l" t="t" r="r" b="b"/>
            <a:pathLst>
              <a:path w="1282700" h="700405">
                <a:moveTo>
                  <a:pt x="1282267" y="0"/>
                </a:moveTo>
                <a:lnTo>
                  <a:pt x="0" y="6998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5" name="object 505"/>
          <p:cNvSpPr/>
          <p:nvPr/>
        </p:nvSpPr>
        <p:spPr>
          <a:xfrm>
            <a:off x="2027368" y="1509056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5">
                <a:moveTo>
                  <a:pt x="9430" y="0"/>
                </a:moveTo>
                <a:lnTo>
                  <a:pt x="0" y="11747"/>
                </a:lnTo>
                <a:lnTo>
                  <a:pt x="14979" y="10171"/>
                </a:lnTo>
                <a:lnTo>
                  <a:pt x="9152" y="6754"/>
                </a:lnTo>
                <a:lnTo>
                  <a:pt x="943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6" name="object 506"/>
          <p:cNvSpPr/>
          <p:nvPr/>
        </p:nvSpPr>
        <p:spPr>
          <a:xfrm>
            <a:off x="2285016" y="820111"/>
            <a:ext cx="1035050" cy="685165"/>
          </a:xfrm>
          <a:custGeom>
            <a:avLst/>
            <a:gdLst/>
            <a:ahLst/>
            <a:cxnLst/>
            <a:rect l="l" t="t" r="r" b="b"/>
            <a:pathLst>
              <a:path w="1035050" h="685165">
                <a:moveTo>
                  <a:pt x="1034887" y="0"/>
                </a:moveTo>
                <a:lnTo>
                  <a:pt x="0" y="6850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7" name="object 507"/>
          <p:cNvSpPr/>
          <p:nvPr/>
        </p:nvSpPr>
        <p:spPr>
          <a:xfrm>
            <a:off x="2277289" y="1497795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8399" y="0"/>
                </a:moveTo>
                <a:lnTo>
                  <a:pt x="0" y="12500"/>
                </a:lnTo>
                <a:lnTo>
                  <a:pt x="14793" y="9661"/>
                </a:lnTo>
                <a:lnTo>
                  <a:pt x="8700" y="6742"/>
                </a:lnTo>
                <a:lnTo>
                  <a:pt x="8399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8" name="object 508"/>
          <p:cNvSpPr/>
          <p:nvPr/>
        </p:nvSpPr>
        <p:spPr>
          <a:xfrm>
            <a:off x="1770448" y="818014"/>
            <a:ext cx="1548130" cy="915669"/>
          </a:xfrm>
          <a:custGeom>
            <a:avLst/>
            <a:gdLst/>
            <a:ahLst/>
            <a:cxnLst/>
            <a:rect l="l" t="t" r="r" b="b"/>
            <a:pathLst>
              <a:path w="1548129" h="915669">
                <a:moveTo>
                  <a:pt x="1548141" y="0"/>
                </a:moveTo>
                <a:lnTo>
                  <a:pt x="0" y="9152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9" name="object 509"/>
          <p:cNvSpPr/>
          <p:nvPr/>
        </p:nvSpPr>
        <p:spPr>
          <a:xfrm>
            <a:off x="1762478" y="1725880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9013" y="0"/>
                </a:moveTo>
                <a:lnTo>
                  <a:pt x="0" y="12059"/>
                </a:lnTo>
                <a:lnTo>
                  <a:pt x="14909" y="9963"/>
                </a:lnTo>
                <a:lnTo>
                  <a:pt x="8966" y="6754"/>
                </a:lnTo>
                <a:lnTo>
                  <a:pt x="9013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0" name="object 510"/>
          <p:cNvSpPr/>
          <p:nvPr/>
        </p:nvSpPr>
        <p:spPr>
          <a:xfrm>
            <a:off x="3076198" y="2811553"/>
            <a:ext cx="223520" cy="76200"/>
          </a:xfrm>
          <a:custGeom>
            <a:avLst/>
            <a:gdLst/>
            <a:ahLst/>
            <a:cxnLst/>
            <a:rect l="l" t="t" r="r" b="b"/>
            <a:pathLst>
              <a:path w="223520" h="76200">
                <a:moveTo>
                  <a:pt x="0" y="0"/>
                </a:moveTo>
                <a:lnTo>
                  <a:pt x="223253" y="759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1" name="object 511"/>
          <p:cNvSpPr/>
          <p:nvPr/>
        </p:nvSpPr>
        <p:spPr>
          <a:xfrm>
            <a:off x="3293196" y="2880503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3730" y="0"/>
                </a:moveTo>
                <a:lnTo>
                  <a:pt x="5155" y="6603"/>
                </a:lnTo>
                <a:lnTo>
                  <a:pt x="0" y="10968"/>
                </a:lnTo>
                <a:lnTo>
                  <a:pt x="15025" y="9960"/>
                </a:lnTo>
                <a:lnTo>
                  <a:pt x="373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2" name="object 512"/>
          <p:cNvSpPr/>
          <p:nvPr/>
        </p:nvSpPr>
        <p:spPr>
          <a:xfrm>
            <a:off x="3065656" y="2546282"/>
            <a:ext cx="231775" cy="216535"/>
          </a:xfrm>
          <a:custGeom>
            <a:avLst/>
            <a:gdLst/>
            <a:ahLst/>
            <a:cxnLst/>
            <a:rect l="l" t="t" r="r" b="b"/>
            <a:pathLst>
              <a:path w="231775" h="216535">
                <a:moveTo>
                  <a:pt x="0" y="216359"/>
                </a:moveTo>
                <a:lnTo>
                  <a:pt x="2312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3" name="object 513"/>
          <p:cNvSpPr/>
          <p:nvPr/>
        </p:nvSpPr>
        <p:spPr>
          <a:xfrm>
            <a:off x="3289547" y="2539951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4110" y="0"/>
                </a:moveTo>
                <a:lnTo>
                  <a:pt x="0" y="5267"/>
                </a:lnTo>
                <a:lnTo>
                  <a:pt x="6499" y="7123"/>
                </a:lnTo>
                <a:lnTo>
                  <a:pt x="7924" y="13726"/>
                </a:lnTo>
                <a:lnTo>
                  <a:pt x="1411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4" name="object 514"/>
          <p:cNvSpPr/>
          <p:nvPr/>
        </p:nvSpPr>
        <p:spPr>
          <a:xfrm>
            <a:off x="3364223" y="2561811"/>
            <a:ext cx="91440" cy="238760"/>
          </a:xfrm>
          <a:custGeom>
            <a:avLst/>
            <a:gdLst/>
            <a:ahLst/>
            <a:cxnLst/>
            <a:rect l="l" t="t" r="r" b="b"/>
            <a:pathLst>
              <a:path w="91439" h="238760">
                <a:moveTo>
                  <a:pt x="91220" y="23851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5" name="object 515"/>
          <p:cNvSpPr/>
          <p:nvPr/>
        </p:nvSpPr>
        <p:spPr>
          <a:xfrm>
            <a:off x="3360470" y="2553155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29" h="15239">
                <a:moveTo>
                  <a:pt x="440" y="0"/>
                </a:moveTo>
                <a:lnTo>
                  <a:pt x="0" y="15053"/>
                </a:lnTo>
                <a:lnTo>
                  <a:pt x="4170" y="9738"/>
                </a:lnTo>
                <a:lnTo>
                  <a:pt x="9701" y="9738"/>
                </a:lnTo>
                <a:lnTo>
                  <a:pt x="440" y="0"/>
                </a:lnTo>
                <a:close/>
              </a:path>
              <a:path w="11429" h="15239">
                <a:moveTo>
                  <a:pt x="9701" y="9738"/>
                </a:moveTo>
                <a:lnTo>
                  <a:pt x="4170" y="9738"/>
                </a:lnTo>
                <a:lnTo>
                  <a:pt x="10820" y="10915"/>
                </a:lnTo>
                <a:lnTo>
                  <a:pt x="9701" y="9738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6" name="object 516"/>
          <p:cNvSpPr/>
          <p:nvPr/>
        </p:nvSpPr>
        <p:spPr>
          <a:xfrm>
            <a:off x="767242" y="1268761"/>
            <a:ext cx="1078865" cy="271780"/>
          </a:xfrm>
          <a:custGeom>
            <a:avLst/>
            <a:gdLst/>
            <a:ahLst/>
            <a:cxnLst/>
            <a:rect l="l" t="t" r="r" b="b"/>
            <a:pathLst>
              <a:path w="1078864" h="271780">
                <a:moveTo>
                  <a:pt x="0" y="0"/>
                </a:moveTo>
                <a:lnTo>
                  <a:pt x="1078308" y="2717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7" name="object 517"/>
          <p:cNvSpPr/>
          <p:nvPr/>
        </p:nvSpPr>
        <p:spPr>
          <a:xfrm>
            <a:off x="1839645" y="1533743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2826" y="0"/>
                </a:moveTo>
                <a:lnTo>
                  <a:pt x="4784" y="6475"/>
                </a:lnTo>
                <a:lnTo>
                  <a:pt x="0" y="11237"/>
                </a:lnTo>
                <a:lnTo>
                  <a:pt x="14898" y="9013"/>
                </a:lnTo>
                <a:lnTo>
                  <a:pt x="282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8" name="object 518"/>
          <p:cNvSpPr/>
          <p:nvPr/>
        </p:nvSpPr>
        <p:spPr>
          <a:xfrm>
            <a:off x="3508595" y="2475548"/>
            <a:ext cx="132080" cy="200660"/>
          </a:xfrm>
          <a:custGeom>
            <a:avLst/>
            <a:gdLst/>
            <a:ahLst/>
            <a:cxnLst/>
            <a:rect l="l" t="t" r="r" b="b"/>
            <a:pathLst>
              <a:path w="132079" h="200660">
                <a:moveTo>
                  <a:pt x="0" y="200395"/>
                </a:moveTo>
                <a:lnTo>
                  <a:pt x="1314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9" name="object 519"/>
          <p:cNvSpPr/>
          <p:nvPr/>
        </p:nvSpPr>
        <p:spPr>
          <a:xfrm>
            <a:off x="3632716" y="2467799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12465" y="0"/>
                </a:moveTo>
                <a:lnTo>
                  <a:pt x="0" y="8445"/>
                </a:lnTo>
                <a:lnTo>
                  <a:pt x="6742" y="8717"/>
                </a:lnTo>
                <a:lnTo>
                  <a:pt x="9685" y="14800"/>
                </a:lnTo>
                <a:lnTo>
                  <a:pt x="12465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0" name="object 520"/>
          <p:cNvSpPr/>
          <p:nvPr/>
        </p:nvSpPr>
        <p:spPr>
          <a:xfrm>
            <a:off x="3560345" y="2364515"/>
            <a:ext cx="60960" cy="33655"/>
          </a:xfrm>
          <a:custGeom>
            <a:avLst/>
            <a:gdLst/>
            <a:ahLst/>
            <a:cxnLst/>
            <a:rect l="l" t="t" r="r" b="b"/>
            <a:pathLst>
              <a:path w="60960" h="33655">
                <a:moveTo>
                  <a:pt x="0" y="0"/>
                </a:moveTo>
                <a:lnTo>
                  <a:pt x="60477" y="333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1" name="object 521"/>
          <p:cNvSpPr/>
          <p:nvPr/>
        </p:nvSpPr>
        <p:spPr>
          <a:xfrm>
            <a:off x="3613960" y="2390536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5595" y="0"/>
                </a:moveTo>
                <a:lnTo>
                  <a:pt x="5838" y="6750"/>
                </a:lnTo>
                <a:lnTo>
                  <a:pt x="0" y="10146"/>
                </a:lnTo>
                <a:lnTo>
                  <a:pt x="14979" y="11783"/>
                </a:lnTo>
                <a:lnTo>
                  <a:pt x="5595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2" name="object 522"/>
          <p:cNvSpPr/>
          <p:nvPr/>
        </p:nvSpPr>
        <p:spPr>
          <a:xfrm>
            <a:off x="3725789" y="2451250"/>
            <a:ext cx="17780" cy="8255"/>
          </a:xfrm>
          <a:custGeom>
            <a:avLst/>
            <a:gdLst/>
            <a:ahLst/>
            <a:cxnLst/>
            <a:rect l="l" t="t" r="r" b="b"/>
            <a:pathLst>
              <a:path w="17779" h="8255">
                <a:moveTo>
                  <a:pt x="17281" y="808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3" name="object 523"/>
          <p:cNvSpPr/>
          <p:nvPr/>
        </p:nvSpPr>
        <p:spPr>
          <a:xfrm>
            <a:off x="3717402" y="2447324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0" y="0"/>
                </a:moveTo>
                <a:lnTo>
                  <a:pt x="10136" y="11136"/>
                </a:lnTo>
                <a:lnTo>
                  <a:pt x="9441" y="4417"/>
                </a:lnTo>
                <a:lnTo>
                  <a:pt x="15048" y="6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4" name="object 524"/>
          <p:cNvSpPr/>
          <p:nvPr/>
        </p:nvSpPr>
        <p:spPr>
          <a:xfrm>
            <a:off x="3402372" y="2437654"/>
            <a:ext cx="222250" cy="52705"/>
          </a:xfrm>
          <a:custGeom>
            <a:avLst/>
            <a:gdLst/>
            <a:ahLst/>
            <a:cxnLst/>
            <a:rect l="l" t="t" r="r" b="b"/>
            <a:pathLst>
              <a:path w="222250" h="52705">
                <a:moveTo>
                  <a:pt x="221712" y="0"/>
                </a:moveTo>
                <a:lnTo>
                  <a:pt x="0" y="521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5" name="object 525"/>
          <p:cNvSpPr/>
          <p:nvPr/>
        </p:nvSpPr>
        <p:spPr>
          <a:xfrm>
            <a:off x="3393359" y="2483104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2198" y="0"/>
                </a:moveTo>
                <a:lnTo>
                  <a:pt x="0" y="8821"/>
                </a:lnTo>
                <a:lnTo>
                  <a:pt x="14851" y="11277"/>
                </a:lnTo>
                <a:lnTo>
                  <a:pt x="10148" y="6434"/>
                </a:lnTo>
                <a:lnTo>
                  <a:pt x="12198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6" name="object 526"/>
          <p:cNvSpPr/>
          <p:nvPr/>
        </p:nvSpPr>
        <p:spPr>
          <a:xfrm>
            <a:off x="918566" y="1639468"/>
            <a:ext cx="955675" cy="986155"/>
          </a:xfrm>
          <a:custGeom>
            <a:avLst/>
            <a:gdLst/>
            <a:ahLst/>
            <a:cxnLst/>
            <a:rect l="l" t="t" r="r" b="b"/>
            <a:pathLst>
              <a:path w="955675" h="986155">
                <a:moveTo>
                  <a:pt x="0" y="985870"/>
                </a:moveTo>
                <a:lnTo>
                  <a:pt x="9551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7" name="object 527"/>
          <p:cNvSpPr/>
          <p:nvPr/>
        </p:nvSpPr>
        <p:spPr>
          <a:xfrm>
            <a:off x="1866325" y="1632818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69" h="14605">
                <a:moveTo>
                  <a:pt x="13832" y="0"/>
                </a:moveTo>
                <a:lnTo>
                  <a:pt x="0" y="5954"/>
                </a:lnTo>
                <a:lnTo>
                  <a:pt x="6580" y="7483"/>
                </a:lnTo>
                <a:lnTo>
                  <a:pt x="8317" y="14006"/>
                </a:lnTo>
                <a:lnTo>
                  <a:pt x="13832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8" name="object 528"/>
          <p:cNvSpPr/>
          <p:nvPr/>
        </p:nvSpPr>
        <p:spPr>
          <a:xfrm>
            <a:off x="2152404" y="500135"/>
            <a:ext cx="53340" cy="1200150"/>
          </a:xfrm>
          <a:custGeom>
            <a:avLst/>
            <a:gdLst/>
            <a:ahLst/>
            <a:cxnLst/>
            <a:rect l="l" t="t" r="r" b="b"/>
            <a:pathLst>
              <a:path w="53339" h="1200150">
                <a:moveTo>
                  <a:pt x="0" y="0"/>
                </a:moveTo>
                <a:lnTo>
                  <a:pt x="52968" y="11995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9" name="object 529"/>
          <p:cNvSpPr/>
          <p:nvPr/>
        </p:nvSpPr>
        <p:spPr>
          <a:xfrm>
            <a:off x="2199381" y="1694820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5">
                <a:moveTo>
                  <a:pt x="0" y="521"/>
                </a:moveTo>
                <a:lnTo>
                  <a:pt x="6406" y="14145"/>
                </a:lnTo>
                <a:lnTo>
                  <a:pt x="10210" y="3730"/>
                </a:lnTo>
                <a:lnTo>
                  <a:pt x="5943" y="3730"/>
                </a:lnTo>
                <a:lnTo>
                  <a:pt x="0" y="521"/>
                </a:lnTo>
                <a:close/>
              </a:path>
              <a:path w="12064" h="14605">
                <a:moveTo>
                  <a:pt x="11573" y="0"/>
                </a:moveTo>
                <a:lnTo>
                  <a:pt x="5943" y="3730"/>
                </a:lnTo>
                <a:lnTo>
                  <a:pt x="10210" y="3730"/>
                </a:lnTo>
                <a:lnTo>
                  <a:pt x="11573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0" name="object 530"/>
          <p:cNvSpPr/>
          <p:nvPr/>
        </p:nvSpPr>
        <p:spPr>
          <a:xfrm>
            <a:off x="639395" y="1768408"/>
            <a:ext cx="1021715" cy="90805"/>
          </a:xfrm>
          <a:custGeom>
            <a:avLst/>
            <a:gdLst/>
            <a:ahLst/>
            <a:cxnLst/>
            <a:rect l="l" t="t" r="r" b="b"/>
            <a:pathLst>
              <a:path w="1021714" h="90805">
                <a:moveTo>
                  <a:pt x="0" y="90579"/>
                </a:moveTo>
                <a:lnTo>
                  <a:pt x="10216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1" name="object 531"/>
          <p:cNvSpPr/>
          <p:nvPr/>
        </p:nvSpPr>
        <p:spPr>
          <a:xfrm>
            <a:off x="1655908" y="1763044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0" y="0"/>
                </a:moveTo>
                <a:lnTo>
                  <a:pt x="3973" y="5468"/>
                </a:lnTo>
                <a:lnTo>
                  <a:pt x="1019" y="11538"/>
                </a:lnTo>
                <a:lnTo>
                  <a:pt x="14365" y="45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2" name="object 532"/>
          <p:cNvSpPr/>
          <p:nvPr/>
        </p:nvSpPr>
        <p:spPr>
          <a:xfrm>
            <a:off x="1961507" y="1417952"/>
            <a:ext cx="7620" cy="46355"/>
          </a:xfrm>
          <a:custGeom>
            <a:avLst/>
            <a:gdLst/>
            <a:ahLst/>
            <a:cxnLst/>
            <a:rect l="l" t="t" r="r" b="b"/>
            <a:pathLst>
              <a:path w="7619" h="46355">
                <a:moveTo>
                  <a:pt x="7387" y="0"/>
                </a:moveTo>
                <a:lnTo>
                  <a:pt x="0" y="461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3" name="object 533"/>
          <p:cNvSpPr/>
          <p:nvPr/>
        </p:nvSpPr>
        <p:spPr>
          <a:xfrm>
            <a:off x="1956526" y="1458603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0"/>
                </a:moveTo>
                <a:lnTo>
                  <a:pt x="3521" y="14643"/>
                </a:lnTo>
                <a:lnTo>
                  <a:pt x="9881" y="4344"/>
                </a:lnTo>
                <a:lnTo>
                  <a:pt x="5166" y="4344"/>
                </a:lnTo>
                <a:lnTo>
                  <a:pt x="0" y="0"/>
                </a:lnTo>
                <a:close/>
              </a:path>
              <a:path w="11430" h="15240">
                <a:moveTo>
                  <a:pt x="11434" y="1830"/>
                </a:moveTo>
                <a:lnTo>
                  <a:pt x="5166" y="4344"/>
                </a:lnTo>
                <a:lnTo>
                  <a:pt x="9881" y="4344"/>
                </a:lnTo>
                <a:lnTo>
                  <a:pt x="11434" y="183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4" name="object 534"/>
          <p:cNvSpPr/>
          <p:nvPr/>
        </p:nvSpPr>
        <p:spPr>
          <a:xfrm>
            <a:off x="2020729" y="1390380"/>
            <a:ext cx="1878964" cy="871855"/>
          </a:xfrm>
          <a:custGeom>
            <a:avLst/>
            <a:gdLst/>
            <a:ahLst/>
            <a:cxnLst/>
            <a:rect l="l" t="t" r="r" b="b"/>
            <a:pathLst>
              <a:path w="1878964" h="871855">
                <a:moveTo>
                  <a:pt x="0" y="0"/>
                </a:moveTo>
                <a:lnTo>
                  <a:pt x="1878602" y="8713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5" name="object 535"/>
          <p:cNvSpPr/>
          <p:nvPr/>
        </p:nvSpPr>
        <p:spPr>
          <a:xfrm>
            <a:off x="3892682" y="2254541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4877" y="0"/>
                </a:moveTo>
                <a:lnTo>
                  <a:pt x="5595" y="6716"/>
                </a:lnTo>
                <a:lnTo>
                  <a:pt x="0" y="10508"/>
                </a:lnTo>
                <a:lnTo>
                  <a:pt x="15048" y="11104"/>
                </a:lnTo>
                <a:lnTo>
                  <a:pt x="4877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6" name="object 536"/>
          <p:cNvSpPr/>
          <p:nvPr/>
        </p:nvSpPr>
        <p:spPr>
          <a:xfrm>
            <a:off x="1792460" y="590475"/>
            <a:ext cx="464820" cy="96520"/>
          </a:xfrm>
          <a:custGeom>
            <a:avLst/>
            <a:gdLst/>
            <a:ahLst/>
            <a:cxnLst/>
            <a:rect l="l" t="t" r="r" b="b"/>
            <a:pathLst>
              <a:path w="464819" h="96520">
                <a:moveTo>
                  <a:pt x="464266" y="959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7" name="object 537"/>
          <p:cNvSpPr/>
          <p:nvPr/>
        </p:nvSpPr>
        <p:spPr>
          <a:xfrm>
            <a:off x="1783377" y="585748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29">
                <a:moveTo>
                  <a:pt x="14782" y="0"/>
                </a:moveTo>
                <a:lnTo>
                  <a:pt x="0" y="2861"/>
                </a:lnTo>
                <a:lnTo>
                  <a:pt x="12442" y="11341"/>
                </a:lnTo>
                <a:lnTo>
                  <a:pt x="10206" y="4969"/>
                </a:lnTo>
                <a:lnTo>
                  <a:pt x="14782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8" name="object 538"/>
          <p:cNvSpPr/>
          <p:nvPr/>
        </p:nvSpPr>
        <p:spPr>
          <a:xfrm>
            <a:off x="1753650" y="623990"/>
            <a:ext cx="428625" cy="1080770"/>
          </a:xfrm>
          <a:custGeom>
            <a:avLst/>
            <a:gdLst/>
            <a:ahLst/>
            <a:cxnLst/>
            <a:rect l="l" t="t" r="r" b="b"/>
            <a:pathLst>
              <a:path w="428625" h="1080770">
                <a:moveTo>
                  <a:pt x="0" y="0"/>
                </a:moveTo>
                <a:lnTo>
                  <a:pt x="428101" y="108076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9" name="object 539"/>
          <p:cNvSpPr/>
          <p:nvPr/>
        </p:nvSpPr>
        <p:spPr>
          <a:xfrm>
            <a:off x="2174658" y="1698319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4" h="15239">
                <a:moveTo>
                  <a:pt x="0" y="4263"/>
                </a:moveTo>
                <a:lnTo>
                  <a:pt x="10507" y="15060"/>
                </a:lnTo>
                <a:lnTo>
                  <a:pt x="10671" y="5363"/>
                </a:lnTo>
                <a:lnTo>
                  <a:pt x="6661" y="5363"/>
                </a:lnTo>
                <a:lnTo>
                  <a:pt x="0" y="4263"/>
                </a:lnTo>
                <a:close/>
              </a:path>
              <a:path w="10794" h="15239">
                <a:moveTo>
                  <a:pt x="10762" y="0"/>
                </a:moveTo>
                <a:lnTo>
                  <a:pt x="6661" y="5363"/>
                </a:lnTo>
                <a:lnTo>
                  <a:pt x="10671" y="5363"/>
                </a:lnTo>
                <a:lnTo>
                  <a:pt x="10762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0" name="object 540"/>
          <p:cNvSpPr/>
          <p:nvPr/>
        </p:nvSpPr>
        <p:spPr>
          <a:xfrm>
            <a:off x="1745830" y="626353"/>
            <a:ext cx="178435" cy="838835"/>
          </a:xfrm>
          <a:custGeom>
            <a:avLst/>
            <a:gdLst/>
            <a:ahLst/>
            <a:cxnLst/>
            <a:rect l="l" t="t" r="r" b="b"/>
            <a:pathLst>
              <a:path w="178435" h="838835">
                <a:moveTo>
                  <a:pt x="0" y="0"/>
                </a:moveTo>
                <a:lnTo>
                  <a:pt x="178067" y="8386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1" name="object 541"/>
          <p:cNvSpPr/>
          <p:nvPr/>
        </p:nvSpPr>
        <p:spPr>
          <a:xfrm>
            <a:off x="1917276" y="1459310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2409"/>
                </a:moveTo>
                <a:lnTo>
                  <a:pt x="8549" y="14805"/>
                </a:lnTo>
                <a:lnTo>
                  <a:pt x="10466" y="4599"/>
                </a:lnTo>
                <a:lnTo>
                  <a:pt x="6383" y="4599"/>
                </a:lnTo>
                <a:lnTo>
                  <a:pt x="0" y="2409"/>
                </a:lnTo>
                <a:close/>
              </a:path>
              <a:path w="11430" h="15240">
                <a:moveTo>
                  <a:pt x="11330" y="0"/>
                </a:moveTo>
                <a:lnTo>
                  <a:pt x="6383" y="4599"/>
                </a:lnTo>
                <a:lnTo>
                  <a:pt x="10466" y="4599"/>
                </a:lnTo>
                <a:lnTo>
                  <a:pt x="1133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2" name="object 542"/>
          <p:cNvSpPr/>
          <p:nvPr/>
        </p:nvSpPr>
        <p:spPr>
          <a:xfrm>
            <a:off x="2362149" y="496938"/>
            <a:ext cx="162560" cy="1894205"/>
          </a:xfrm>
          <a:custGeom>
            <a:avLst/>
            <a:gdLst/>
            <a:ahLst/>
            <a:cxnLst/>
            <a:rect l="l" t="t" r="r" b="b"/>
            <a:pathLst>
              <a:path w="162560" h="1894205">
                <a:moveTo>
                  <a:pt x="0" y="0"/>
                </a:moveTo>
                <a:lnTo>
                  <a:pt x="162492" y="18936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3" name="object 543"/>
          <p:cNvSpPr/>
          <p:nvPr/>
        </p:nvSpPr>
        <p:spPr>
          <a:xfrm>
            <a:off x="2518476" y="2385454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5">
                <a:moveTo>
                  <a:pt x="0" y="990"/>
                </a:moveTo>
                <a:lnTo>
                  <a:pt x="6950" y="14345"/>
                </a:lnTo>
                <a:lnTo>
                  <a:pt x="10273" y="3957"/>
                </a:lnTo>
                <a:lnTo>
                  <a:pt x="6070" y="3957"/>
                </a:lnTo>
                <a:lnTo>
                  <a:pt x="0" y="990"/>
                </a:lnTo>
                <a:close/>
              </a:path>
              <a:path w="12064" h="14605">
                <a:moveTo>
                  <a:pt x="11538" y="0"/>
                </a:moveTo>
                <a:lnTo>
                  <a:pt x="6070" y="3957"/>
                </a:lnTo>
                <a:lnTo>
                  <a:pt x="10273" y="3957"/>
                </a:lnTo>
                <a:lnTo>
                  <a:pt x="11538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4" name="object 544"/>
          <p:cNvSpPr/>
          <p:nvPr/>
        </p:nvSpPr>
        <p:spPr>
          <a:xfrm>
            <a:off x="2196496" y="666715"/>
            <a:ext cx="11430" cy="1033144"/>
          </a:xfrm>
          <a:custGeom>
            <a:avLst/>
            <a:gdLst/>
            <a:ahLst/>
            <a:cxnLst/>
            <a:rect l="l" t="t" r="r" b="b"/>
            <a:pathLst>
              <a:path w="11430" h="1033144">
                <a:moveTo>
                  <a:pt x="0" y="0"/>
                </a:moveTo>
                <a:lnTo>
                  <a:pt x="11300" y="103292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5" name="object 545"/>
          <p:cNvSpPr/>
          <p:nvPr/>
        </p:nvSpPr>
        <p:spPr>
          <a:xfrm>
            <a:off x="2201952" y="1694948"/>
            <a:ext cx="12065" cy="13970"/>
          </a:xfrm>
          <a:custGeom>
            <a:avLst/>
            <a:gdLst/>
            <a:ahLst/>
            <a:cxnLst/>
            <a:rect l="l" t="t" r="r" b="b"/>
            <a:pathLst>
              <a:path w="12064" h="13969">
                <a:moveTo>
                  <a:pt x="0" y="127"/>
                </a:moveTo>
                <a:lnTo>
                  <a:pt x="5943" y="13959"/>
                </a:lnTo>
                <a:lnTo>
                  <a:pt x="10156" y="3533"/>
                </a:lnTo>
                <a:lnTo>
                  <a:pt x="5827" y="3533"/>
                </a:lnTo>
                <a:lnTo>
                  <a:pt x="0" y="127"/>
                </a:lnTo>
                <a:close/>
              </a:path>
              <a:path w="12064" h="13969">
                <a:moveTo>
                  <a:pt x="11584" y="0"/>
                </a:moveTo>
                <a:lnTo>
                  <a:pt x="5827" y="3533"/>
                </a:lnTo>
                <a:lnTo>
                  <a:pt x="10156" y="3533"/>
                </a:lnTo>
                <a:lnTo>
                  <a:pt x="11584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6" name="object 546"/>
          <p:cNvSpPr/>
          <p:nvPr/>
        </p:nvSpPr>
        <p:spPr>
          <a:xfrm>
            <a:off x="1971551" y="665105"/>
            <a:ext cx="212090" cy="801370"/>
          </a:xfrm>
          <a:custGeom>
            <a:avLst/>
            <a:gdLst/>
            <a:ahLst/>
            <a:cxnLst/>
            <a:rect l="l" t="t" r="r" b="b"/>
            <a:pathLst>
              <a:path w="212089" h="801369">
                <a:moveTo>
                  <a:pt x="211962" y="0"/>
                </a:moveTo>
                <a:lnTo>
                  <a:pt x="0" y="80112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7" name="object 547"/>
          <p:cNvSpPr/>
          <p:nvPr/>
        </p:nvSpPr>
        <p:spPr>
          <a:xfrm>
            <a:off x="1967137" y="1460260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0"/>
                </a:moveTo>
                <a:lnTo>
                  <a:pt x="2050" y="14921"/>
                </a:lnTo>
                <a:lnTo>
                  <a:pt x="9765" y="4842"/>
                </a:lnTo>
                <a:lnTo>
                  <a:pt x="4715" y="4842"/>
                </a:lnTo>
                <a:lnTo>
                  <a:pt x="0" y="0"/>
                </a:lnTo>
                <a:close/>
              </a:path>
              <a:path w="11430" h="15240">
                <a:moveTo>
                  <a:pt x="11202" y="2965"/>
                </a:moveTo>
                <a:lnTo>
                  <a:pt x="4715" y="4842"/>
                </a:lnTo>
                <a:lnTo>
                  <a:pt x="9765" y="4842"/>
                </a:lnTo>
                <a:lnTo>
                  <a:pt x="11202" y="2965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8" name="object 548"/>
          <p:cNvSpPr/>
          <p:nvPr/>
        </p:nvSpPr>
        <p:spPr>
          <a:xfrm>
            <a:off x="705922" y="1801668"/>
            <a:ext cx="969644" cy="835660"/>
          </a:xfrm>
          <a:custGeom>
            <a:avLst/>
            <a:gdLst/>
            <a:ahLst/>
            <a:cxnLst/>
            <a:rect l="l" t="t" r="r" b="b"/>
            <a:pathLst>
              <a:path w="969644" h="835660">
                <a:moveTo>
                  <a:pt x="0" y="835052"/>
                </a:moveTo>
                <a:lnTo>
                  <a:pt x="9691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9" name="object 549"/>
          <p:cNvSpPr/>
          <p:nvPr/>
        </p:nvSpPr>
        <p:spPr>
          <a:xfrm>
            <a:off x="1667794" y="1795621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5" h="13969">
                <a:moveTo>
                  <a:pt x="14318" y="0"/>
                </a:moveTo>
                <a:lnTo>
                  <a:pt x="0" y="4680"/>
                </a:lnTo>
                <a:lnTo>
                  <a:pt x="6418" y="6800"/>
                </a:lnTo>
                <a:lnTo>
                  <a:pt x="7564" y="13461"/>
                </a:lnTo>
                <a:lnTo>
                  <a:pt x="14318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0" name="object 550"/>
          <p:cNvSpPr/>
          <p:nvPr/>
        </p:nvSpPr>
        <p:spPr>
          <a:xfrm>
            <a:off x="2232421" y="1841416"/>
            <a:ext cx="365760" cy="1057910"/>
          </a:xfrm>
          <a:custGeom>
            <a:avLst/>
            <a:gdLst/>
            <a:ahLst/>
            <a:cxnLst/>
            <a:rect l="l" t="t" r="r" b="b"/>
            <a:pathLst>
              <a:path w="365760" h="1057910">
                <a:moveTo>
                  <a:pt x="365771" y="105754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1" name="object 551"/>
          <p:cNvSpPr/>
          <p:nvPr/>
        </p:nvSpPr>
        <p:spPr>
          <a:xfrm>
            <a:off x="2228459" y="1832658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39">
                <a:moveTo>
                  <a:pt x="926" y="0"/>
                </a:moveTo>
                <a:lnTo>
                  <a:pt x="0" y="15025"/>
                </a:lnTo>
                <a:lnTo>
                  <a:pt x="4332" y="9847"/>
                </a:lnTo>
                <a:lnTo>
                  <a:pt x="9708" y="9847"/>
                </a:lnTo>
                <a:lnTo>
                  <a:pt x="926" y="0"/>
                </a:lnTo>
                <a:close/>
              </a:path>
              <a:path w="11430" h="15239">
                <a:moveTo>
                  <a:pt x="9708" y="9847"/>
                </a:moveTo>
                <a:lnTo>
                  <a:pt x="4332" y="9847"/>
                </a:lnTo>
                <a:lnTo>
                  <a:pt x="10947" y="11237"/>
                </a:lnTo>
                <a:lnTo>
                  <a:pt x="9708" y="9847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2" name="object 552"/>
          <p:cNvSpPr/>
          <p:nvPr/>
        </p:nvSpPr>
        <p:spPr>
          <a:xfrm>
            <a:off x="1990122" y="1658143"/>
            <a:ext cx="603250" cy="1243330"/>
          </a:xfrm>
          <a:custGeom>
            <a:avLst/>
            <a:gdLst/>
            <a:ahLst/>
            <a:cxnLst/>
            <a:rect l="l" t="t" r="r" b="b"/>
            <a:pathLst>
              <a:path w="603250" h="1243330">
                <a:moveTo>
                  <a:pt x="602747" y="124301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3" name="object 553"/>
          <p:cNvSpPr/>
          <p:nvPr/>
        </p:nvSpPr>
        <p:spPr>
          <a:xfrm>
            <a:off x="1986067" y="1649801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39">
                <a:moveTo>
                  <a:pt x="0" y="0"/>
                </a:moveTo>
                <a:lnTo>
                  <a:pt x="857" y="15037"/>
                </a:lnTo>
                <a:lnTo>
                  <a:pt x="4552" y="9383"/>
                </a:lnTo>
                <a:lnTo>
                  <a:pt x="10603" y="9383"/>
                </a:lnTo>
                <a:lnTo>
                  <a:pt x="0" y="0"/>
                </a:lnTo>
                <a:close/>
              </a:path>
              <a:path w="11430" h="15239">
                <a:moveTo>
                  <a:pt x="10603" y="9383"/>
                </a:moveTo>
                <a:lnTo>
                  <a:pt x="4552" y="9383"/>
                </a:lnTo>
                <a:lnTo>
                  <a:pt x="11283" y="9986"/>
                </a:lnTo>
                <a:lnTo>
                  <a:pt x="10603" y="9383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4" name="object 554"/>
          <p:cNvSpPr/>
          <p:nvPr/>
        </p:nvSpPr>
        <p:spPr>
          <a:xfrm>
            <a:off x="3010268" y="435283"/>
            <a:ext cx="22860" cy="6985"/>
          </a:xfrm>
          <a:custGeom>
            <a:avLst/>
            <a:gdLst/>
            <a:ahLst/>
            <a:cxnLst/>
            <a:rect l="l" t="t" r="r" b="b"/>
            <a:pathLst>
              <a:path w="22860" h="6984">
                <a:moveTo>
                  <a:pt x="22519" y="648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5" name="object 555"/>
          <p:cNvSpPr/>
          <p:nvPr/>
        </p:nvSpPr>
        <p:spPr>
          <a:xfrm>
            <a:off x="3001360" y="430996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29">
                <a:moveTo>
                  <a:pt x="14956" y="0"/>
                </a:moveTo>
                <a:lnTo>
                  <a:pt x="0" y="1714"/>
                </a:lnTo>
                <a:lnTo>
                  <a:pt x="11758" y="11133"/>
                </a:lnTo>
                <a:lnTo>
                  <a:pt x="10020" y="4599"/>
                </a:lnTo>
                <a:lnTo>
                  <a:pt x="1495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6" name="object 556"/>
          <p:cNvSpPr/>
          <p:nvPr/>
        </p:nvSpPr>
        <p:spPr>
          <a:xfrm>
            <a:off x="2969999" y="2193936"/>
            <a:ext cx="95885" cy="154940"/>
          </a:xfrm>
          <a:custGeom>
            <a:avLst/>
            <a:gdLst/>
            <a:ahLst/>
            <a:cxnLst/>
            <a:rect l="l" t="t" r="r" b="b"/>
            <a:pathLst>
              <a:path w="95885" h="154939">
                <a:moveTo>
                  <a:pt x="0" y="0"/>
                </a:moveTo>
                <a:lnTo>
                  <a:pt x="95351" y="1544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7" name="object 557"/>
          <p:cNvSpPr/>
          <p:nvPr/>
        </p:nvSpPr>
        <p:spPr>
          <a:xfrm>
            <a:off x="3057987" y="2341421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9858" y="0"/>
                </a:moveTo>
                <a:lnTo>
                  <a:pt x="6754" y="5999"/>
                </a:lnTo>
                <a:lnTo>
                  <a:pt x="0" y="6085"/>
                </a:lnTo>
                <a:lnTo>
                  <a:pt x="12233" y="14871"/>
                </a:lnTo>
                <a:lnTo>
                  <a:pt x="9858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8" name="object 558"/>
          <p:cNvSpPr/>
          <p:nvPr/>
        </p:nvSpPr>
        <p:spPr>
          <a:xfrm>
            <a:off x="3153296" y="2404549"/>
            <a:ext cx="586105" cy="69850"/>
          </a:xfrm>
          <a:custGeom>
            <a:avLst/>
            <a:gdLst/>
            <a:ahLst/>
            <a:cxnLst/>
            <a:rect l="l" t="t" r="r" b="b"/>
            <a:pathLst>
              <a:path w="586104" h="69850">
                <a:moveTo>
                  <a:pt x="585507" y="6974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9" name="object 559"/>
          <p:cNvSpPr/>
          <p:nvPr/>
        </p:nvSpPr>
        <p:spPr>
          <a:xfrm>
            <a:off x="3144098" y="2399346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14481" y="0"/>
                </a:moveTo>
                <a:lnTo>
                  <a:pt x="0" y="4106"/>
                </a:lnTo>
                <a:lnTo>
                  <a:pt x="13114" y="11502"/>
                </a:lnTo>
                <a:lnTo>
                  <a:pt x="10345" y="5340"/>
                </a:lnTo>
                <a:lnTo>
                  <a:pt x="14481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0" name="object 560"/>
          <p:cNvSpPr/>
          <p:nvPr/>
        </p:nvSpPr>
        <p:spPr>
          <a:xfrm>
            <a:off x="3140414" y="2434615"/>
            <a:ext cx="304165" cy="251460"/>
          </a:xfrm>
          <a:custGeom>
            <a:avLst/>
            <a:gdLst/>
            <a:ahLst/>
            <a:cxnLst/>
            <a:rect l="l" t="t" r="r" b="b"/>
            <a:pathLst>
              <a:path w="304164" h="251460">
                <a:moveTo>
                  <a:pt x="303554" y="25106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1" name="object 561"/>
          <p:cNvSpPr/>
          <p:nvPr/>
        </p:nvSpPr>
        <p:spPr>
          <a:xfrm>
            <a:off x="3133278" y="2428708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0" y="0"/>
                </a:moveTo>
                <a:lnTo>
                  <a:pt x="7020" y="13323"/>
                </a:lnTo>
                <a:lnTo>
                  <a:pt x="8028" y="6645"/>
                </a:lnTo>
                <a:lnTo>
                  <a:pt x="14400" y="43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2" name="object 562"/>
          <p:cNvSpPr/>
          <p:nvPr/>
        </p:nvSpPr>
        <p:spPr>
          <a:xfrm>
            <a:off x="3120152" y="2450248"/>
            <a:ext cx="141605" cy="305435"/>
          </a:xfrm>
          <a:custGeom>
            <a:avLst/>
            <a:gdLst/>
            <a:ahLst/>
            <a:cxnLst/>
            <a:rect l="l" t="t" r="r" b="b"/>
            <a:pathLst>
              <a:path w="141604" h="305435">
                <a:moveTo>
                  <a:pt x="141372" y="30488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3" name="object 563"/>
          <p:cNvSpPr/>
          <p:nvPr/>
        </p:nvSpPr>
        <p:spPr>
          <a:xfrm>
            <a:off x="3116248" y="2441839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39">
                <a:moveTo>
                  <a:pt x="0" y="0"/>
                </a:moveTo>
                <a:lnTo>
                  <a:pt x="590" y="15048"/>
                </a:lnTo>
                <a:lnTo>
                  <a:pt x="4390" y="9459"/>
                </a:lnTo>
                <a:lnTo>
                  <a:pt x="10327" y="9459"/>
                </a:lnTo>
                <a:lnTo>
                  <a:pt x="0" y="0"/>
                </a:lnTo>
                <a:close/>
              </a:path>
              <a:path w="11430" h="15239">
                <a:moveTo>
                  <a:pt x="10327" y="9459"/>
                </a:moveTo>
                <a:lnTo>
                  <a:pt x="4390" y="9459"/>
                </a:lnTo>
                <a:lnTo>
                  <a:pt x="11109" y="10176"/>
                </a:lnTo>
                <a:lnTo>
                  <a:pt x="10327" y="9459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4" name="object 564"/>
          <p:cNvSpPr/>
          <p:nvPr/>
        </p:nvSpPr>
        <p:spPr>
          <a:xfrm>
            <a:off x="3451794" y="2340355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6028" y="8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5" name="object 565"/>
          <p:cNvSpPr/>
          <p:nvPr/>
        </p:nvSpPr>
        <p:spPr>
          <a:xfrm>
            <a:off x="3442526" y="2334588"/>
            <a:ext cx="13970" cy="12065"/>
          </a:xfrm>
          <a:custGeom>
            <a:avLst/>
            <a:gdLst/>
            <a:ahLst/>
            <a:cxnLst/>
            <a:rect l="l" t="t" r="r" b="b"/>
            <a:pathLst>
              <a:path w="13970" h="12064">
                <a:moveTo>
                  <a:pt x="13936" y="0"/>
                </a:moveTo>
                <a:lnTo>
                  <a:pt x="0" y="5717"/>
                </a:lnTo>
                <a:lnTo>
                  <a:pt x="13867" y="11584"/>
                </a:lnTo>
                <a:lnTo>
                  <a:pt x="10426" y="5773"/>
                </a:lnTo>
                <a:lnTo>
                  <a:pt x="1393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6" name="object 566"/>
          <p:cNvSpPr/>
          <p:nvPr/>
        </p:nvSpPr>
        <p:spPr>
          <a:xfrm>
            <a:off x="3407018" y="2396456"/>
            <a:ext cx="64135" cy="273050"/>
          </a:xfrm>
          <a:custGeom>
            <a:avLst/>
            <a:gdLst/>
            <a:ahLst/>
            <a:cxnLst/>
            <a:rect l="l" t="t" r="r" b="b"/>
            <a:pathLst>
              <a:path w="64135" h="273050">
                <a:moveTo>
                  <a:pt x="63577" y="2727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7" name="object 567"/>
          <p:cNvSpPr/>
          <p:nvPr/>
        </p:nvSpPr>
        <p:spPr>
          <a:xfrm>
            <a:off x="3402431" y="2387430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29" h="15239">
                <a:moveTo>
                  <a:pt x="2490" y="0"/>
                </a:moveTo>
                <a:lnTo>
                  <a:pt x="0" y="14854"/>
                </a:lnTo>
                <a:lnTo>
                  <a:pt x="4854" y="10154"/>
                </a:lnTo>
                <a:lnTo>
                  <a:pt x="9795" y="10154"/>
                </a:lnTo>
                <a:lnTo>
                  <a:pt x="2490" y="0"/>
                </a:lnTo>
                <a:close/>
              </a:path>
              <a:path w="11429" h="15239">
                <a:moveTo>
                  <a:pt x="9795" y="10154"/>
                </a:moveTo>
                <a:lnTo>
                  <a:pt x="4854" y="10154"/>
                </a:lnTo>
                <a:lnTo>
                  <a:pt x="11283" y="12223"/>
                </a:lnTo>
                <a:lnTo>
                  <a:pt x="9795" y="10154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8" name="object 568"/>
          <p:cNvSpPr/>
          <p:nvPr/>
        </p:nvSpPr>
        <p:spPr>
          <a:xfrm>
            <a:off x="2982499" y="2182850"/>
            <a:ext cx="444500" cy="354330"/>
          </a:xfrm>
          <a:custGeom>
            <a:avLst/>
            <a:gdLst/>
            <a:ahLst/>
            <a:cxnLst/>
            <a:rect l="l" t="t" r="r" b="b"/>
            <a:pathLst>
              <a:path w="444500" h="354330">
                <a:moveTo>
                  <a:pt x="0" y="0"/>
                </a:moveTo>
                <a:lnTo>
                  <a:pt x="444272" y="3539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9" name="object 569"/>
          <p:cNvSpPr/>
          <p:nvPr/>
        </p:nvSpPr>
        <p:spPr>
          <a:xfrm>
            <a:off x="3419542" y="2529375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5">
                <a:moveTo>
                  <a:pt x="7217" y="0"/>
                </a:moveTo>
                <a:lnTo>
                  <a:pt x="6325" y="6696"/>
                </a:lnTo>
                <a:lnTo>
                  <a:pt x="0" y="9060"/>
                </a:lnTo>
                <a:lnTo>
                  <a:pt x="14481" y="13192"/>
                </a:lnTo>
                <a:lnTo>
                  <a:pt x="7217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0" name="object 570"/>
          <p:cNvSpPr/>
          <p:nvPr/>
        </p:nvSpPr>
        <p:spPr>
          <a:xfrm>
            <a:off x="3370884" y="2627518"/>
            <a:ext cx="82550" cy="233045"/>
          </a:xfrm>
          <a:custGeom>
            <a:avLst/>
            <a:gdLst/>
            <a:ahLst/>
            <a:cxnLst/>
            <a:rect l="l" t="t" r="r" b="b"/>
            <a:pathLst>
              <a:path w="82550" h="233044">
                <a:moveTo>
                  <a:pt x="0" y="232514"/>
                </a:moveTo>
                <a:lnTo>
                  <a:pt x="819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1" name="object 571"/>
          <p:cNvSpPr/>
          <p:nvPr/>
        </p:nvSpPr>
        <p:spPr>
          <a:xfrm>
            <a:off x="3445828" y="2618777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29" h="15239">
                <a:moveTo>
                  <a:pt x="10631" y="9833"/>
                </a:moveTo>
                <a:lnTo>
                  <a:pt x="6615" y="9833"/>
                </a:lnTo>
                <a:lnTo>
                  <a:pt x="10924" y="15036"/>
                </a:lnTo>
                <a:lnTo>
                  <a:pt x="10631" y="9833"/>
                </a:lnTo>
                <a:close/>
              </a:path>
              <a:path w="11429" h="15239">
                <a:moveTo>
                  <a:pt x="10078" y="0"/>
                </a:moveTo>
                <a:lnTo>
                  <a:pt x="0" y="11186"/>
                </a:lnTo>
                <a:lnTo>
                  <a:pt x="6615" y="9833"/>
                </a:lnTo>
                <a:lnTo>
                  <a:pt x="10631" y="9833"/>
                </a:lnTo>
                <a:lnTo>
                  <a:pt x="10078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2" name="object 572"/>
          <p:cNvSpPr/>
          <p:nvPr/>
        </p:nvSpPr>
        <p:spPr>
          <a:xfrm>
            <a:off x="3519496" y="2606156"/>
            <a:ext cx="118110" cy="83185"/>
          </a:xfrm>
          <a:custGeom>
            <a:avLst/>
            <a:gdLst/>
            <a:ahLst/>
            <a:cxnLst/>
            <a:rect l="l" t="t" r="r" b="b"/>
            <a:pathLst>
              <a:path w="118110" h="83185">
                <a:moveTo>
                  <a:pt x="118016" y="828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3" name="object 573"/>
          <p:cNvSpPr/>
          <p:nvPr/>
        </p:nvSpPr>
        <p:spPr>
          <a:xfrm>
            <a:off x="3511908" y="2600832"/>
            <a:ext cx="15240" cy="13335"/>
          </a:xfrm>
          <a:custGeom>
            <a:avLst/>
            <a:gdLst/>
            <a:ahLst/>
            <a:cxnLst/>
            <a:rect l="l" t="t" r="r" b="b"/>
            <a:pathLst>
              <a:path w="15239" h="13335">
                <a:moveTo>
                  <a:pt x="0" y="0"/>
                </a:moveTo>
                <a:lnTo>
                  <a:pt x="8051" y="12726"/>
                </a:lnTo>
                <a:lnTo>
                  <a:pt x="8538" y="5988"/>
                </a:lnTo>
                <a:lnTo>
                  <a:pt x="14712" y="32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4" name="object 574"/>
          <p:cNvSpPr/>
          <p:nvPr/>
        </p:nvSpPr>
        <p:spPr>
          <a:xfrm>
            <a:off x="3472079" y="2489476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0"/>
                </a:moveTo>
                <a:lnTo>
                  <a:pt x="0" y="254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5" name="object 575"/>
          <p:cNvSpPr/>
          <p:nvPr/>
        </p:nvSpPr>
        <p:spPr>
          <a:xfrm>
            <a:off x="3466287" y="2510328"/>
            <a:ext cx="12065" cy="13970"/>
          </a:xfrm>
          <a:custGeom>
            <a:avLst/>
            <a:gdLst/>
            <a:ahLst/>
            <a:cxnLst/>
            <a:rect l="l" t="t" r="r" b="b"/>
            <a:pathLst>
              <a:path w="12064" h="13969">
                <a:moveTo>
                  <a:pt x="0" y="0"/>
                </a:moveTo>
                <a:lnTo>
                  <a:pt x="5792" y="13901"/>
                </a:lnTo>
                <a:lnTo>
                  <a:pt x="10136" y="3475"/>
                </a:lnTo>
                <a:lnTo>
                  <a:pt x="5792" y="3475"/>
                </a:lnTo>
                <a:lnTo>
                  <a:pt x="0" y="0"/>
                </a:lnTo>
                <a:close/>
              </a:path>
              <a:path w="12064" h="13969">
                <a:moveTo>
                  <a:pt x="11584" y="0"/>
                </a:moveTo>
                <a:lnTo>
                  <a:pt x="5792" y="3475"/>
                </a:lnTo>
                <a:lnTo>
                  <a:pt x="10136" y="3475"/>
                </a:lnTo>
                <a:lnTo>
                  <a:pt x="11584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6" name="object 576"/>
          <p:cNvSpPr/>
          <p:nvPr/>
        </p:nvSpPr>
        <p:spPr>
          <a:xfrm>
            <a:off x="3483119" y="2389126"/>
            <a:ext cx="24765" cy="127000"/>
          </a:xfrm>
          <a:custGeom>
            <a:avLst/>
            <a:gdLst/>
            <a:ahLst/>
            <a:cxnLst/>
            <a:rect l="l" t="t" r="r" b="b"/>
            <a:pathLst>
              <a:path w="24764" h="127000">
                <a:moveTo>
                  <a:pt x="24630" y="0"/>
                </a:moveTo>
                <a:lnTo>
                  <a:pt x="0" y="1268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7" name="object 577"/>
          <p:cNvSpPr/>
          <p:nvPr/>
        </p:nvSpPr>
        <p:spPr>
          <a:xfrm>
            <a:off x="3478312" y="2510370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29" h="15239">
                <a:moveTo>
                  <a:pt x="0" y="0"/>
                </a:moveTo>
                <a:lnTo>
                  <a:pt x="3035" y="14751"/>
                </a:lnTo>
                <a:lnTo>
                  <a:pt x="9841" y="4515"/>
                </a:lnTo>
                <a:lnTo>
                  <a:pt x="5027" y="4515"/>
                </a:lnTo>
                <a:lnTo>
                  <a:pt x="0" y="0"/>
                </a:lnTo>
                <a:close/>
              </a:path>
              <a:path w="11429" h="15239">
                <a:moveTo>
                  <a:pt x="11376" y="2208"/>
                </a:moveTo>
                <a:lnTo>
                  <a:pt x="5027" y="4515"/>
                </a:lnTo>
                <a:lnTo>
                  <a:pt x="9841" y="4515"/>
                </a:lnTo>
                <a:lnTo>
                  <a:pt x="11376" y="2208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8" name="object 578"/>
          <p:cNvSpPr/>
          <p:nvPr/>
        </p:nvSpPr>
        <p:spPr>
          <a:xfrm>
            <a:off x="3498493" y="2624437"/>
            <a:ext cx="59055" cy="114935"/>
          </a:xfrm>
          <a:custGeom>
            <a:avLst/>
            <a:gdLst/>
            <a:ahLst/>
            <a:cxnLst/>
            <a:rect l="l" t="t" r="r" b="b"/>
            <a:pathLst>
              <a:path w="59054" h="114935">
                <a:moveTo>
                  <a:pt x="58859" y="11485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9" name="object 579"/>
          <p:cNvSpPr/>
          <p:nvPr/>
        </p:nvSpPr>
        <p:spPr>
          <a:xfrm>
            <a:off x="3494276" y="2616188"/>
            <a:ext cx="12065" cy="15240"/>
          </a:xfrm>
          <a:custGeom>
            <a:avLst/>
            <a:gdLst/>
            <a:ahLst/>
            <a:cxnLst/>
            <a:rect l="l" t="t" r="r" b="b"/>
            <a:pathLst>
              <a:path w="12064" h="15239">
                <a:moveTo>
                  <a:pt x="0" y="0"/>
                </a:moveTo>
                <a:lnTo>
                  <a:pt x="1181" y="15014"/>
                </a:lnTo>
                <a:lnTo>
                  <a:pt x="4749" y="9278"/>
                </a:lnTo>
                <a:lnTo>
                  <a:pt x="10958" y="9278"/>
                </a:lnTo>
                <a:lnTo>
                  <a:pt x="0" y="0"/>
                </a:lnTo>
                <a:close/>
              </a:path>
              <a:path w="12064" h="15239">
                <a:moveTo>
                  <a:pt x="10958" y="9278"/>
                </a:moveTo>
                <a:lnTo>
                  <a:pt x="4749" y="9278"/>
                </a:lnTo>
                <a:lnTo>
                  <a:pt x="11492" y="9730"/>
                </a:lnTo>
                <a:lnTo>
                  <a:pt x="10958" y="9278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0" name="object 580"/>
          <p:cNvSpPr/>
          <p:nvPr/>
        </p:nvSpPr>
        <p:spPr>
          <a:xfrm>
            <a:off x="3503092" y="2351460"/>
            <a:ext cx="109855" cy="172720"/>
          </a:xfrm>
          <a:custGeom>
            <a:avLst/>
            <a:gdLst/>
            <a:ahLst/>
            <a:cxnLst/>
            <a:rect l="l" t="t" r="r" b="b"/>
            <a:pathLst>
              <a:path w="109854" h="172719">
                <a:moveTo>
                  <a:pt x="109337" y="0"/>
                </a:moveTo>
                <a:lnTo>
                  <a:pt x="0" y="1725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1" name="object 581"/>
          <p:cNvSpPr/>
          <p:nvPr/>
        </p:nvSpPr>
        <p:spPr>
          <a:xfrm>
            <a:off x="3498122" y="251694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2560" y="0"/>
                </a:moveTo>
                <a:lnTo>
                  <a:pt x="0" y="14842"/>
                </a:lnTo>
                <a:lnTo>
                  <a:pt x="12337" y="6201"/>
                </a:lnTo>
                <a:lnTo>
                  <a:pt x="5583" y="6035"/>
                </a:lnTo>
                <a:lnTo>
                  <a:pt x="256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2" name="object 582"/>
          <p:cNvSpPr/>
          <p:nvPr/>
        </p:nvSpPr>
        <p:spPr>
          <a:xfrm>
            <a:off x="3475948" y="2630682"/>
            <a:ext cx="2540" cy="37465"/>
          </a:xfrm>
          <a:custGeom>
            <a:avLst/>
            <a:gdLst/>
            <a:ahLst/>
            <a:cxnLst/>
            <a:rect l="l" t="t" r="r" b="b"/>
            <a:pathLst>
              <a:path w="2539" h="37464">
                <a:moveTo>
                  <a:pt x="2499" y="3733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3" name="object 583"/>
          <p:cNvSpPr/>
          <p:nvPr/>
        </p:nvSpPr>
        <p:spPr>
          <a:xfrm>
            <a:off x="3470480" y="2621435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5">
                <a:moveTo>
                  <a:pt x="4854" y="0"/>
                </a:moveTo>
                <a:lnTo>
                  <a:pt x="0" y="14257"/>
                </a:lnTo>
                <a:lnTo>
                  <a:pt x="5549" y="10403"/>
                </a:lnTo>
                <a:lnTo>
                  <a:pt x="10029" y="10403"/>
                </a:lnTo>
                <a:lnTo>
                  <a:pt x="4854" y="0"/>
                </a:lnTo>
                <a:close/>
              </a:path>
              <a:path w="12064" h="14605">
                <a:moveTo>
                  <a:pt x="10029" y="10403"/>
                </a:moveTo>
                <a:lnTo>
                  <a:pt x="5549" y="10403"/>
                </a:lnTo>
                <a:lnTo>
                  <a:pt x="11561" y="13483"/>
                </a:lnTo>
                <a:lnTo>
                  <a:pt x="10029" y="10403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4" name="object 584"/>
          <p:cNvSpPr/>
          <p:nvPr/>
        </p:nvSpPr>
        <p:spPr>
          <a:xfrm>
            <a:off x="3529714" y="2578644"/>
            <a:ext cx="99695" cy="10160"/>
          </a:xfrm>
          <a:custGeom>
            <a:avLst/>
            <a:gdLst/>
            <a:ahLst/>
            <a:cxnLst/>
            <a:rect l="l" t="t" r="r" b="b"/>
            <a:pathLst>
              <a:path w="99695" h="10160">
                <a:moveTo>
                  <a:pt x="99212" y="991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5" name="object 585"/>
          <p:cNvSpPr/>
          <p:nvPr/>
        </p:nvSpPr>
        <p:spPr>
          <a:xfrm>
            <a:off x="3520493" y="2573341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4" h="12064">
                <a:moveTo>
                  <a:pt x="14411" y="0"/>
                </a:moveTo>
                <a:lnTo>
                  <a:pt x="0" y="4381"/>
                </a:lnTo>
                <a:lnTo>
                  <a:pt x="13264" y="11527"/>
                </a:lnTo>
                <a:lnTo>
                  <a:pt x="10380" y="5418"/>
                </a:lnTo>
                <a:lnTo>
                  <a:pt x="14411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6" name="object 586"/>
          <p:cNvSpPr/>
          <p:nvPr/>
        </p:nvSpPr>
        <p:spPr>
          <a:xfrm>
            <a:off x="3262229" y="2621964"/>
            <a:ext cx="179070" cy="285750"/>
          </a:xfrm>
          <a:custGeom>
            <a:avLst/>
            <a:gdLst/>
            <a:ahLst/>
            <a:cxnLst/>
            <a:rect l="l" t="t" r="r" b="b"/>
            <a:pathLst>
              <a:path w="179070" h="285750">
                <a:moveTo>
                  <a:pt x="0" y="285641"/>
                </a:moveTo>
                <a:lnTo>
                  <a:pt x="17907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7" name="object 587"/>
          <p:cNvSpPr/>
          <p:nvPr/>
        </p:nvSpPr>
        <p:spPr>
          <a:xfrm>
            <a:off x="3433941" y="2614112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12291" y="0"/>
                </a:moveTo>
                <a:lnTo>
                  <a:pt x="0" y="8701"/>
                </a:lnTo>
                <a:lnTo>
                  <a:pt x="6754" y="8833"/>
                </a:lnTo>
                <a:lnTo>
                  <a:pt x="9812" y="14855"/>
                </a:lnTo>
                <a:lnTo>
                  <a:pt x="12291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8" name="object 588"/>
          <p:cNvSpPr/>
          <p:nvPr/>
        </p:nvSpPr>
        <p:spPr>
          <a:xfrm>
            <a:off x="3313597" y="2617285"/>
            <a:ext cx="121285" cy="144780"/>
          </a:xfrm>
          <a:custGeom>
            <a:avLst/>
            <a:gdLst/>
            <a:ahLst/>
            <a:cxnLst/>
            <a:rect l="l" t="t" r="r" b="b"/>
            <a:pathLst>
              <a:path w="121285" h="144780">
                <a:moveTo>
                  <a:pt x="0" y="144745"/>
                </a:moveTo>
                <a:lnTo>
                  <a:pt x="1212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9" name="object 589"/>
          <p:cNvSpPr/>
          <p:nvPr/>
        </p:nvSpPr>
        <p:spPr>
          <a:xfrm>
            <a:off x="3427465" y="2610181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70" h="14605">
                <a:moveTo>
                  <a:pt x="13369" y="0"/>
                </a:moveTo>
                <a:lnTo>
                  <a:pt x="0" y="6935"/>
                </a:lnTo>
                <a:lnTo>
                  <a:pt x="6661" y="7992"/>
                </a:lnTo>
                <a:lnTo>
                  <a:pt x="8874" y="14375"/>
                </a:lnTo>
                <a:lnTo>
                  <a:pt x="13369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0" name="object 590"/>
          <p:cNvSpPr/>
          <p:nvPr/>
        </p:nvSpPr>
        <p:spPr>
          <a:xfrm>
            <a:off x="3388621" y="2528641"/>
            <a:ext cx="32384" cy="17145"/>
          </a:xfrm>
          <a:custGeom>
            <a:avLst/>
            <a:gdLst/>
            <a:ahLst/>
            <a:cxnLst/>
            <a:rect l="l" t="t" r="r" b="b"/>
            <a:pathLst>
              <a:path w="32385" h="17144">
                <a:moveTo>
                  <a:pt x="0" y="0"/>
                </a:moveTo>
                <a:lnTo>
                  <a:pt x="32281" y="171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1" name="object 591"/>
          <p:cNvSpPr/>
          <p:nvPr/>
        </p:nvSpPr>
        <p:spPr>
          <a:xfrm>
            <a:off x="3414097" y="2538466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5421" y="0"/>
                </a:moveTo>
                <a:lnTo>
                  <a:pt x="5780" y="6745"/>
                </a:lnTo>
                <a:lnTo>
                  <a:pt x="0" y="10235"/>
                </a:lnTo>
                <a:lnTo>
                  <a:pt x="14990" y="11630"/>
                </a:lnTo>
                <a:lnTo>
                  <a:pt x="5421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2" name="object 592"/>
          <p:cNvSpPr/>
          <p:nvPr/>
        </p:nvSpPr>
        <p:spPr>
          <a:xfrm>
            <a:off x="3528996" y="2489121"/>
            <a:ext cx="386715" cy="73025"/>
          </a:xfrm>
          <a:custGeom>
            <a:avLst/>
            <a:gdLst/>
            <a:ahLst/>
            <a:cxnLst/>
            <a:rect l="l" t="t" r="r" b="b"/>
            <a:pathLst>
              <a:path w="386714" h="73025">
                <a:moveTo>
                  <a:pt x="386587" y="0"/>
                </a:moveTo>
                <a:lnTo>
                  <a:pt x="0" y="7301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3" name="object 593"/>
          <p:cNvSpPr/>
          <p:nvPr/>
        </p:nvSpPr>
        <p:spPr>
          <a:xfrm>
            <a:off x="3519890" y="2555585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2581" y="0"/>
                </a:moveTo>
                <a:lnTo>
                  <a:pt x="0" y="8271"/>
                </a:lnTo>
                <a:lnTo>
                  <a:pt x="14736" y="11383"/>
                </a:lnTo>
                <a:lnTo>
                  <a:pt x="10241" y="6335"/>
                </a:lnTo>
                <a:lnTo>
                  <a:pt x="12581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4" name="object 594"/>
          <p:cNvSpPr/>
          <p:nvPr/>
        </p:nvSpPr>
        <p:spPr>
          <a:xfrm>
            <a:off x="2737235" y="396960"/>
            <a:ext cx="958215" cy="957580"/>
          </a:xfrm>
          <a:custGeom>
            <a:avLst/>
            <a:gdLst/>
            <a:ahLst/>
            <a:cxnLst/>
            <a:rect l="l" t="t" r="r" b="b"/>
            <a:pathLst>
              <a:path w="958214" h="957580">
                <a:moveTo>
                  <a:pt x="957921" y="95743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5" name="object 595"/>
          <p:cNvSpPr/>
          <p:nvPr/>
        </p:nvSpPr>
        <p:spPr>
          <a:xfrm>
            <a:off x="2730678" y="390402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69" h="13970">
                <a:moveTo>
                  <a:pt x="0" y="0"/>
                </a:moveTo>
                <a:lnTo>
                  <a:pt x="5734" y="13925"/>
                </a:lnTo>
                <a:lnTo>
                  <a:pt x="7379" y="7379"/>
                </a:lnTo>
                <a:lnTo>
                  <a:pt x="13925" y="57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6" name="object 596"/>
          <p:cNvSpPr/>
          <p:nvPr/>
        </p:nvSpPr>
        <p:spPr>
          <a:xfrm>
            <a:off x="2854370" y="1002447"/>
            <a:ext cx="916305" cy="1291590"/>
          </a:xfrm>
          <a:custGeom>
            <a:avLst/>
            <a:gdLst/>
            <a:ahLst/>
            <a:cxnLst/>
            <a:rect l="l" t="t" r="r" b="b"/>
            <a:pathLst>
              <a:path w="916304" h="1291589">
                <a:moveTo>
                  <a:pt x="916163" y="0"/>
                </a:moveTo>
                <a:lnTo>
                  <a:pt x="0" y="12914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7" name="object 597"/>
          <p:cNvSpPr/>
          <p:nvPr/>
        </p:nvSpPr>
        <p:spPr>
          <a:xfrm>
            <a:off x="2849006" y="2286779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5" h="15239">
                <a:moveTo>
                  <a:pt x="3313" y="0"/>
                </a:moveTo>
                <a:lnTo>
                  <a:pt x="0" y="14690"/>
                </a:lnTo>
                <a:lnTo>
                  <a:pt x="12766" y="6703"/>
                </a:lnTo>
                <a:lnTo>
                  <a:pt x="6035" y="6186"/>
                </a:lnTo>
                <a:lnTo>
                  <a:pt x="3313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8" name="object 598"/>
          <p:cNvSpPr/>
          <p:nvPr/>
        </p:nvSpPr>
        <p:spPr>
          <a:xfrm>
            <a:off x="2694312" y="2097055"/>
            <a:ext cx="100330" cy="193040"/>
          </a:xfrm>
          <a:custGeom>
            <a:avLst/>
            <a:gdLst/>
            <a:ahLst/>
            <a:cxnLst/>
            <a:rect l="l" t="t" r="r" b="b"/>
            <a:pathLst>
              <a:path w="100330" h="193039">
                <a:moveTo>
                  <a:pt x="0" y="0"/>
                </a:moveTo>
                <a:lnTo>
                  <a:pt x="99878" y="1926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9" name="object 599"/>
          <p:cNvSpPr/>
          <p:nvPr/>
        </p:nvSpPr>
        <p:spPr>
          <a:xfrm>
            <a:off x="2786923" y="2282949"/>
            <a:ext cx="12065" cy="15240"/>
          </a:xfrm>
          <a:custGeom>
            <a:avLst/>
            <a:gdLst/>
            <a:ahLst/>
            <a:cxnLst/>
            <a:rect l="l" t="t" r="r" b="b"/>
            <a:pathLst>
              <a:path w="12064" h="15239">
                <a:moveTo>
                  <a:pt x="0" y="5331"/>
                </a:moveTo>
                <a:lnTo>
                  <a:pt x="11538" y="15008"/>
                </a:lnTo>
                <a:lnTo>
                  <a:pt x="10766" y="5751"/>
                </a:lnTo>
                <a:lnTo>
                  <a:pt x="6742" y="5751"/>
                </a:lnTo>
                <a:lnTo>
                  <a:pt x="0" y="5331"/>
                </a:lnTo>
                <a:close/>
              </a:path>
              <a:path w="12064" h="15239">
                <a:moveTo>
                  <a:pt x="10287" y="0"/>
                </a:moveTo>
                <a:lnTo>
                  <a:pt x="6742" y="5751"/>
                </a:lnTo>
                <a:lnTo>
                  <a:pt x="10766" y="5751"/>
                </a:lnTo>
                <a:lnTo>
                  <a:pt x="10287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0" name="object 600"/>
          <p:cNvSpPr/>
          <p:nvPr/>
        </p:nvSpPr>
        <p:spPr>
          <a:xfrm>
            <a:off x="1021174" y="1030830"/>
            <a:ext cx="561975" cy="772160"/>
          </a:xfrm>
          <a:custGeom>
            <a:avLst/>
            <a:gdLst/>
            <a:ahLst/>
            <a:cxnLst/>
            <a:rect l="l" t="t" r="r" b="b"/>
            <a:pathLst>
              <a:path w="561975" h="772160">
                <a:moveTo>
                  <a:pt x="561783" y="77177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1" name="object 601"/>
          <p:cNvSpPr/>
          <p:nvPr/>
        </p:nvSpPr>
        <p:spPr>
          <a:xfrm>
            <a:off x="1015720" y="1023346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4" h="15240">
                <a:moveTo>
                  <a:pt x="0" y="0"/>
                </a:moveTo>
                <a:lnTo>
                  <a:pt x="3498" y="14643"/>
                </a:lnTo>
                <a:lnTo>
                  <a:pt x="6136" y="8422"/>
                </a:lnTo>
                <a:lnTo>
                  <a:pt x="12865" y="78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2" name="object 602"/>
          <p:cNvSpPr/>
          <p:nvPr/>
        </p:nvSpPr>
        <p:spPr>
          <a:xfrm>
            <a:off x="1042697" y="790813"/>
            <a:ext cx="607695" cy="177165"/>
          </a:xfrm>
          <a:custGeom>
            <a:avLst/>
            <a:gdLst/>
            <a:ahLst/>
            <a:cxnLst/>
            <a:rect l="l" t="t" r="r" b="b"/>
            <a:pathLst>
              <a:path w="607694" h="177165">
                <a:moveTo>
                  <a:pt x="607518" y="0"/>
                </a:moveTo>
                <a:lnTo>
                  <a:pt x="0" y="1769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3" name="object 603"/>
          <p:cNvSpPr/>
          <p:nvPr/>
        </p:nvSpPr>
        <p:spPr>
          <a:xfrm>
            <a:off x="1033800" y="960949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40" h="11430">
                <a:moveTo>
                  <a:pt x="11726" y="0"/>
                </a:moveTo>
                <a:lnTo>
                  <a:pt x="0" y="9441"/>
                </a:lnTo>
                <a:lnTo>
                  <a:pt x="14966" y="11121"/>
                </a:lnTo>
                <a:lnTo>
                  <a:pt x="10009" y="6522"/>
                </a:lnTo>
                <a:lnTo>
                  <a:pt x="1172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4" name="object 604"/>
          <p:cNvSpPr/>
          <p:nvPr/>
        </p:nvSpPr>
        <p:spPr>
          <a:xfrm>
            <a:off x="2964566" y="2196835"/>
            <a:ext cx="135255" cy="298450"/>
          </a:xfrm>
          <a:custGeom>
            <a:avLst/>
            <a:gdLst/>
            <a:ahLst/>
            <a:cxnLst/>
            <a:rect l="l" t="t" r="r" b="b"/>
            <a:pathLst>
              <a:path w="135255" h="298450">
                <a:moveTo>
                  <a:pt x="0" y="0"/>
                </a:moveTo>
                <a:lnTo>
                  <a:pt x="135250" y="29790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5" name="object 605"/>
          <p:cNvSpPr/>
          <p:nvPr/>
        </p:nvSpPr>
        <p:spPr>
          <a:xfrm>
            <a:off x="3092626" y="2488131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39">
                <a:moveTo>
                  <a:pt x="0" y="4789"/>
                </a:moveTo>
                <a:lnTo>
                  <a:pt x="11017" y="15053"/>
                </a:lnTo>
                <a:lnTo>
                  <a:pt x="10717" y="5559"/>
                </a:lnTo>
                <a:lnTo>
                  <a:pt x="6707" y="5559"/>
                </a:lnTo>
                <a:lnTo>
                  <a:pt x="0" y="4789"/>
                </a:lnTo>
                <a:close/>
              </a:path>
              <a:path w="11430" h="15239">
                <a:moveTo>
                  <a:pt x="10542" y="0"/>
                </a:moveTo>
                <a:lnTo>
                  <a:pt x="6707" y="5559"/>
                </a:lnTo>
                <a:lnTo>
                  <a:pt x="10717" y="5559"/>
                </a:lnTo>
                <a:lnTo>
                  <a:pt x="10542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6" name="object 606"/>
          <p:cNvSpPr/>
          <p:nvPr/>
        </p:nvSpPr>
        <p:spPr>
          <a:xfrm>
            <a:off x="1349660" y="475610"/>
            <a:ext cx="2334895" cy="895985"/>
          </a:xfrm>
          <a:custGeom>
            <a:avLst/>
            <a:gdLst/>
            <a:ahLst/>
            <a:cxnLst/>
            <a:rect l="l" t="t" r="r" b="b"/>
            <a:pathLst>
              <a:path w="2334895" h="895985">
                <a:moveTo>
                  <a:pt x="2334481" y="89574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7" name="object 607"/>
          <p:cNvSpPr/>
          <p:nvPr/>
        </p:nvSpPr>
        <p:spPr>
          <a:xfrm>
            <a:off x="1341006" y="471868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40" h="11429">
                <a:moveTo>
                  <a:pt x="15048" y="0"/>
                </a:moveTo>
                <a:lnTo>
                  <a:pt x="0" y="428"/>
                </a:lnTo>
                <a:lnTo>
                  <a:pt x="10901" y="10808"/>
                </a:lnTo>
                <a:lnTo>
                  <a:pt x="9731" y="4158"/>
                </a:lnTo>
                <a:lnTo>
                  <a:pt x="15048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8" name="object 608"/>
          <p:cNvSpPr/>
          <p:nvPr/>
        </p:nvSpPr>
        <p:spPr>
          <a:xfrm>
            <a:off x="2800326" y="560331"/>
            <a:ext cx="14604" cy="17145"/>
          </a:xfrm>
          <a:custGeom>
            <a:avLst/>
            <a:gdLst/>
            <a:ahLst/>
            <a:cxnLst/>
            <a:rect l="l" t="t" r="r" b="b"/>
            <a:pathLst>
              <a:path w="14605" h="17145">
                <a:moveTo>
                  <a:pt x="0" y="16783"/>
                </a:moveTo>
                <a:lnTo>
                  <a:pt x="145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9" name="object 609"/>
          <p:cNvSpPr/>
          <p:nvPr/>
        </p:nvSpPr>
        <p:spPr>
          <a:xfrm>
            <a:off x="2807463" y="553321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69" h="14604">
                <a:moveTo>
                  <a:pt x="13484" y="0"/>
                </a:moveTo>
                <a:lnTo>
                  <a:pt x="0" y="6719"/>
                </a:lnTo>
                <a:lnTo>
                  <a:pt x="6661" y="7889"/>
                </a:lnTo>
                <a:lnTo>
                  <a:pt x="8758" y="14307"/>
                </a:lnTo>
                <a:lnTo>
                  <a:pt x="13484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0" name="object 610"/>
          <p:cNvSpPr/>
          <p:nvPr/>
        </p:nvSpPr>
        <p:spPr>
          <a:xfrm>
            <a:off x="2392131" y="1109642"/>
            <a:ext cx="1290955" cy="672465"/>
          </a:xfrm>
          <a:custGeom>
            <a:avLst/>
            <a:gdLst/>
            <a:ahLst/>
            <a:cxnLst/>
            <a:rect l="l" t="t" r="r" b="b"/>
            <a:pathLst>
              <a:path w="1290954" h="672464">
                <a:moveTo>
                  <a:pt x="1290654" y="0"/>
                </a:moveTo>
                <a:lnTo>
                  <a:pt x="0" y="6718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1" name="object 611"/>
          <p:cNvSpPr/>
          <p:nvPr/>
        </p:nvSpPr>
        <p:spPr>
          <a:xfrm>
            <a:off x="2383906" y="1774224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9661" y="0"/>
                </a:moveTo>
                <a:lnTo>
                  <a:pt x="0" y="11550"/>
                </a:lnTo>
                <a:lnTo>
                  <a:pt x="15014" y="10275"/>
                </a:lnTo>
                <a:lnTo>
                  <a:pt x="9256" y="6742"/>
                </a:lnTo>
                <a:lnTo>
                  <a:pt x="9661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2" name="object 612"/>
          <p:cNvSpPr/>
          <p:nvPr/>
        </p:nvSpPr>
        <p:spPr>
          <a:xfrm>
            <a:off x="1370721" y="1828070"/>
            <a:ext cx="915669" cy="334010"/>
          </a:xfrm>
          <a:custGeom>
            <a:avLst/>
            <a:gdLst/>
            <a:ahLst/>
            <a:cxnLst/>
            <a:rect l="l" t="t" r="r" b="b"/>
            <a:pathLst>
              <a:path w="915669" h="334010">
                <a:moveTo>
                  <a:pt x="0" y="333612"/>
                </a:moveTo>
                <a:lnTo>
                  <a:pt x="9156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3" name="object 613"/>
          <p:cNvSpPr/>
          <p:nvPr/>
        </p:nvSpPr>
        <p:spPr>
          <a:xfrm>
            <a:off x="2279989" y="1824224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0" y="0"/>
                </a:moveTo>
                <a:lnTo>
                  <a:pt x="5247" y="4251"/>
                </a:lnTo>
                <a:lnTo>
                  <a:pt x="3962" y="10878"/>
                </a:lnTo>
                <a:lnTo>
                  <a:pt x="15048" y="6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4" name="object 614"/>
          <p:cNvSpPr/>
          <p:nvPr/>
        </p:nvSpPr>
        <p:spPr>
          <a:xfrm>
            <a:off x="2380673" y="978848"/>
            <a:ext cx="749300" cy="788035"/>
          </a:xfrm>
          <a:custGeom>
            <a:avLst/>
            <a:gdLst/>
            <a:ahLst/>
            <a:cxnLst/>
            <a:rect l="l" t="t" r="r" b="b"/>
            <a:pathLst>
              <a:path w="749300" h="788035">
                <a:moveTo>
                  <a:pt x="749221" y="0"/>
                </a:moveTo>
                <a:lnTo>
                  <a:pt x="0" y="7874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5" name="object 615"/>
          <p:cNvSpPr/>
          <p:nvPr/>
        </p:nvSpPr>
        <p:spPr>
          <a:xfrm>
            <a:off x="2374290" y="1758931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69" h="14605">
                <a:moveTo>
                  <a:pt x="5386" y="0"/>
                </a:moveTo>
                <a:lnTo>
                  <a:pt x="0" y="14064"/>
                </a:lnTo>
                <a:lnTo>
                  <a:pt x="13774" y="7982"/>
                </a:lnTo>
                <a:lnTo>
                  <a:pt x="7182" y="6510"/>
                </a:lnTo>
                <a:lnTo>
                  <a:pt x="538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6" name="object 616"/>
          <p:cNvSpPr/>
          <p:nvPr/>
        </p:nvSpPr>
        <p:spPr>
          <a:xfrm>
            <a:off x="2364200" y="783155"/>
            <a:ext cx="430530" cy="972185"/>
          </a:xfrm>
          <a:custGeom>
            <a:avLst/>
            <a:gdLst/>
            <a:ahLst/>
            <a:cxnLst/>
            <a:rect l="l" t="t" r="r" b="b"/>
            <a:pathLst>
              <a:path w="430530" h="972185">
                <a:moveTo>
                  <a:pt x="430264" y="0"/>
                </a:moveTo>
                <a:lnTo>
                  <a:pt x="0" y="9721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7" name="object 617"/>
          <p:cNvSpPr/>
          <p:nvPr/>
        </p:nvSpPr>
        <p:spPr>
          <a:xfrm>
            <a:off x="2360446" y="1748690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39">
                <a:moveTo>
                  <a:pt x="324" y="0"/>
                </a:moveTo>
                <a:lnTo>
                  <a:pt x="0" y="15060"/>
                </a:lnTo>
                <a:lnTo>
                  <a:pt x="10045" y="5526"/>
                </a:lnTo>
                <a:lnTo>
                  <a:pt x="4216" y="5526"/>
                </a:lnTo>
                <a:lnTo>
                  <a:pt x="324" y="0"/>
                </a:lnTo>
                <a:close/>
              </a:path>
              <a:path w="11430" h="15239">
                <a:moveTo>
                  <a:pt x="10924" y="4691"/>
                </a:moveTo>
                <a:lnTo>
                  <a:pt x="4216" y="5526"/>
                </a:lnTo>
                <a:lnTo>
                  <a:pt x="10045" y="5526"/>
                </a:lnTo>
                <a:lnTo>
                  <a:pt x="10924" y="4691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8" name="object 618"/>
          <p:cNvSpPr/>
          <p:nvPr/>
        </p:nvSpPr>
        <p:spPr>
          <a:xfrm>
            <a:off x="3374835" y="1398200"/>
            <a:ext cx="109220" cy="56515"/>
          </a:xfrm>
          <a:custGeom>
            <a:avLst/>
            <a:gdLst/>
            <a:ahLst/>
            <a:cxnLst/>
            <a:rect l="l" t="t" r="r" b="b"/>
            <a:pathLst>
              <a:path w="109220" h="56515">
                <a:moveTo>
                  <a:pt x="0" y="56180"/>
                </a:moveTo>
                <a:lnTo>
                  <a:pt x="1086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9" name="object 619"/>
          <p:cNvSpPr/>
          <p:nvPr/>
        </p:nvSpPr>
        <p:spPr>
          <a:xfrm>
            <a:off x="3476713" y="1393948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5">
                <a:moveTo>
                  <a:pt x="15014" y="0"/>
                </a:moveTo>
                <a:lnTo>
                  <a:pt x="0" y="1239"/>
                </a:lnTo>
                <a:lnTo>
                  <a:pt x="5746" y="4784"/>
                </a:lnTo>
                <a:lnTo>
                  <a:pt x="5317" y="11527"/>
                </a:lnTo>
                <a:lnTo>
                  <a:pt x="15014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0" name="object 620"/>
          <p:cNvSpPr/>
          <p:nvPr/>
        </p:nvSpPr>
        <p:spPr>
          <a:xfrm>
            <a:off x="3383083" y="1426444"/>
            <a:ext cx="128905" cy="245745"/>
          </a:xfrm>
          <a:custGeom>
            <a:avLst/>
            <a:gdLst/>
            <a:ahLst/>
            <a:cxnLst/>
            <a:rect l="l" t="t" r="r" b="b"/>
            <a:pathLst>
              <a:path w="128904" h="245744">
                <a:moveTo>
                  <a:pt x="0" y="245179"/>
                </a:moveTo>
                <a:lnTo>
                  <a:pt x="1284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1" name="object 621"/>
          <p:cNvSpPr/>
          <p:nvPr/>
        </p:nvSpPr>
        <p:spPr>
          <a:xfrm>
            <a:off x="3504297" y="1418242"/>
            <a:ext cx="12065" cy="15240"/>
          </a:xfrm>
          <a:custGeom>
            <a:avLst/>
            <a:gdLst/>
            <a:ahLst/>
            <a:cxnLst/>
            <a:rect l="l" t="t" r="r" b="b"/>
            <a:pathLst>
              <a:path w="12064" h="15240">
                <a:moveTo>
                  <a:pt x="10772" y="9233"/>
                </a:moveTo>
                <a:lnTo>
                  <a:pt x="6742" y="9233"/>
                </a:lnTo>
                <a:lnTo>
                  <a:pt x="10264" y="15002"/>
                </a:lnTo>
                <a:lnTo>
                  <a:pt x="10772" y="9233"/>
                </a:lnTo>
                <a:close/>
              </a:path>
              <a:path w="12064" h="15240">
                <a:moveTo>
                  <a:pt x="11584" y="0"/>
                </a:moveTo>
                <a:lnTo>
                  <a:pt x="0" y="9627"/>
                </a:lnTo>
                <a:lnTo>
                  <a:pt x="6742" y="9233"/>
                </a:lnTo>
                <a:lnTo>
                  <a:pt x="10772" y="9233"/>
                </a:lnTo>
                <a:lnTo>
                  <a:pt x="11584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2" name="object 622"/>
          <p:cNvSpPr/>
          <p:nvPr/>
        </p:nvSpPr>
        <p:spPr>
          <a:xfrm>
            <a:off x="1666334" y="1373906"/>
            <a:ext cx="1810385" cy="168275"/>
          </a:xfrm>
          <a:custGeom>
            <a:avLst/>
            <a:gdLst/>
            <a:ahLst/>
            <a:cxnLst/>
            <a:rect l="l" t="t" r="r" b="b"/>
            <a:pathLst>
              <a:path w="1810385" h="168275">
                <a:moveTo>
                  <a:pt x="0" y="168187"/>
                </a:moveTo>
                <a:lnTo>
                  <a:pt x="18100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3" name="object 623"/>
          <p:cNvSpPr/>
          <p:nvPr/>
        </p:nvSpPr>
        <p:spPr>
          <a:xfrm>
            <a:off x="3471222" y="1368565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4" h="12065">
                <a:moveTo>
                  <a:pt x="0" y="0"/>
                </a:moveTo>
                <a:lnTo>
                  <a:pt x="3996" y="5444"/>
                </a:lnTo>
                <a:lnTo>
                  <a:pt x="1077" y="11538"/>
                </a:lnTo>
                <a:lnTo>
                  <a:pt x="14376" y="44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4" name="object 624"/>
          <p:cNvSpPr/>
          <p:nvPr/>
        </p:nvSpPr>
        <p:spPr>
          <a:xfrm>
            <a:off x="3141526" y="1413098"/>
            <a:ext cx="353060" cy="330835"/>
          </a:xfrm>
          <a:custGeom>
            <a:avLst/>
            <a:gdLst/>
            <a:ahLst/>
            <a:cxnLst/>
            <a:rect l="l" t="t" r="r" b="b"/>
            <a:pathLst>
              <a:path w="353060" h="330835">
                <a:moveTo>
                  <a:pt x="0" y="330717"/>
                </a:moveTo>
                <a:lnTo>
                  <a:pt x="3524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5" name="object 625"/>
          <p:cNvSpPr/>
          <p:nvPr/>
        </p:nvSpPr>
        <p:spPr>
          <a:xfrm>
            <a:off x="3486676" y="1406761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4110" y="0"/>
                </a:moveTo>
                <a:lnTo>
                  <a:pt x="0" y="5282"/>
                </a:lnTo>
                <a:lnTo>
                  <a:pt x="6499" y="7136"/>
                </a:lnTo>
                <a:lnTo>
                  <a:pt x="7924" y="13728"/>
                </a:lnTo>
                <a:lnTo>
                  <a:pt x="1411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6" name="object 626"/>
          <p:cNvSpPr/>
          <p:nvPr/>
        </p:nvSpPr>
        <p:spPr>
          <a:xfrm>
            <a:off x="3151593" y="1401988"/>
            <a:ext cx="334010" cy="201930"/>
          </a:xfrm>
          <a:custGeom>
            <a:avLst/>
            <a:gdLst/>
            <a:ahLst/>
            <a:cxnLst/>
            <a:rect l="l" t="t" r="r" b="b"/>
            <a:pathLst>
              <a:path w="334010" h="201930">
                <a:moveTo>
                  <a:pt x="0" y="201415"/>
                </a:moveTo>
                <a:lnTo>
                  <a:pt x="33400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7" name="object 627"/>
          <p:cNvSpPr/>
          <p:nvPr/>
        </p:nvSpPr>
        <p:spPr>
          <a:xfrm>
            <a:off x="3478648" y="1397203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14898" y="0"/>
                </a:moveTo>
                <a:lnTo>
                  <a:pt x="0" y="2212"/>
                </a:lnTo>
                <a:lnTo>
                  <a:pt x="5966" y="5375"/>
                </a:lnTo>
                <a:lnTo>
                  <a:pt x="5977" y="12129"/>
                </a:lnTo>
                <a:lnTo>
                  <a:pt x="14898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8" name="object 628"/>
          <p:cNvSpPr/>
          <p:nvPr/>
        </p:nvSpPr>
        <p:spPr>
          <a:xfrm>
            <a:off x="3215357" y="1391747"/>
            <a:ext cx="265430" cy="103505"/>
          </a:xfrm>
          <a:custGeom>
            <a:avLst/>
            <a:gdLst/>
            <a:ahLst/>
            <a:cxnLst/>
            <a:rect l="l" t="t" r="r" b="b"/>
            <a:pathLst>
              <a:path w="265429" h="103505">
                <a:moveTo>
                  <a:pt x="0" y="102959"/>
                </a:moveTo>
                <a:lnTo>
                  <a:pt x="2652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9" name="object 629"/>
          <p:cNvSpPr/>
          <p:nvPr/>
        </p:nvSpPr>
        <p:spPr>
          <a:xfrm>
            <a:off x="3474165" y="1388028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4">
                <a:moveTo>
                  <a:pt x="0" y="0"/>
                </a:moveTo>
                <a:lnTo>
                  <a:pt x="5340" y="4135"/>
                </a:lnTo>
                <a:lnTo>
                  <a:pt x="4193" y="10797"/>
                </a:lnTo>
                <a:lnTo>
                  <a:pt x="15060" y="3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0" name="object 630"/>
          <p:cNvSpPr/>
          <p:nvPr/>
        </p:nvSpPr>
        <p:spPr>
          <a:xfrm>
            <a:off x="3267304" y="1419609"/>
            <a:ext cx="234315" cy="294005"/>
          </a:xfrm>
          <a:custGeom>
            <a:avLst/>
            <a:gdLst/>
            <a:ahLst/>
            <a:cxnLst/>
            <a:rect l="l" t="t" r="r" b="b"/>
            <a:pathLst>
              <a:path w="234314" h="294005">
                <a:moveTo>
                  <a:pt x="0" y="293821"/>
                </a:moveTo>
                <a:lnTo>
                  <a:pt x="2337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1" name="object 631"/>
          <p:cNvSpPr/>
          <p:nvPr/>
        </p:nvSpPr>
        <p:spPr>
          <a:xfrm>
            <a:off x="3493673" y="1412356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5" h="14605">
                <a:moveTo>
                  <a:pt x="13183" y="0"/>
                </a:moveTo>
                <a:lnTo>
                  <a:pt x="0" y="7275"/>
                </a:lnTo>
                <a:lnTo>
                  <a:pt x="6696" y="8167"/>
                </a:lnTo>
                <a:lnTo>
                  <a:pt x="9059" y="14492"/>
                </a:lnTo>
                <a:lnTo>
                  <a:pt x="13183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2" name="object 632"/>
          <p:cNvSpPr/>
          <p:nvPr/>
        </p:nvSpPr>
        <p:spPr>
          <a:xfrm>
            <a:off x="3476574" y="1433325"/>
            <a:ext cx="56515" cy="385445"/>
          </a:xfrm>
          <a:custGeom>
            <a:avLst/>
            <a:gdLst/>
            <a:ahLst/>
            <a:cxnLst/>
            <a:rect l="l" t="t" r="r" b="b"/>
            <a:pathLst>
              <a:path w="56514" h="385444">
                <a:moveTo>
                  <a:pt x="0" y="385038"/>
                </a:moveTo>
                <a:lnTo>
                  <a:pt x="561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3" name="object 633"/>
          <p:cNvSpPr/>
          <p:nvPr/>
        </p:nvSpPr>
        <p:spPr>
          <a:xfrm>
            <a:off x="3526366" y="1424150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5">
                <a:moveTo>
                  <a:pt x="10368" y="10322"/>
                </a:moveTo>
                <a:lnTo>
                  <a:pt x="6232" y="10322"/>
                </a:lnTo>
                <a:lnTo>
                  <a:pt x="11457" y="14597"/>
                </a:lnTo>
                <a:lnTo>
                  <a:pt x="10368" y="10322"/>
                </a:lnTo>
                <a:close/>
              </a:path>
              <a:path w="12064" h="14605">
                <a:moveTo>
                  <a:pt x="7738" y="0"/>
                </a:moveTo>
                <a:lnTo>
                  <a:pt x="0" y="12917"/>
                </a:lnTo>
                <a:lnTo>
                  <a:pt x="6232" y="10322"/>
                </a:lnTo>
                <a:lnTo>
                  <a:pt x="10368" y="10322"/>
                </a:lnTo>
                <a:lnTo>
                  <a:pt x="7738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4" name="object 634"/>
          <p:cNvSpPr/>
          <p:nvPr/>
        </p:nvSpPr>
        <p:spPr>
          <a:xfrm>
            <a:off x="3293891" y="1409924"/>
            <a:ext cx="197485" cy="163195"/>
          </a:xfrm>
          <a:custGeom>
            <a:avLst/>
            <a:gdLst/>
            <a:ahLst/>
            <a:cxnLst/>
            <a:rect l="l" t="t" r="r" b="b"/>
            <a:pathLst>
              <a:path w="197485" h="163194">
                <a:moveTo>
                  <a:pt x="0" y="162777"/>
                </a:moveTo>
                <a:lnTo>
                  <a:pt x="1973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5" name="object 635"/>
          <p:cNvSpPr/>
          <p:nvPr/>
        </p:nvSpPr>
        <p:spPr>
          <a:xfrm>
            <a:off x="3483965" y="1404027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14411" y="0"/>
                </a:moveTo>
                <a:lnTo>
                  <a:pt x="0" y="4379"/>
                </a:lnTo>
                <a:lnTo>
                  <a:pt x="6371" y="6638"/>
                </a:lnTo>
                <a:lnTo>
                  <a:pt x="7379" y="13322"/>
                </a:lnTo>
                <a:lnTo>
                  <a:pt x="14411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6" name="object 636"/>
          <p:cNvSpPr/>
          <p:nvPr/>
        </p:nvSpPr>
        <p:spPr>
          <a:xfrm>
            <a:off x="3521385" y="1431877"/>
            <a:ext cx="4445" cy="16510"/>
          </a:xfrm>
          <a:custGeom>
            <a:avLst/>
            <a:gdLst/>
            <a:ahLst/>
            <a:cxnLst/>
            <a:rect l="l" t="t" r="r" b="b"/>
            <a:pathLst>
              <a:path w="4445" h="16509">
                <a:moveTo>
                  <a:pt x="0" y="16180"/>
                </a:moveTo>
                <a:lnTo>
                  <a:pt x="42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7" name="object 637"/>
          <p:cNvSpPr/>
          <p:nvPr/>
        </p:nvSpPr>
        <p:spPr>
          <a:xfrm>
            <a:off x="3518836" y="1422899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29" h="15240">
                <a:moveTo>
                  <a:pt x="10535" y="10090"/>
                </a:moveTo>
                <a:lnTo>
                  <a:pt x="6475" y="10090"/>
                </a:lnTo>
                <a:lnTo>
                  <a:pt x="11214" y="14921"/>
                </a:lnTo>
                <a:lnTo>
                  <a:pt x="10535" y="10090"/>
                </a:lnTo>
                <a:close/>
              </a:path>
              <a:path w="11429" h="15240">
                <a:moveTo>
                  <a:pt x="9117" y="0"/>
                </a:moveTo>
                <a:lnTo>
                  <a:pt x="0" y="11990"/>
                </a:lnTo>
                <a:lnTo>
                  <a:pt x="6475" y="10090"/>
                </a:lnTo>
                <a:lnTo>
                  <a:pt x="10535" y="10090"/>
                </a:lnTo>
                <a:lnTo>
                  <a:pt x="9117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8" name="object 638"/>
          <p:cNvSpPr/>
          <p:nvPr/>
        </p:nvSpPr>
        <p:spPr>
          <a:xfrm>
            <a:off x="3524709" y="1433800"/>
            <a:ext cx="12700" cy="149225"/>
          </a:xfrm>
          <a:custGeom>
            <a:avLst/>
            <a:gdLst/>
            <a:ahLst/>
            <a:cxnLst/>
            <a:rect l="l" t="t" r="r" b="b"/>
            <a:pathLst>
              <a:path w="12700" h="149225">
                <a:moveTo>
                  <a:pt x="0" y="148771"/>
                </a:moveTo>
                <a:lnTo>
                  <a:pt x="122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9" name="object 639"/>
          <p:cNvSpPr/>
          <p:nvPr/>
        </p:nvSpPr>
        <p:spPr>
          <a:xfrm>
            <a:off x="3530757" y="1424555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5">
                <a:moveTo>
                  <a:pt x="10276" y="10391"/>
                </a:moveTo>
                <a:lnTo>
                  <a:pt x="6058" y="10391"/>
                </a:lnTo>
                <a:lnTo>
                  <a:pt x="11550" y="14330"/>
                </a:lnTo>
                <a:lnTo>
                  <a:pt x="10276" y="10391"/>
                </a:lnTo>
                <a:close/>
              </a:path>
              <a:path w="12064" h="14605">
                <a:moveTo>
                  <a:pt x="6916" y="0"/>
                </a:moveTo>
                <a:lnTo>
                  <a:pt x="0" y="13380"/>
                </a:lnTo>
                <a:lnTo>
                  <a:pt x="6058" y="10391"/>
                </a:lnTo>
                <a:lnTo>
                  <a:pt x="10276" y="10391"/>
                </a:lnTo>
                <a:lnTo>
                  <a:pt x="691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0" name="object 640"/>
          <p:cNvSpPr/>
          <p:nvPr/>
        </p:nvSpPr>
        <p:spPr>
          <a:xfrm>
            <a:off x="2851346" y="770400"/>
            <a:ext cx="641350" cy="554355"/>
          </a:xfrm>
          <a:custGeom>
            <a:avLst/>
            <a:gdLst/>
            <a:ahLst/>
            <a:cxnLst/>
            <a:rect l="l" t="t" r="r" b="b"/>
            <a:pathLst>
              <a:path w="641350" h="554355">
                <a:moveTo>
                  <a:pt x="0" y="0"/>
                </a:moveTo>
                <a:lnTo>
                  <a:pt x="640875" y="5540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1" name="object 641"/>
          <p:cNvSpPr/>
          <p:nvPr/>
        </p:nvSpPr>
        <p:spPr>
          <a:xfrm>
            <a:off x="3484927" y="1317047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7576" y="0"/>
                </a:moveTo>
                <a:lnTo>
                  <a:pt x="6418" y="6649"/>
                </a:lnTo>
                <a:lnTo>
                  <a:pt x="0" y="8758"/>
                </a:lnTo>
                <a:lnTo>
                  <a:pt x="14307" y="13473"/>
                </a:lnTo>
                <a:lnTo>
                  <a:pt x="7576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2" name="object 642"/>
          <p:cNvSpPr/>
          <p:nvPr/>
        </p:nvSpPr>
        <p:spPr>
          <a:xfrm>
            <a:off x="3432250" y="1422910"/>
            <a:ext cx="73660" cy="110489"/>
          </a:xfrm>
          <a:custGeom>
            <a:avLst/>
            <a:gdLst/>
            <a:ahLst/>
            <a:cxnLst/>
            <a:rect l="l" t="t" r="r" b="b"/>
            <a:pathLst>
              <a:path w="73660" h="110490">
                <a:moveTo>
                  <a:pt x="0" y="110197"/>
                </a:moveTo>
                <a:lnTo>
                  <a:pt x="733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3" name="object 643"/>
          <p:cNvSpPr/>
          <p:nvPr/>
        </p:nvSpPr>
        <p:spPr>
          <a:xfrm>
            <a:off x="3498226" y="1415195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40">
                <a:moveTo>
                  <a:pt x="12523" y="0"/>
                </a:moveTo>
                <a:lnTo>
                  <a:pt x="0" y="8364"/>
                </a:lnTo>
                <a:lnTo>
                  <a:pt x="6754" y="8677"/>
                </a:lnTo>
                <a:lnTo>
                  <a:pt x="9650" y="14782"/>
                </a:lnTo>
                <a:lnTo>
                  <a:pt x="12523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4" name="object 644"/>
          <p:cNvSpPr/>
          <p:nvPr/>
        </p:nvSpPr>
        <p:spPr>
          <a:xfrm>
            <a:off x="1173362" y="918548"/>
            <a:ext cx="417830" cy="879475"/>
          </a:xfrm>
          <a:custGeom>
            <a:avLst/>
            <a:gdLst/>
            <a:ahLst/>
            <a:cxnLst/>
            <a:rect l="l" t="t" r="r" b="b"/>
            <a:pathLst>
              <a:path w="417830" h="879475">
                <a:moveTo>
                  <a:pt x="417469" y="87938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5" name="object 645"/>
          <p:cNvSpPr/>
          <p:nvPr/>
        </p:nvSpPr>
        <p:spPr>
          <a:xfrm>
            <a:off x="1169388" y="910172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40">
                <a:moveTo>
                  <a:pt x="0" y="0"/>
                </a:moveTo>
                <a:lnTo>
                  <a:pt x="728" y="15048"/>
                </a:lnTo>
                <a:lnTo>
                  <a:pt x="4470" y="9418"/>
                </a:lnTo>
                <a:lnTo>
                  <a:pt x="10461" y="9418"/>
                </a:lnTo>
                <a:lnTo>
                  <a:pt x="0" y="0"/>
                </a:lnTo>
                <a:close/>
              </a:path>
              <a:path w="11430" h="15240">
                <a:moveTo>
                  <a:pt x="10461" y="9418"/>
                </a:moveTo>
                <a:lnTo>
                  <a:pt x="4470" y="9418"/>
                </a:lnTo>
                <a:lnTo>
                  <a:pt x="11194" y="10078"/>
                </a:lnTo>
                <a:lnTo>
                  <a:pt x="10461" y="9418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6" name="object 646"/>
          <p:cNvSpPr/>
          <p:nvPr/>
        </p:nvSpPr>
        <p:spPr>
          <a:xfrm>
            <a:off x="2913975" y="982544"/>
            <a:ext cx="840740" cy="374015"/>
          </a:xfrm>
          <a:custGeom>
            <a:avLst/>
            <a:gdLst/>
            <a:ahLst/>
            <a:cxnLst/>
            <a:rect l="l" t="t" r="r" b="b"/>
            <a:pathLst>
              <a:path w="840739" h="374015">
                <a:moveTo>
                  <a:pt x="840258" y="0"/>
                </a:moveTo>
                <a:lnTo>
                  <a:pt x="0" y="37390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7" name="object 647"/>
          <p:cNvSpPr/>
          <p:nvPr/>
        </p:nvSpPr>
        <p:spPr>
          <a:xfrm>
            <a:off x="2905506" y="1349276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10345" y="0"/>
                </a:moveTo>
                <a:lnTo>
                  <a:pt x="0" y="10947"/>
                </a:lnTo>
                <a:lnTo>
                  <a:pt x="15048" y="10588"/>
                </a:lnTo>
                <a:lnTo>
                  <a:pt x="9522" y="6707"/>
                </a:lnTo>
                <a:lnTo>
                  <a:pt x="10345" y="0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8" name="object 648"/>
          <p:cNvSpPr/>
          <p:nvPr/>
        </p:nvSpPr>
        <p:spPr>
          <a:xfrm>
            <a:off x="345934" y="1399659"/>
            <a:ext cx="2460625" cy="888365"/>
          </a:xfrm>
          <a:custGeom>
            <a:avLst/>
            <a:gdLst/>
            <a:ahLst/>
            <a:cxnLst/>
            <a:rect l="l" t="t" r="r" b="b"/>
            <a:pathLst>
              <a:path w="2460625" h="888364">
                <a:moveTo>
                  <a:pt x="0" y="887880"/>
                </a:moveTo>
                <a:lnTo>
                  <a:pt x="24606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9" name="object 649"/>
          <p:cNvSpPr/>
          <p:nvPr/>
        </p:nvSpPr>
        <p:spPr>
          <a:xfrm>
            <a:off x="77136" y="269746"/>
            <a:ext cx="4256275" cy="29124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0" name="object 650"/>
          <p:cNvSpPr/>
          <p:nvPr/>
        </p:nvSpPr>
        <p:spPr>
          <a:xfrm>
            <a:off x="4484846" y="304385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5">
                <a:moveTo>
                  <a:pt x="29564" y="0"/>
                </a:moveTo>
                <a:lnTo>
                  <a:pt x="16659" y="0"/>
                </a:lnTo>
                <a:lnTo>
                  <a:pt x="11225" y="2233"/>
                </a:lnTo>
                <a:lnTo>
                  <a:pt x="6754" y="6703"/>
                </a:lnTo>
                <a:lnTo>
                  <a:pt x="2212" y="11337"/>
                </a:lnTo>
                <a:lnTo>
                  <a:pt x="2" y="16653"/>
                </a:lnTo>
                <a:lnTo>
                  <a:pt x="0" y="29680"/>
                </a:lnTo>
                <a:lnTo>
                  <a:pt x="2212" y="34961"/>
                </a:lnTo>
                <a:lnTo>
                  <a:pt x="7495" y="40243"/>
                </a:lnTo>
                <a:lnTo>
                  <a:pt x="11364" y="44063"/>
                </a:lnTo>
                <a:lnTo>
                  <a:pt x="16798" y="46339"/>
                </a:lnTo>
                <a:lnTo>
                  <a:pt x="29425" y="46339"/>
                </a:lnTo>
                <a:lnTo>
                  <a:pt x="34963" y="44036"/>
                </a:lnTo>
                <a:lnTo>
                  <a:pt x="36914" y="42119"/>
                </a:lnTo>
                <a:lnTo>
                  <a:pt x="17956" y="42119"/>
                </a:lnTo>
                <a:lnTo>
                  <a:pt x="13472" y="40231"/>
                </a:lnTo>
                <a:lnTo>
                  <a:pt x="5989" y="32742"/>
                </a:lnTo>
                <a:lnTo>
                  <a:pt x="4205" y="28520"/>
                </a:lnTo>
                <a:lnTo>
                  <a:pt x="4183" y="17901"/>
                </a:lnTo>
                <a:lnTo>
                  <a:pt x="6001" y="13585"/>
                </a:lnTo>
                <a:lnTo>
                  <a:pt x="13415" y="6027"/>
                </a:lnTo>
                <a:lnTo>
                  <a:pt x="17875" y="4179"/>
                </a:lnTo>
                <a:lnTo>
                  <a:pt x="37002" y="4179"/>
                </a:lnTo>
                <a:lnTo>
                  <a:pt x="35056" y="2233"/>
                </a:lnTo>
                <a:lnTo>
                  <a:pt x="29564" y="0"/>
                </a:lnTo>
                <a:close/>
              </a:path>
              <a:path w="46354" h="46355">
                <a:moveTo>
                  <a:pt x="37002" y="4179"/>
                </a:moveTo>
                <a:lnTo>
                  <a:pt x="28383" y="4179"/>
                </a:lnTo>
                <a:lnTo>
                  <a:pt x="32854" y="6027"/>
                </a:lnTo>
                <a:lnTo>
                  <a:pt x="40246" y="13419"/>
                </a:lnTo>
                <a:lnTo>
                  <a:pt x="42088" y="17901"/>
                </a:lnTo>
                <a:lnTo>
                  <a:pt x="42088" y="28520"/>
                </a:lnTo>
                <a:lnTo>
                  <a:pt x="40269" y="32947"/>
                </a:lnTo>
                <a:lnTo>
                  <a:pt x="36631" y="36450"/>
                </a:lnTo>
                <a:lnTo>
                  <a:pt x="32766" y="40243"/>
                </a:lnTo>
                <a:lnTo>
                  <a:pt x="28302" y="42119"/>
                </a:lnTo>
                <a:lnTo>
                  <a:pt x="36914" y="42119"/>
                </a:lnTo>
                <a:lnTo>
                  <a:pt x="44057" y="35100"/>
                </a:lnTo>
                <a:lnTo>
                  <a:pt x="46270" y="29680"/>
                </a:lnTo>
                <a:lnTo>
                  <a:pt x="46256" y="16653"/>
                </a:lnTo>
                <a:lnTo>
                  <a:pt x="44022" y="11199"/>
                </a:lnTo>
                <a:lnTo>
                  <a:pt x="37002" y="4179"/>
                </a:lnTo>
                <a:close/>
              </a:path>
              <a:path w="46354" h="46355">
                <a:moveTo>
                  <a:pt x="28244" y="15929"/>
                </a:moveTo>
                <a:lnTo>
                  <a:pt x="17933" y="15929"/>
                </a:lnTo>
                <a:lnTo>
                  <a:pt x="17574" y="16075"/>
                </a:lnTo>
                <a:lnTo>
                  <a:pt x="16995" y="16653"/>
                </a:lnTo>
                <a:lnTo>
                  <a:pt x="16856" y="26894"/>
                </a:lnTo>
                <a:lnTo>
                  <a:pt x="19497" y="26894"/>
                </a:lnTo>
                <a:lnTo>
                  <a:pt x="19497" y="38146"/>
                </a:lnTo>
                <a:lnTo>
                  <a:pt x="26703" y="38146"/>
                </a:lnTo>
                <a:lnTo>
                  <a:pt x="26703" y="26893"/>
                </a:lnTo>
                <a:lnTo>
                  <a:pt x="29344" y="26893"/>
                </a:lnTo>
                <a:lnTo>
                  <a:pt x="29268" y="16827"/>
                </a:lnTo>
                <a:lnTo>
                  <a:pt x="29194" y="16653"/>
                </a:lnTo>
                <a:lnTo>
                  <a:pt x="28591" y="16074"/>
                </a:lnTo>
                <a:lnTo>
                  <a:pt x="28244" y="15929"/>
                </a:lnTo>
                <a:close/>
              </a:path>
              <a:path w="46354" h="46355">
                <a:moveTo>
                  <a:pt x="25255" y="8192"/>
                </a:moveTo>
                <a:lnTo>
                  <a:pt x="20945" y="8192"/>
                </a:lnTo>
                <a:lnTo>
                  <a:pt x="19869" y="9281"/>
                </a:lnTo>
                <a:lnTo>
                  <a:pt x="19868" y="13612"/>
                </a:lnTo>
                <a:lnTo>
                  <a:pt x="20945" y="14688"/>
                </a:lnTo>
                <a:lnTo>
                  <a:pt x="25255" y="14688"/>
                </a:lnTo>
                <a:lnTo>
                  <a:pt x="26321" y="13612"/>
                </a:lnTo>
                <a:lnTo>
                  <a:pt x="26321" y="9281"/>
                </a:lnTo>
                <a:lnTo>
                  <a:pt x="25255" y="8192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1" name="object 651"/>
          <p:cNvSpPr/>
          <p:nvPr/>
        </p:nvSpPr>
        <p:spPr>
          <a:xfrm>
            <a:off x="4415360" y="304385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5">
                <a:moveTo>
                  <a:pt x="29518" y="0"/>
                </a:moveTo>
                <a:lnTo>
                  <a:pt x="16601" y="0"/>
                </a:lnTo>
                <a:lnTo>
                  <a:pt x="11178" y="2262"/>
                </a:lnTo>
                <a:lnTo>
                  <a:pt x="6777" y="6743"/>
                </a:lnTo>
                <a:lnTo>
                  <a:pt x="4541" y="8978"/>
                </a:lnTo>
                <a:lnTo>
                  <a:pt x="2874" y="11455"/>
                </a:lnTo>
                <a:lnTo>
                  <a:pt x="498" y="17164"/>
                </a:lnTo>
                <a:lnTo>
                  <a:pt x="114" y="19075"/>
                </a:lnTo>
                <a:lnTo>
                  <a:pt x="0" y="26729"/>
                </a:lnTo>
                <a:lnTo>
                  <a:pt x="486" y="29196"/>
                </a:lnTo>
                <a:lnTo>
                  <a:pt x="19972" y="46339"/>
                </a:lnTo>
                <a:lnTo>
                  <a:pt x="26100" y="46339"/>
                </a:lnTo>
                <a:lnTo>
                  <a:pt x="29066" y="45746"/>
                </a:lnTo>
                <a:lnTo>
                  <a:pt x="34801" y="43374"/>
                </a:lnTo>
                <a:lnTo>
                  <a:pt x="36737" y="42079"/>
                </a:lnTo>
                <a:lnTo>
                  <a:pt x="20609" y="42079"/>
                </a:lnTo>
                <a:lnTo>
                  <a:pt x="18197" y="41598"/>
                </a:lnTo>
                <a:lnTo>
                  <a:pt x="4212" y="26259"/>
                </a:lnTo>
                <a:lnTo>
                  <a:pt x="4270" y="19765"/>
                </a:lnTo>
                <a:lnTo>
                  <a:pt x="17817" y="4179"/>
                </a:lnTo>
                <a:lnTo>
                  <a:pt x="36958" y="4179"/>
                </a:lnTo>
                <a:lnTo>
                  <a:pt x="35032" y="2262"/>
                </a:lnTo>
                <a:lnTo>
                  <a:pt x="29518" y="0"/>
                </a:lnTo>
                <a:close/>
              </a:path>
              <a:path w="46354" h="46355">
                <a:moveTo>
                  <a:pt x="36958" y="4179"/>
                </a:moveTo>
                <a:lnTo>
                  <a:pt x="28359" y="4179"/>
                </a:lnTo>
                <a:lnTo>
                  <a:pt x="32843" y="6041"/>
                </a:lnTo>
                <a:lnTo>
                  <a:pt x="38366" y="11572"/>
                </a:lnTo>
                <a:lnTo>
                  <a:pt x="39743" y="13647"/>
                </a:lnTo>
                <a:lnTo>
                  <a:pt x="41601" y="18179"/>
                </a:lnTo>
                <a:lnTo>
                  <a:pt x="41904" y="19765"/>
                </a:lnTo>
                <a:lnTo>
                  <a:pt x="41961" y="28750"/>
                </a:lnTo>
                <a:lnTo>
                  <a:pt x="40257" y="32923"/>
                </a:lnTo>
                <a:lnTo>
                  <a:pt x="34766" y="38274"/>
                </a:lnTo>
                <a:lnTo>
                  <a:pt x="32669" y="39665"/>
                </a:lnTo>
                <a:lnTo>
                  <a:pt x="27971" y="41603"/>
                </a:lnTo>
                <a:lnTo>
                  <a:pt x="25602" y="42079"/>
                </a:lnTo>
                <a:lnTo>
                  <a:pt x="36737" y="42079"/>
                </a:lnTo>
                <a:lnTo>
                  <a:pt x="46197" y="26604"/>
                </a:lnTo>
                <a:lnTo>
                  <a:pt x="46091" y="19213"/>
                </a:lnTo>
                <a:lnTo>
                  <a:pt x="45679" y="17054"/>
                </a:lnTo>
                <a:lnTo>
                  <a:pt x="43420" y="11455"/>
                </a:lnTo>
                <a:lnTo>
                  <a:pt x="41763" y="8964"/>
                </a:lnTo>
                <a:lnTo>
                  <a:pt x="36958" y="4179"/>
                </a:lnTo>
                <a:close/>
              </a:path>
              <a:path w="46354" h="46355">
                <a:moveTo>
                  <a:pt x="19532" y="15972"/>
                </a:moveTo>
                <a:lnTo>
                  <a:pt x="9959" y="25653"/>
                </a:lnTo>
                <a:lnTo>
                  <a:pt x="10507" y="27199"/>
                </a:lnTo>
                <a:lnTo>
                  <a:pt x="13044" y="29737"/>
                </a:lnTo>
                <a:lnTo>
                  <a:pt x="14712" y="30371"/>
                </a:lnTo>
                <a:lnTo>
                  <a:pt x="18084" y="30371"/>
                </a:lnTo>
                <a:lnTo>
                  <a:pt x="19265" y="30046"/>
                </a:lnTo>
                <a:lnTo>
                  <a:pt x="21420" y="28750"/>
                </a:lnTo>
                <a:lnTo>
                  <a:pt x="22266" y="27861"/>
                </a:lnTo>
                <a:lnTo>
                  <a:pt x="22582" y="27267"/>
                </a:lnTo>
                <a:lnTo>
                  <a:pt x="16137" y="27267"/>
                </a:lnTo>
                <a:lnTo>
                  <a:pt x="15361" y="26894"/>
                </a:lnTo>
                <a:lnTo>
                  <a:pt x="14339" y="25433"/>
                </a:lnTo>
                <a:lnTo>
                  <a:pt x="14052" y="24412"/>
                </a:lnTo>
                <a:lnTo>
                  <a:pt x="14052" y="20440"/>
                </a:lnTo>
                <a:lnTo>
                  <a:pt x="15095" y="19075"/>
                </a:lnTo>
                <a:lnTo>
                  <a:pt x="22695" y="19075"/>
                </a:lnTo>
                <a:lnTo>
                  <a:pt x="21624" y="17164"/>
                </a:lnTo>
                <a:lnTo>
                  <a:pt x="19532" y="15972"/>
                </a:lnTo>
                <a:close/>
              </a:path>
              <a:path w="46354" h="46355">
                <a:moveTo>
                  <a:pt x="32935" y="15972"/>
                </a:moveTo>
                <a:lnTo>
                  <a:pt x="23363" y="25653"/>
                </a:lnTo>
                <a:lnTo>
                  <a:pt x="23911" y="27199"/>
                </a:lnTo>
                <a:lnTo>
                  <a:pt x="26425" y="29737"/>
                </a:lnTo>
                <a:lnTo>
                  <a:pt x="28093" y="30371"/>
                </a:lnTo>
                <a:lnTo>
                  <a:pt x="31464" y="30371"/>
                </a:lnTo>
                <a:lnTo>
                  <a:pt x="32634" y="30046"/>
                </a:lnTo>
                <a:lnTo>
                  <a:pt x="34789" y="28750"/>
                </a:lnTo>
                <a:lnTo>
                  <a:pt x="35635" y="27861"/>
                </a:lnTo>
                <a:lnTo>
                  <a:pt x="35969" y="27267"/>
                </a:lnTo>
                <a:lnTo>
                  <a:pt x="29506" y="27267"/>
                </a:lnTo>
                <a:lnTo>
                  <a:pt x="28730" y="26894"/>
                </a:lnTo>
                <a:lnTo>
                  <a:pt x="27696" y="25433"/>
                </a:lnTo>
                <a:lnTo>
                  <a:pt x="27421" y="24412"/>
                </a:lnTo>
                <a:lnTo>
                  <a:pt x="27421" y="20440"/>
                </a:lnTo>
                <a:lnTo>
                  <a:pt x="28452" y="19075"/>
                </a:lnTo>
                <a:lnTo>
                  <a:pt x="36056" y="19075"/>
                </a:lnTo>
                <a:lnTo>
                  <a:pt x="35015" y="17164"/>
                </a:lnTo>
                <a:lnTo>
                  <a:pt x="32935" y="15972"/>
                </a:lnTo>
                <a:close/>
              </a:path>
              <a:path w="46354" h="46355">
                <a:moveTo>
                  <a:pt x="20018" y="25281"/>
                </a:moveTo>
                <a:lnTo>
                  <a:pt x="19462" y="26604"/>
                </a:lnTo>
                <a:lnTo>
                  <a:pt x="18512" y="27267"/>
                </a:lnTo>
                <a:lnTo>
                  <a:pt x="22582" y="27267"/>
                </a:lnTo>
                <a:lnTo>
                  <a:pt x="22868" y="26729"/>
                </a:lnTo>
                <a:lnTo>
                  <a:pt x="20018" y="25281"/>
                </a:lnTo>
                <a:close/>
              </a:path>
              <a:path w="46354" h="46355">
                <a:moveTo>
                  <a:pt x="33376" y="25281"/>
                </a:moveTo>
                <a:lnTo>
                  <a:pt x="32831" y="26604"/>
                </a:lnTo>
                <a:lnTo>
                  <a:pt x="31870" y="27267"/>
                </a:lnTo>
                <a:lnTo>
                  <a:pt x="35969" y="27267"/>
                </a:lnTo>
                <a:lnTo>
                  <a:pt x="36272" y="26729"/>
                </a:lnTo>
                <a:lnTo>
                  <a:pt x="33376" y="25281"/>
                </a:lnTo>
                <a:close/>
              </a:path>
              <a:path w="46354" h="46355">
                <a:moveTo>
                  <a:pt x="22695" y="19075"/>
                </a:moveTo>
                <a:lnTo>
                  <a:pt x="17574" y="19075"/>
                </a:lnTo>
                <a:lnTo>
                  <a:pt x="18016" y="19214"/>
                </a:lnTo>
                <a:lnTo>
                  <a:pt x="18987" y="19765"/>
                </a:lnTo>
                <a:lnTo>
                  <a:pt x="19393" y="20248"/>
                </a:lnTo>
                <a:lnTo>
                  <a:pt x="19729" y="20937"/>
                </a:lnTo>
                <a:lnTo>
                  <a:pt x="22833" y="19323"/>
                </a:lnTo>
                <a:lnTo>
                  <a:pt x="22695" y="19075"/>
                </a:lnTo>
                <a:close/>
              </a:path>
              <a:path w="46354" h="46355">
                <a:moveTo>
                  <a:pt x="36056" y="19075"/>
                </a:moveTo>
                <a:lnTo>
                  <a:pt x="30966" y="19075"/>
                </a:lnTo>
                <a:lnTo>
                  <a:pt x="31431" y="19214"/>
                </a:lnTo>
                <a:lnTo>
                  <a:pt x="32391" y="19765"/>
                </a:lnTo>
                <a:lnTo>
                  <a:pt x="32796" y="20248"/>
                </a:lnTo>
                <a:lnTo>
                  <a:pt x="33132" y="20937"/>
                </a:lnTo>
                <a:lnTo>
                  <a:pt x="36191" y="19323"/>
                </a:lnTo>
                <a:lnTo>
                  <a:pt x="36056" y="19075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2" name="object 652"/>
          <p:cNvSpPr txBox="1"/>
          <p:nvPr/>
        </p:nvSpPr>
        <p:spPr>
          <a:xfrm>
            <a:off x="3774594" y="3050469"/>
            <a:ext cx="562610" cy="5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10" dirty="0">
                <a:latin typeface="Arial"/>
                <a:cs typeface="Arial"/>
              </a:rPr>
              <a:t>Linked</a:t>
            </a:r>
            <a:r>
              <a:rPr sz="250" spc="-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Datasets</a:t>
            </a:r>
            <a:r>
              <a:rPr sz="250" spc="-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as</a:t>
            </a:r>
            <a:r>
              <a:rPr sz="250" spc="-5" dirty="0">
                <a:latin typeface="Arial"/>
                <a:cs typeface="Arial"/>
              </a:rPr>
              <a:t> </a:t>
            </a:r>
            <a:r>
              <a:rPr sz="250" spc="5" dirty="0">
                <a:latin typeface="Arial"/>
                <a:cs typeface="Arial"/>
              </a:rPr>
              <a:t>of</a:t>
            </a:r>
            <a:r>
              <a:rPr sz="250" spc="-2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August</a:t>
            </a:r>
            <a:r>
              <a:rPr sz="250" spc="-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2014</a:t>
            </a:r>
            <a:endParaRPr sz="250" dirty="0">
              <a:latin typeface="Arial"/>
              <a:cs typeface="Arial"/>
            </a:endParaRPr>
          </a:p>
        </p:txBody>
      </p:sp>
      <p:sp>
        <p:nvSpPr>
          <p:cNvPr id="653" name="object 653"/>
          <p:cNvSpPr txBox="1"/>
          <p:nvPr/>
        </p:nvSpPr>
        <p:spPr>
          <a:xfrm>
            <a:off x="3388548" y="2097950"/>
            <a:ext cx="9271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Uniprot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654" name="object 654"/>
          <p:cNvSpPr txBox="1"/>
          <p:nvPr/>
        </p:nvSpPr>
        <p:spPr>
          <a:xfrm>
            <a:off x="954435" y="2583527"/>
            <a:ext cx="9144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Alexandria</a:t>
            </a:r>
          </a:p>
        </p:txBody>
      </p:sp>
      <p:sp>
        <p:nvSpPr>
          <p:cNvPr id="655" name="object 655"/>
          <p:cNvSpPr txBox="1"/>
          <p:nvPr/>
        </p:nvSpPr>
        <p:spPr>
          <a:xfrm>
            <a:off x="943139" y="2599899"/>
            <a:ext cx="11048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 marR="5080" indent="-1524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Digital Library  Gazetteer</a:t>
            </a:r>
          </a:p>
        </p:txBody>
      </p:sp>
      <p:sp>
        <p:nvSpPr>
          <p:cNvPr id="656" name="object 656"/>
          <p:cNvSpPr txBox="1"/>
          <p:nvPr/>
        </p:nvSpPr>
        <p:spPr>
          <a:xfrm>
            <a:off x="3642050" y="1788065"/>
            <a:ext cx="55244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lobid</a:t>
            </a:r>
          </a:p>
        </p:txBody>
      </p:sp>
      <p:sp>
        <p:nvSpPr>
          <p:cNvPr id="657" name="object 657"/>
          <p:cNvSpPr txBox="1"/>
          <p:nvPr/>
        </p:nvSpPr>
        <p:spPr>
          <a:xfrm>
            <a:off x="3611790" y="1804434"/>
            <a:ext cx="11176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Organizations</a:t>
            </a:r>
          </a:p>
        </p:txBody>
      </p:sp>
      <p:sp>
        <p:nvSpPr>
          <p:cNvPr id="658" name="object 658"/>
          <p:cNvSpPr txBox="1"/>
          <p:nvPr/>
        </p:nvSpPr>
        <p:spPr>
          <a:xfrm>
            <a:off x="3247583" y="2367510"/>
            <a:ext cx="6731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chem2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59" name="object 659"/>
          <p:cNvSpPr txBox="1"/>
          <p:nvPr/>
        </p:nvSpPr>
        <p:spPr>
          <a:xfrm>
            <a:off x="1009409" y="2072144"/>
            <a:ext cx="109855" cy="55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95" marR="5080" indent="-11430">
              <a:lnSpc>
                <a:spcPct val="134300"/>
              </a:lnSpc>
            </a:pPr>
            <a:r>
              <a:rPr sz="100" spc="20" dirty="0">
                <a:latin typeface="Arial"/>
                <a:cs typeface="Arial"/>
              </a:rPr>
              <a:t>Open</a:t>
            </a:r>
            <a:r>
              <a:rPr sz="100" spc="10" dirty="0">
                <a:latin typeface="Arial"/>
                <a:cs typeface="Arial"/>
              </a:rPr>
              <a:t> </a:t>
            </a:r>
            <a:r>
              <a:rPr sz="100" spc="15" dirty="0">
                <a:latin typeface="Arial"/>
                <a:cs typeface="Arial"/>
              </a:rPr>
              <a:t>Data  Ecuador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60" name="object 660"/>
          <p:cNvSpPr txBox="1"/>
          <p:nvPr/>
        </p:nvSpPr>
        <p:spPr>
          <a:xfrm>
            <a:off x="1160489" y="2127109"/>
            <a:ext cx="6540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Geo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661" name="object 661"/>
          <p:cNvSpPr txBox="1"/>
          <p:nvPr/>
        </p:nvSpPr>
        <p:spPr>
          <a:xfrm>
            <a:off x="3676967" y="2091783"/>
            <a:ext cx="10668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Serendipity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62" name="object 662"/>
          <p:cNvSpPr txBox="1"/>
          <p:nvPr/>
        </p:nvSpPr>
        <p:spPr>
          <a:xfrm>
            <a:off x="773361" y="2414087"/>
            <a:ext cx="996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 marR="5080" indent="-8255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GovAgriBus  Denmark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63" name="object 663"/>
          <p:cNvSpPr txBox="1"/>
          <p:nvPr/>
        </p:nvSpPr>
        <p:spPr>
          <a:xfrm>
            <a:off x="2397967" y="1946175"/>
            <a:ext cx="5715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live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664" name="object 664"/>
          <p:cNvSpPr txBox="1"/>
          <p:nvPr/>
        </p:nvSpPr>
        <p:spPr>
          <a:xfrm>
            <a:off x="3814272" y="1175384"/>
            <a:ext cx="5969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lobid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65" name="object 665"/>
          <p:cNvSpPr txBox="1"/>
          <p:nvPr/>
        </p:nvSpPr>
        <p:spPr>
          <a:xfrm>
            <a:off x="2846373" y="639104"/>
            <a:ext cx="101600" cy="5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 marR="5080" indent="-9525">
              <a:lnSpc>
                <a:spcPct val="125400"/>
              </a:lnSpc>
            </a:pPr>
            <a:r>
              <a:rPr sz="100" spc="10" dirty="0">
                <a:latin typeface="Arial"/>
                <a:cs typeface="Arial"/>
              </a:rPr>
              <a:t>Wiktionary  DBpedia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66" name="object 666"/>
          <p:cNvSpPr txBox="1"/>
          <p:nvPr/>
        </p:nvSpPr>
        <p:spPr>
          <a:xfrm>
            <a:off x="1105913" y="859648"/>
            <a:ext cx="8128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Umthes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67" name="object 667"/>
          <p:cNvSpPr txBox="1"/>
          <p:nvPr/>
        </p:nvSpPr>
        <p:spPr>
          <a:xfrm>
            <a:off x="3516701" y="1343956"/>
            <a:ext cx="5397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RKB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68" name="object 668"/>
          <p:cNvSpPr txBox="1"/>
          <p:nvPr/>
        </p:nvSpPr>
        <p:spPr>
          <a:xfrm>
            <a:off x="2294548" y="1801677"/>
            <a:ext cx="8953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Opencyc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69" name="object 669"/>
          <p:cNvSpPr txBox="1"/>
          <p:nvPr/>
        </p:nvSpPr>
        <p:spPr>
          <a:xfrm>
            <a:off x="3074411" y="2531856"/>
            <a:ext cx="9525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Diseasome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70" name="object 670"/>
          <p:cNvSpPr txBox="1"/>
          <p:nvPr/>
        </p:nvSpPr>
        <p:spPr>
          <a:xfrm>
            <a:off x="943325" y="958328"/>
            <a:ext cx="8509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Eurovoc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71" name="object 671"/>
          <p:cNvSpPr txBox="1"/>
          <p:nvPr/>
        </p:nvSpPr>
        <p:spPr>
          <a:xfrm>
            <a:off x="2786641" y="2317706"/>
            <a:ext cx="6985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10" dirty="0">
                <a:latin typeface="Arial"/>
                <a:cs typeface="Arial"/>
              </a:rPr>
              <a:t>DNB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672" name="object 672"/>
          <p:cNvSpPr txBox="1"/>
          <p:nvPr/>
        </p:nvSpPr>
        <p:spPr>
          <a:xfrm>
            <a:off x="2785101" y="2342265"/>
            <a:ext cx="7175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10" dirty="0">
                <a:latin typeface="Arial"/>
                <a:cs typeface="Arial"/>
              </a:rPr>
              <a:t>GND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673" name="object 673"/>
          <p:cNvSpPr txBox="1"/>
          <p:nvPr/>
        </p:nvSpPr>
        <p:spPr>
          <a:xfrm>
            <a:off x="3431378" y="2557254"/>
            <a:ext cx="8191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Bio2RDF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74" name="object 674"/>
          <p:cNvSpPr txBox="1"/>
          <p:nvPr/>
        </p:nvSpPr>
        <p:spPr>
          <a:xfrm>
            <a:off x="3062409" y="2400678"/>
            <a:ext cx="6540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Mesh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75" name="object 675"/>
          <p:cNvSpPr txBox="1"/>
          <p:nvPr/>
        </p:nvSpPr>
        <p:spPr>
          <a:xfrm>
            <a:off x="629862" y="2661910"/>
            <a:ext cx="8128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AEMET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76" name="object 676"/>
          <p:cNvSpPr txBox="1"/>
          <p:nvPr/>
        </p:nvSpPr>
        <p:spPr>
          <a:xfrm>
            <a:off x="2145010" y="610618"/>
            <a:ext cx="9779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ineverycrea</a:t>
            </a:r>
          </a:p>
        </p:txBody>
      </p:sp>
      <p:sp>
        <p:nvSpPr>
          <p:cNvPr id="677" name="object 677"/>
          <p:cNvSpPr txBox="1"/>
          <p:nvPr/>
        </p:nvSpPr>
        <p:spPr>
          <a:xfrm>
            <a:off x="1697344" y="554941"/>
            <a:ext cx="7874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Museos  Espania  GNOSS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78" name="object 678"/>
          <p:cNvSpPr txBox="1"/>
          <p:nvPr/>
        </p:nvSpPr>
        <p:spPr>
          <a:xfrm>
            <a:off x="839084" y="2640309"/>
            <a:ext cx="86995" cy="5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145">
              <a:lnSpc>
                <a:spcPct val="125299"/>
              </a:lnSpc>
            </a:pPr>
            <a:r>
              <a:rPr sz="100" spc="10" dirty="0">
                <a:latin typeface="Arial"/>
                <a:cs typeface="Arial"/>
              </a:rPr>
              <a:t>Geo  </a:t>
            </a:r>
            <a:r>
              <a:rPr sz="100" spc="20" dirty="0">
                <a:latin typeface="Arial"/>
                <a:cs typeface="Arial"/>
              </a:rPr>
              <a:t>W</a:t>
            </a:r>
            <a:r>
              <a:rPr sz="100" spc="10" dirty="0">
                <a:latin typeface="Arial"/>
                <a:cs typeface="Arial"/>
              </a:rPr>
              <a:t>ordnet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79" name="object 679"/>
          <p:cNvSpPr txBox="1"/>
          <p:nvPr/>
        </p:nvSpPr>
        <p:spPr>
          <a:xfrm>
            <a:off x="3627060" y="2410163"/>
            <a:ext cx="9144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Bio2RDF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80" name="object 680"/>
          <p:cNvSpPr txBox="1"/>
          <p:nvPr/>
        </p:nvSpPr>
        <p:spPr>
          <a:xfrm>
            <a:off x="681861" y="1233042"/>
            <a:ext cx="7366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Ctic  Public  Dataset</a:t>
            </a:r>
          </a:p>
        </p:txBody>
      </p:sp>
      <p:sp>
        <p:nvSpPr>
          <p:cNvPr id="681" name="object 681"/>
          <p:cNvSpPr txBox="1"/>
          <p:nvPr/>
        </p:nvSpPr>
        <p:spPr>
          <a:xfrm>
            <a:off x="3417314" y="2830144"/>
            <a:ext cx="10477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Bio2RDF</a:t>
            </a:r>
            <a:endParaRPr sz="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" spc="5" dirty="0">
                <a:latin typeface="Arial"/>
                <a:cs typeface="Arial"/>
              </a:rPr>
              <a:t>Homologene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82" name="object 682"/>
          <p:cNvSpPr txBox="1"/>
          <p:nvPr/>
        </p:nvSpPr>
        <p:spPr>
          <a:xfrm>
            <a:off x="2857715" y="1617406"/>
            <a:ext cx="7747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CKAN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683" name="object 683"/>
          <p:cNvSpPr txBox="1"/>
          <p:nvPr/>
        </p:nvSpPr>
        <p:spPr>
          <a:xfrm>
            <a:off x="598904" y="1933734"/>
            <a:ext cx="89535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-5" dirty="0">
                <a:latin typeface="Arial"/>
                <a:cs typeface="Arial"/>
              </a:rPr>
              <a:t>Government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84" name="object 684"/>
          <p:cNvSpPr txBox="1"/>
          <p:nvPr/>
        </p:nvSpPr>
        <p:spPr>
          <a:xfrm>
            <a:off x="588742" y="1948905"/>
            <a:ext cx="107314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10"/>
              </a:lnSpc>
            </a:pPr>
            <a:r>
              <a:rPr sz="100" spc="-15" dirty="0">
                <a:latin typeface="Arial"/>
                <a:cs typeface="Arial"/>
              </a:rPr>
              <a:t>W</a:t>
            </a:r>
            <a:r>
              <a:rPr sz="100" spc="-5" dirty="0">
                <a:latin typeface="Arial"/>
                <a:cs typeface="Arial"/>
              </a:rPr>
              <a:t>eb Integration  for</a:t>
            </a:r>
            <a:endParaRPr sz="100" dirty="0">
              <a:latin typeface="Arial"/>
              <a:cs typeface="Arial"/>
            </a:endParaRPr>
          </a:p>
          <a:p>
            <a:pPr marL="3810" algn="ctr">
              <a:lnSpc>
                <a:spcPts val="100"/>
              </a:lnSpc>
            </a:pPr>
            <a:r>
              <a:rPr sz="100" spc="-5" dirty="0">
                <a:latin typeface="Arial"/>
                <a:cs typeface="Arial"/>
              </a:rPr>
              <a:t>Linked</a:t>
            </a:r>
            <a:endParaRPr sz="100" dirty="0">
              <a:latin typeface="Arial"/>
              <a:cs typeface="Arial"/>
            </a:endParaRPr>
          </a:p>
          <a:p>
            <a:pPr marL="5715" algn="ctr">
              <a:lnSpc>
                <a:spcPts val="114"/>
              </a:lnSpc>
            </a:pPr>
            <a:r>
              <a:rPr sz="100" spc="-5" dirty="0">
                <a:latin typeface="Arial"/>
                <a:cs typeface="Arial"/>
              </a:rPr>
              <a:t>Data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85" name="object 685"/>
          <p:cNvSpPr txBox="1"/>
          <p:nvPr/>
        </p:nvSpPr>
        <p:spPr>
          <a:xfrm>
            <a:off x="3759441" y="804248"/>
            <a:ext cx="9906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marR="5080" indent="-3175" algn="just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Universidad  de Cuenca  Linkeddata</a:t>
            </a:r>
          </a:p>
        </p:txBody>
      </p:sp>
      <p:sp>
        <p:nvSpPr>
          <p:cNvPr id="686" name="object 686"/>
          <p:cNvSpPr txBox="1"/>
          <p:nvPr/>
        </p:nvSpPr>
        <p:spPr>
          <a:xfrm>
            <a:off x="2150976" y="1761360"/>
            <a:ext cx="113664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Freebase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687" name="object 687"/>
          <p:cNvSpPr txBox="1"/>
          <p:nvPr/>
        </p:nvSpPr>
        <p:spPr>
          <a:xfrm>
            <a:off x="3819925" y="2349998"/>
            <a:ext cx="9461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685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Gene  Expression</a:t>
            </a:r>
          </a:p>
        </p:txBody>
      </p:sp>
      <p:sp>
        <p:nvSpPr>
          <p:cNvPr id="688" name="object 688"/>
          <p:cNvSpPr txBox="1"/>
          <p:nvPr/>
        </p:nvSpPr>
        <p:spPr>
          <a:xfrm>
            <a:off x="3753706" y="2621431"/>
            <a:ext cx="81280" cy="5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 marR="5080" indent="-15240">
              <a:lnSpc>
                <a:spcPct val="125299"/>
              </a:lnSpc>
            </a:pPr>
            <a:r>
              <a:rPr sz="100" spc="15" dirty="0">
                <a:latin typeface="Arial"/>
                <a:cs typeface="Arial"/>
              </a:rPr>
              <a:t>Chembl  RDF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89" name="object 689"/>
          <p:cNvSpPr txBox="1"/>
          <p:nvPr/>
        </p:nvSpPr>
        <p:spPr>
          <a:xfrm>
            <a:off x="3824420" y="2373562"/>
            <a:ext cx="25844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29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Biosamples</a:t>
            </a:r>
            <a:endParaRPr sz="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50" baseline="55555" dirty="0">
                <a:latin typeface="Arial"/>
                <a:cs typeface="Arial"/>
              </a:rPr>
              <a:t>Atlas </a:t>
            </a:r>
            <a:r>
              <a:rPr sz="150" spc="7" baseline="55555" dirty="0">
                <a:latin typeface="Arial"/>
                <a:cs typeface="Arial"/>
              </a:rPr>
              <a:t>RDF                    </a:t>
            </a:r>
            <a:r>
              <a:rPr sz="150" spc="37" baseline="55555" dirty="0">
                <a:latin typeface="Arial"/>
                <a:cs typeface="Arial"/>
              </a:rPr>
              <a:t> </a:t>
            </a:r>
            <a:r>
              <a:rPr sz="100" spc="15" dirty="0">
                <a:latin typeface="Arial"/>
                <a:cs typeface="Arial"/>
              </a:rPr>
              <a:t>RDF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90" name="object 690"/>
          <p:cNvSpPr txBox="1"/>
          <p:nvPr/>
        </p:nvSpPr>
        <p:spPr>
          <a:xfrm>
            <a:off x="3265748" y="2110456"/>
            <a:ext cx="106680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Biomodels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91" name="object 691"/>
          <p:cNvSpPr txBox="1"/>
          <p:nvPr/>
        </p:nvSpPr>
        <p:spPr>
          <a:xfrm>
            <a:off x="3292637" y="2130922"/>
            <a:ext cx="61594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25" dirty="0">
                <a:latin typeface="Arial"/>
                <a:cs typeface="Arial"/>
              </a:rPr>
              <a:t>RDF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92" name="object 692"/>
          <p:cNvSpPr txBox="1"/>
          <p:nvPr/>
        </p:nvSpPr>
        <p:spPr>
          <a:xfrm>
            <a:off x="2969475" y="2498910"/>
            <a:ext cx="104775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20" dirty="0">
                <a:latin typeface="Arial"/>
                <a:cs typeface="Arial"/>
              </a:rPr>
              <a:t>Reactome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93" name="object 693"/>
          <p:cNvSpPr txBox="1"/>
          <p:nvPr/>
        </p:nvSpPr>
        <p:spPr>
          <a:xfrm>
            <a:off x="2993942" y="2519376"/>
            <a:ext cx="61594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25" dirty="0">
                <a:latin typeface="Arial"/>
                <a:cs typeface="Arial"/>
              </a:rPr>
              <a:t>RDF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94" name="object 694"/>
          <p:cNvSpPr txBox="1"/>
          <p:nvPr/>
        </p:nvSpPr>
        <p:spPr>
          <a:xfrm>
            <a:off x="3198416" y="602601"/>
            <a:ext cx="74295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20" dirty="0">
                <a:latin typeface="Arial"/>
                <a:cs typeface="Arial"/>
              </a:rPr>
              <a:t>Quran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95" name="object 695"/>
          <p:cNvSpPr txBox="1"/>
          <p:nvPr/>
        </p:nvSpPr>
        <p:spPr>
          <a:xfrm>
            <a:off x="906648" y="1978647"/>
            <a:ext cx="112395" cy="5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685">
              <a:lnSpc>
                <a:spcPct val="125400"/>
              </a:lnSpc>
            </a:pPr>
            <a:r>
              <a:rPr sz="100" spc="10" dirty="0">
                <a:latin typeface="Arial"/>
                <a:cs typeface="Arial"/>
              </a:rPr>
              <a:t>IATI as  Linked</a:t>
            </a:r>
            <a:r>
              <a:rPr sz="100" spc="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Data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96" name="object 696"/>
          <p:cNvSpPr txBox="1"/>
          <p:nvPr/>
        </p:nvSpPr>
        <p:spPr>
          <a:xfrm>
            <a:off x="3674697" y="1380472"/>
            <a:ext cx="109220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-15" dirty="0">
                <a:latin typeface="Arial"/>
                <a:cs typeface="Arial"/>
              </a:rPr>
              <a:t>V</a:t>
            </a:r>
            <a:r>
              <a:rPr sz="100" spc="-5" dirty="0">
                <a:latin typeface="Arial"/>
                <a:cs typeface="Arial"/>
              </a:rPr>
              <a:t>errijktkoninkrijk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97" name="object 697"/>
          <p:cNvSpPr txBox="1"/>
          <p:nvPr/>
        </p:nvSpPr>
        <p:spPr>
          <a:xfrm>
            <a:off x="132189" y="2038368"/>
            <a:ext cx="91440" cy="5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Arago-  dbpedia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698" name="object 698"/>
          <p:cNvSpPr txBox="1"/>
          <p:nvPr/>
        </p:nvSpPr>
        <p:spPr>
          <a:xfrm>
            <a:off x="987532" y="1271794"/>
            <a:ext cx="92710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ABS</a:t>
            </a:r>
            <a:endParaRPr sz="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00" spc="10" dirty="0">
                <a:latin typeface="Arial"/>
                <a:cs typeface="Arial"/>
              </a:rPr>
              <a:t>270a.info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699" name="object 699"/>
          <p:cNvSpPr txBox="1"/>
          <p:nvPr/>
        </p:nvSpPr>
        <p:spPr>
          <a:xfrm>
            <a:off x="2880120" y="2606157"/>
            <a:ext cx="8953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License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700" name="object 700"/>
          <p:cNvSpPr txBox="1"/>
          <p:nvPr/>
        </p:nvSpPr>
        <p:spPr>
          <a:xfrm>
            <a:off x="1559090" y="1813702"/>
            <a:ext cx="99695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-5" dirty="0">
                <a:latin typeface="Arial"/>
                <a:cs typeface="Arial"/>
              </a:rPr>
              <a:t>Environmental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01" name="object 701"/>
          <p:cNvSpPr txBox="1"/>
          <p:nvPr/>
        </p:nvSpPr>
        <p:spPr>
          <a:xfrm>
            <a:off x="1564535" y="1827349"/>
            <a:ext cx="88265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-5" dirty="0">
                <a:latin typeface="Arial"/>
                <a:cs typeface="Arial"/>
              </a:rPr>
              <a:t>Applications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02" name="object 702"/>
          <p:cNvSpPr txBox="1"/>
          <p:nvPr/>
        </p:nvSpPr>
        <p:spPr>
          <a:xfrm>
            <a:off x="1571648" y="1840985"/>
            <a:ext cx="79375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-5" dirty="0">
                <a:latin typeface="Arial"/>
                <a:cs typeface="Arial"/>
              </a:rPr>
              <a:t>Reference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03" name="object 703"/>
          <p:cNvSpPr txBox="1"/>
          <p:nvPr/>
        </p:nvSpPr>
        <p:spPr>
          <a:xfrm>
            <a:off x="963478" y="2351640"/>
            <a:ext cx="6604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Thist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704" name="object 704"/>
          <p:cNvSpPr txBox="1"/>
          <p:nvPr/>
        </p:nvSpPr>
        <p:spPr>
          <a:xfrm>
            <a:off x="3549603" y="642988"/>
            <a:ext cx="79375" cy="71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45" algn="just">
              <a:lnSpc>
                <a:spcPct val="125299"/>
              </a:lnSpc>
            </a:pPr>
            <a:r>
              <a:rPr sz="100" spc="10" dirty="0">
                <a:latin typeface="Arial"/>
                <a:cs typeface="Arial"/>
              </a:rPr>
              <a:t>Shoah  Victims  Names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05" name="object 705"/>
          <p:cNvSpPr txBox="1"/>
          <p:nvPr/>
        </p:nvSpPr>
        <p:spPr>
          <a:xfrm>
            <a:off x="2970668" y="708638"/>
            <a:ext cx="7683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Reload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06" name="object 706"/>
          <p:cNvSpPr txBox="1"/>
          <p:nvPr/>
        </p:nvSpPr>
        <p:spPr>
          <a:xfrm>
            <a:off x="637412" y="2062113"/>
            <a:ext cx="101600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ts val="110"/>
              </a:lnSpc>
            </a:pPr>
            <a:r>
              <a:rPr sz="100" spc="-5" dirty="0">
                <a:latin typeface="Arial"/>
                <a:cs typeface="Arial"/>
              </a:rPr>
              <a:t>Data for  </a:t>
            </a:r>
            <a:r>
              <a:rPr sz="100" spc="-10" dirty="0">
                <a:latin typeface="Arial"/>
                <a:cs typeface="Arial"/>
              </a:rPr>
              <a:t>Tourists </a:t>
            </a:r>
            <a:r>
              <a:rPr sz="100" spc="-5" dirty="0">
                <a:latin typeface="Arial"/>
                <a:cs typeface="Arial"/>
              </a:rPr>
              <a:t>in  Castilla y Leon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07" name="object 707"/>
          <p:cNvSpPr txBox="1"/>
          <p:nvPr/>
        </p:nvSpPr>
        <p:spPr>
          <a:xfrm>
            <a:off x="189797" y="2137388"/>
            <a:ext cx="76200" cy="7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 algn="just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2001</a:t>
            </a:r>
            <a:endParaRPr sz="100" dirty="0">
              <a:latin typeface="Arial"/>
              <a:cs typeface="Arial"/>
            </a:endParaRPr>
          </a:p>
          <a:p>
            <a:pPr marL="13970" marR="5080" indent="-1905" algn="just">
              <a:lnSpc>
                <a:spcPct val="100000"/>
              </a:lnSpc>
              <a:spcBef>
                <a:spcPts val="5"/>
              </a:spcBef>
            </a:pPr>
            <a:r>
              <a:rPr sz="100" dirty="0">
                <a:latin typeface="Arial"/>
                <a:cs typeface="Arial"/>
              </a:rPr>
              <a:t>Spanish  Census  to </a:t>
            </a:r>
            <a:r>
              <a:rPr sz="100" spc="5" dirty="0">
                <a:latin typeface="Arial"/>
                <a:cs typeface="Arial"/>
              </a:rPr>
              <a:t>RDF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08" name="object 708"/>
          <p:cNvSpPr txBox="1"/>
          <p:nvPr/>
        </p:nvSpPr>
        <p:spPr>
          <a:xfrm>
            <a:off x="3375979" y="1360337"/>
            <a:ext cx="20256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7" baseline="27777" dirty="0">
                <a:latin typeface="Arial"/>
                <a:cs typeface="Arial"/>
              </a:rPr>
              <a:t>RKB                    </a:t>
            </a:r>
            <a:r>
              <a:rPr sz="150" spc="22" baseline="27777" dirty="0">
                <a:latin typeface="Arial"/>
                <a:cs typeface="Arial"/>
              </a:rPr>
              <a:t> </a:t>
            </a:r>
            <a:r>
              <a:rPr sz="100" dirty="0">
                <a:latin typeface="Arial"/>
                <a:cs typeface="Arial"/>
              </a:rPr>
              <a:t>Explorer</a:t>
            </a:r>
          </a:p>
        </p:txBody>
      </p:sp>
      <p:sp>
        <p:nvSpPr>
          <p:cNvPr id="709" name="object 709"/>
          <p:cNvSpPr txBox="1"/>
          <p:nvPr/>
        </p:nvSpPr>
        <p:spPr>
          <a:xfrm>
            <a:off x="3360675" y="1379247"/>
            <a:ext cx="229870" cy="55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marR="5080" indent="-5080">
              <a:lnSpc>
                <a:spcPts val="100"/>
              </a:lnSpc>
            </a:pPr>
            <a:r>
              <a:rPr sz="150" baseline="27777" dirty="0">
                <a:latin typeface="Arial"/>
                <a:cs typeface="Arial"/>
              </a:rPr>
              <a:t>Explorer </a:t>
            </a:r>
            <a:r>
              <a:rPr sz="100" spc="5" dirty="0">
                <a:latin typeface="Arial"/>
                <a:cs typeface="Arial"/>
              </a:rPr>
              <a:t>Courseware  </a:t>
            </a:r>
            <a:r>
              <a:rPr sz="100" dirty="0">
                <a:latin typeface="Arial"/>
                <a:cs typeface="Arial"/>
              </a:rPr>
              <a:t>Eprints</a:t>
            </a:r>
          </a:p>
          <a:p>
            <a:pPr marL="15240">
              <a:lnSpc>
                <a:spcPct val="100000"/>
              </a:lnSpc>
              <a:spcBef>
                <a:spcPts val="5"/>
              </a:spcBef>
            </a:pPr>
            <a:r>
              <a:rPr sz="100" dirty="0">
                <a:latin typeface="Arial"/>
                <a:cs typeface="Arial"/>
              </a:rPr>
              <a:t>Harvest</a:t>
            </a:r>
          </a:p>
        </p:txBody>
      </p:sp>
      <p:sp>
        <p:nvSpPr>
          <p:cNvPr id="710" name="object 710"/>
          <p:cNvSpPr txBox="1"/>
          <p:nvPr/>
        </p:nvSpPr>
        <p:spPr>
          <a:xfrm>
            <a:off x="788805" y="2561233"/>
            <a:ext cx="6413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NVS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711" name="object 711"/>
          <p:cNvSpPr txBox="1"/>
          <p:nvPr/>
        </p:nvSpPr>
        <p:spPr>
          <a:xfrm>
            <a:off x="477817" y="2060862"/>
            <a:ext cx="10541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" marR="5080" indent="-1905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EU</a:t>
            </a:r>
            <a:r>
              <a:rPr sz="100" spc="-5" dirty="0">
                <a:latin typeface="Arial"/>
                <a:cs typeface="Arial"/>
              </a:rPr>
              <a:t> </a:t>
            </a:r>
            <a:r>
              <a:rPr sz="100" dirty="0">
                <a:latin typeface="Arial"/>
                <a:cs typeface="Arial"/>
              </a:rPr>
              <a:t>Agencies  Bodies</a:t>
            </a:r>
          </a:p>
        </p:txBody>
      </p:sp>
      <p:sp>
        <p:nvSpPr>
          <p:cNvPr id="712" name="object 712"/>
          <p:cNvSpPr txBox="1"/>
          <p:nvPr/>
        </p:nvSpPr>
        <p:spPr>
          <a:xfrm>
            <a:off x="768237" y="1970202"/>
            <a:ext cx="6985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10" dirty="0">
                <a:latin typeface="Arial"/>
                <a:cs typeface="Arial"/>
              </a:rPr>
              <a:t>EPO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713" name="object 713"/>
          <p:cNvSpPr txBox="1"/>
          <p:nvPr/>
        </p:nvSpPr>
        <p:spPr>
          <a:xfrm>
            <a:off x="723227" y="1349691"/>
            <a:ext cx="6794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" marR="5080" indent="-4445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Linked  NUTS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14" name="object 714"/>
          <p:cNvSpPr txBox="1"/>
          <p:nvPr/>
        </p:nvSpPr>
        <p:spPr>
          <a:xfrm>
            <a:off x="4088082" y="1908444"/>
            <a:ext cx="224154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9685" algn="r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Dutch</a:t>
            </a:r>
            <a:endParaRPr sz="100" dirty="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30"/>
              </a:spcBef>
            </a:pPr>
            <a:r>
              <a:rPr sz="150" spc="22" baseline="27777" dirty="0">
                <a:latin typeface="Arial"/>
                <a:cs typeface="Arial"/>
              </a:rPr>
              <a:t>RKB            </a:t>
            </a:r>
            <a:r>
              <a:rPr sz="100" spc="10" dirty="0">
                <a:latin typeface="Arial"/>
                <a:cs typeface="Arial"/>
              </a:rPr>
              <a:t>Ships </a:t>
            </a:r>
            <a:r>
              <a:rPr sz="100" spc="15" dirty="0">
                <a:latin typeface="Arial"/>
                <a:cs typeface="Arial"/>
              </a:rPr>
              <a:t>and</a:t>
            </a:r>
            <a:endParaRPr sz="100" dirty="0">
              <a:latin typeface="Arial"/>
              <a:cs typeface="Arial"/>
            </a:endParaRPr>
          </a:p>
          <a:p>
            <a:pPr marL="24130" marR="15240" indent="-12065">
              <a:lnSpc>
                <a:spcPct val="100000"/>
              </a:lnSpc>
              <a:spcBef>
                <a:spcPts val="30"/>
              </a:spcBef>
            </a:pPr>
            <a:r>
              <a:rPr sz="150" spc="15" baseline="27777" dirty="0">
                <a:latin typeface="Arial"/>
                <a:cs typeface="Arial"/>
              </a:rPr>
              <a:t>Explorer </a:t>
            </a:r>
            <a:r>
              <a:rPr sz="100" spc="10" dirty="0">
                <a:latin typeface="Arial"/>
                <a:cs typeface="Arial"/>
              </a:rPr>
              <a:t>Sailors  Epsrc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15" name="object 715"/>
          <p:cNvSpPr txBox="1"/>
          <p:nvPr/>
        </p:nvSpPr>
        <p:spPr>
          <a:xfrm>
            <a:off x="1411347" y="2067094"/>
            <a:ext cx="85090" cy="71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430" algn="just">
              <a:lnSpc>
                <a:spcPct val="125299"/>
              </a:lnSpc>
            </a:pPr>
            <a:r>
              <a:rPr sz="100" spc="10" dirty="0">
                <a:latin typeface="Arial"/>
                <a:cs typeface="Arial"/>
              </a:rPr>
              <a:t>Open  Mobile  Network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16" name="object 716"/>
          <p:cNvSpPr txBox="1"/>
          <p:nvPr/>
        </p:nvSpPr>
        <p:spPr>
          <a:xfrm>
            <a:off x="3194814" y="1878346"/>
            <a:ext cx="5905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RKB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17" name="object 717"/>
          <p:cNvSpPr txBox="1"/>
          <p:nvPr/>
        </p:nvSpPr>
        <p:spPr>
          <a:xfrm>
            <a:off x="3176950" y="1897450"/>
            <a:ext cx="8636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Explorer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18" name="object 718"/>
          <p:cNvSpPr txBox="1"/>
          <p:nvPr/>
        </p:nvSpPr>
        <p:spPr>
          <a:xfrm>
            <a:off x="3183982" y="1916553"/>
            <a:ext cx="7366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Lisbon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19" name="object 719"/>
          <p:cNvSpPr txBox="1"/>
          <p:nvPr/>
        </p:nvSpPr>
        <p:spPr>
          <a:xfrm>
            <a:off x="4058842" y="2060471"/>
            <a:ext cx="229235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780">
              <a:lnSpc>
                <a:spcPct val="79700"/>
              </a:lnSpc>
            </a:pPr>
            <a:r>
              <a:rPr sz="150" spc="22" baseline="27777" dirty="0">
                <a:latin typeface="Arial"/>
                <a:cs typeface="Arial"/>
              </a:rPr>
              <a:t>RKB </a:t>
            </a:r>
            <a:r>
              <a:rPr sz="100" spc="10" dirty="0">
                <a:latin typeface="Arial"/>
                <a:cs typeface="Arial"/>
              </a:rPr>
              <a:t>JudaicaLink  Explorer</a:t>
            </a:r>
            <a:endParaRPr sz="100" dirty="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30"/>
              </a:spcBef>
            </a:pPr>
            <a:r>
              <a:rPr sz="100" spc="10" dirty="0">
                <a:latin typeface="Arial"/>
                <a:cs typeface="Arial"/>
              </a:rPr>
              <a:t>Italy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20" name="object 720"/>
          <p:cNvSpPr txBox="1"/>
          <p:nvPr/>
        </p:nvSpPr>
        <p:spPr>
          <a:xfrm>
            <a:off x="599493" y="1724765"/>
            <a:ext cx="97155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Environment</a:t>
            </a:r>
          </a:p>
        </p:txBody>
      </p:sp>
      <p:sp>
        <p:nvSpPr>
          <p:cNvPr id="721" name="object 721"/>
          <p:cNvSpPr txBox="1"/>
          <p:nvPr/>
        </p:nvSpPr>
        <p:spPr>
          <a:xfrm>
            <a:off x="595535" y="1754781"/>
            <a:ext cx="106045" cy="43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" marR="5080" indent="-2159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Bathing </a:t>
            </a:r>
            <a:r>
              <a:rPr sz="100" spc="-5" dirty="0">
                <a:latin typeface="Arial"/>
                <a:cs typeface="Arial"/>
              </a:rPr>
              <a:t>W</a:t>
            </a:r>
            <a:r>
              <a:rPr sz="100" dirty="0">
                <a:latin typeface="Arial"/>
                <a:cs typeface="Arial"/>
              </a:rPr>
              <a:t>ater  Quality</a:t>
            </a:r>
          </a:p>
        </p:txBody>
      </p:sp>
      <p:sp>
        <p:nvSpPr>
          <p:cNvPr id="722" name="object 722"/>
          <p:cNvSpPr txBox="1"/>
          <p:nvPr/>
        </p:nvSpPr>
        <p:spPr>
          <a:xfrm>
            <a:off x="3911226" y="2114579"/>
            <a:ext cx="7747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RKB</a:t>
            </a:r>
            <a:endParaRPr sz="100" dirty="0">
              <a:latin typeface="Arial"/>
              <a:cs typeface="Arial"/>
            </a:endParaRPr>
          </a:p>
          <a:p>
            <a:pPr marL="16510" marR="5080" indent="-4445">
              <a:lnSpc>
                <a:spcPct val="100000"/>
              </a:lnSpc>
              <a:spcBef>
                <a:spcPts val="5"/>
              </a:spcBef>
            </a:pPr>
            <a:r>
              <a:rPr sz="100" dirty="0">
                <a:latin typeface="Arial"/>
                <a:cs typeface="Arial"/>
              </a:rPr>
              <a:t>Explorer  Kaunas</a:t>
            </a:r>
          </a:p>
        </p:txBody>
      </p:sp>
      <p:sp>
        <p:nvSpPr>
          <p:cNvPr id="723" name="object 723"/>
          <p:cNvSpPr txBox="1"/>
          <p:nvPr/>
        </p:nvSpPr>
        <p:spPr>
          <a:xfrm>
            <a:off x="2768638" y="712681"/>
            <a:ext cx="86995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RKB</a:t>
            </a:r>
            <a:endParaRPr sz="100" dirty="0">
              <a:latin typeface="Arial"/>
              <a:cs typeface="Arial"/>
            </a:endParaRPr>
          </a:p>
          <a:p>
            <a:pPr marL="12700" marR="5080" indent="-635">
              <a:lnSpc>
                <a:spcPct val="125400"/>
              </a:lnSpc>
            </a:pPr>
            <a:r>
              <a:rPr sz="100" spc="10" dirty="0">
                <a:latin typeface="Arial"/>
                <a:cs typeface="Arial"/>
              </a:rPr>
              <a:t>Explorer  </a:t>
            </a:r>
            <a:r>
              <a:rPr sz="100" spc="20" dirty="0">
                <a:latin typeface="Arial"/>
                <a:cs typeface="Arial"/>
              </a:rPr>
              <a:t>W</a:t>
            </a:r>
            <a:r>
              <a:rPr sz="100" spc="10" dirty="0">
                <a:latin typeface="Arial"/>
                <a:cs typeface="Arial"/>
              </a:rPr>
              <a:t>ordnet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24" name="object 724"/>
          <p:cNvSpPr txBox="1"/>
          <p:nvPr/>
        </p:nvSpPr>
        <p:spPr>
          <a:xfrm>
            <a:off x="2892574" y="2761572"/>
            <a:ext cx="5905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RKB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25" name="object 725"/>
          <p:cNvSpPr txBox="1"/>
          <p:nvPr/>
        </p:nvSpPr>
        <p:spPr>
          <a:xfrm>
            <a:off x="2780640" y="2563007"/>
            <a:ext cx="4826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Ski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26" name="object 726"/>
          <p:cNvSpPr txBox="1"/>
          <p:nvPr/>
        </p:nvSpPr>
        <p:spPr>
          <a:xfrm>
            <a:off x="2060243" y="867375"/>
            <a:ext cx="7747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semweb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27" name="object 727"/>
          <p:cNvSpPr txBox="1"/>
          <p:nvPr/>
        </p:nvSpPr>
        <p:spPr>
          <a:xfrm>
            <a:off x="2052770" y="883744"/>
            <a:ext cx="9144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Thesaurus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28" name="object 728"/>
          <p:cNvSpPr txBox="1"/>
          <p:nvPr/>
        </p:nvSpPr>
        <p:spPr>
          <a:xfrm>
            <a:off x="2896976" y="799093"/>
            <a:ext cx="6286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" algn="just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Data  Open  Ac </a:t>
            </a:r>
            <a:r>
              <a:rPr sz="100" spc="5" dirty="0">
                <a:latin typeface="Arial"/>
                <a:cs typeface="Arial"/>
              </a:rPr>
              <a:t>Uk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29" name="object 729"/>
          <p:cNvSpPr txBox="1"/>
          <p:nvPr/>
        </p:nvSpPr>
        <p:spPr>
          <a:xfrm>
            <a:off x="3617687" y="1612020"/>
            <a:ext cx="6286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IEEE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30" name="object 730"/>
          <p:cNvSpPr txBox="1"/>
          <p:nvPr/>
        </p:nvSpPr>
        <p:spPr>
          <a:xfrm>
            <a:off x="3324681" y="1733442"/>
            <a:ext cx="6731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LAAS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31" name="object 731"/>
          <p:cNvSpPr txBox="1"/>
          <p:nvPr/>
        </p:nvSpPr>
        <p:spPr>
          <a:xfrm>
            <a:off x="3314845" y="1832018"/>
            <a:ext cx="5905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RKB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32" name="object 732"/>
          <p:cNvSpPr txBox="1"/>
          <p:nvPr/>
        </p:nvSpPr>
        <p:spPr>
          <a:xfrm>
            <a:off x="3180900" y="1377054"/>
            <a:ext cx="86360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RKB</a:t>
            </a:r>
            <a:endParaRPr sz="100" dirty="0">
              <a:latin typeface="Arial"/>
              <a:cs typeface="Arial"/>
            </a:endParaRPr>
          </a:p>
          <a:p>
            <a:pPr marL="30480" marR="5080" indent="-18415">
              <a:lnSpc>
                <a:spcPct val="125400"/>
              </a:lnSpc>
            </a:pPr>
            <a:r>
              <a:rPr sz="100" spc="10" dirty="0">
                <a:latin typeface="Arial"/>
                <a:cs typeface="Arial"/>
              </a:rPr>
              <a:t>Explorer  JISC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33" name="object 733"/>
          <p:cNvSpPr txBox="1"/>
          <p:nvPr/>
        </p:nvSpPr>
        <p:spPr>
          <a:xfrm>
            <a:off x="3354466" y="1574786"/>
            <a:ext cx="32258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6225" algn="l"/>
              </a:tabLst>
            </a:pPr>
            <a:r>
              <a:rPr sz="100" spc="10" dirty="0">
                <a:latin typeface="Arial"/>
                <a:cs typeface="Arial"/>
              </a:rPr>
              <a:t>Explorer	</a:t>
            </a:r>
            <a:r>
              <a:rPr sz="100" spc="15" dirty="0">
                <a:latin typeface="Arial"/>
                <a:cs typeface="Arial"/>
              </a:rPr>
              <a:t>RKB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34" name="object 734"/>
          <p:cNvSpPr txBox="1"/>
          <p:nvPr/>
        </p:nvSpPr>
        <p:spPr>
          <a:xfrm>
            <a:off x="3360061" y="1593890"/>
            <a:ext cx="32639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2729" algn="l"/>
              </a:tabLst>
            </a:pPr>
            <a:r>
              <a:rPr sz="100" spc="10" dirty="0">
                <a:latin typeface="Arial"/>
                <a:cs typeface="Arial"/>
              </a:rPr>
              <a:t>Eprints	Explorer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35" name="object 735"/>
          <p:cNvSpPr txBox="1"/>
          <p:nvPr/>
        </p:nvSpPr>
        <p:spPr>
          <a:xfrm>
            <a:off x="3479189" y="1630904"/>
            <a:ext cx="7747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Explorer</a:t>
            </a:r>
          </a:p>
        </p:txBody>
      </p:sp>
      <p:sp>
        <p:nvSpPr>
          <p:cNvPr id="736" name="object 736"/>
          <p:cNvSpPr txBox="1"/>
          <p:nvPr/>
        </p:nvSpPr>
        <p:spPr>
          <a:xfrm>
            <a:off x="3473640" y="1647285"/>
            <a:ext cx="8953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Newcastle</a:t>
            </a:r>
          </a:p>
        </p:txBody>
      </p:sp>
      <p:sp>
        <p:nvSpPr>
          <p:cNvPr id="737" name="object 737"/>
          <p:cNvSpPr txBox="1"/>
          <p:nvPr/>
        </p:nvSpPr>
        <p:spPr>
          <a:xfrm>
            <a:off x="3119697" y="1507547"/>
            <a:ext cx="8636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Explorer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38" name="object 738"/>
          <p:cNvSpPr txBox="1"/>
          <p:nvPr/>
        </p:nvSpPr>
        <p:spPr>
          <a:xfrm>
            <a:off x="3613690" y="1446297"/>
            <a:ext cx="86360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RKB</a:t>
            </a:r>
            <a:endParaRPr sz="100" dirty="0">
              <a:latin typeface="Arial"/>
              <a:cs typeface="Arial"/>
            </a:endParaRPr>
          </a:p>
          <a:p>
            <a:pPr marL="22225" marR="5080" indent="-10160">
              <a:lnSpc>
                <a:spcPct val="125299"/>
              </a:lnSpc>
            </a:pPr>
            <a:r>
              <a:rPr sz="100" spc="10" dirty="0">
                <a:latin typeface="Arial"/>
                <a:cs typeface="Arial"/>
              </a:rPr>
              <a:t>Explorer  Resex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39" name="object 739"/>
          <p:cNvSpPr txBox="1"/>
          <p:nvPr/>
        </p:nvSpPr>
        <p:spPr>
          <a:xfrm>
            <a:off x="3725300" y="1888182"/>
            <a:ext cx="5905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RKB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40" name="object 740"/>
          <p:cNvSpPr txBox="1"/>
          <p:nvPr/>
        </p:nvSpPr>
        <p:spPr>
          <a:xfrm>
            <a:off x="3844288" y="1807748"/>
            <a:ext cx="5905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RKB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41" name="object 741"/>
          <p:cNvSpPr txBox="1"/>
          <p:nvPr/>
        </p:nvSpPr>
        <p:spPr>
          <a:xfrm>
            <a:off x="3826424" y="1826851"/>
            <a:ext cx="8636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Explorer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42" name="object 742"/>
          <p:cNvSpPr txBox="1"/>
          <p:nvPr/>
        </p:nvSpPr>
        <p:spPr>
          <a:xfrm>
            <a:off x="3845401" y="1845943"/>
            <a:ext cx="5461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IBM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43" name="object 743"/>
          <p:cNvSpPr txBox="1"/>
          <p:nvPr/>
        </p:nvSpPr>
        <p:spPr>
          <a:xfrm>
            <a:off x="3512322" y="1747657"/>
            <a:ext cx="5397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RKB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44" name="object 744"/>
          <p:cNvSpPr txBox="1"/>
          <p:nvPr/>
        </p:nvSpPr>
        <p:spPr>
          <a:xfrm>
            <a:off x="3497007" y="1764026"/>
            <a:ext cx="7747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Explorer</a:t>
            </a:r>
          </a:p>
        </p:txBody>
      </p:sp>
      <p:sp>
        <p:nvSpPr>
          <p:cNvPr id="745" name="object 745"/>
          <p:cNvSpPr txBox="1"/>
          <p:nvPr/>
        </p:nvSpPr>
        <p:spPr>
          <a:xfrm>
            <a:off x="3511036" y="1780396"/>
            <a:ext cx="4953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kisti</a:t>
            </a:r>
          </a:p>
        </p:txBody>
      </p:sp>
      <p:sp>
        <p:nvSpPr>
          <p:cNvPr id="746" name="object 746"/>
          <p:cNvSpPr txBox="1"/>
          <p:nvPr/>
        </p:nvSpPr>
        <p:spPr>
          <a:xfrm>
            <a:off x="3060730" y="1626061"/>
            <a:ext cx="7747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Explorer</a:t>
            </a:r>
          </a:p>
        </p:txBody>
      </p:sp>
      <p:sp>
        <p:nvSpPr>
          <p:cNvPr id="747" name="object 747"/>
          <p:cNvSpPr txBox="1"/>
          <p:nvPr/>
        </p:nvSpPr>
        <p:spPr>
          <a:xfrm>
            <a:off x="3073380" y="1642431"/>
            <a:ext cx="5651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ACM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48" name="object 748"/>
          <p:cNvSpPr txBox="1"/>
          <p:nvPr/>
        </p:nvSpPr>
        <p:spPr>
          <a:xfrm>
            <a:off x="3466064" y="1479361"/>
            <a:ext cx="7810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RKB</a:t>
            </a:r>
            <a:endParaRPr sz="100" dirty="0">
              <a:latin typeface="Arial"/>
              <a:cs typeface="Arial"/>
            </a:endParaRPr>
          </a:p>
          <a:p>
            <a:pPr marL="13335" marR="5080" indent="-1270">
              <a:lnSpc>
                <a:spcPct val="100000"/>
              </a:lnSpc>
              <a:spcBef>
                <a:spcPts val="5"/>
              </a:spcBef>
            </a:pPr>
            <a:r>
              <a:rPr sz="100" dirty="0">
                <a:latin typeface="Arial"/>
                <a:cs typeface="Arial"/>
              </a:rPr>
              <a:t>Explorer  Citeseer</a:t>
            </a:r>
          </a:p>
        </p:txBody>
      </p:sp>
      <p:sp>
        <p:nvSpPr>
          <p:cNvPr id="749" name="object 749"/>
          <p:cNvSpPr txBox="1"/>
          <p:nvPr/>
        </p:nvSpPr>
        <p:spPr>
          <a:xfrm>
            <a:off x="3224309" y="1585131"/>
            <a:ext cx="5397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RKB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50" name="object 750"/>
          <p:cNvSpPr txBox="1"/>
          <p:nvPr/>
        </p:nvSpPr>
        <p:spPr>
          <a:xfrm>
            <a:off x="3208994" y="1601513"/>
            <a:ext cx="7747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Explorer</a:t>
            </a:r>
          </a:p>
        </p:txBody>
      </p:sp>
      <p:sp>
        <p:nvSpPr>
          <p:cNvPr id="751" name="object 751"/>
          <p:cNvSpPr txBox="1"/>
          <p:nvPr/>
        </p:nvSpPr>
        <p:spPr>
          <a:xfrm>
            <a:off x="3076045" y="1617882"/>
            <a:ext cx="47244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0530" algn="l"/>
              </a:tabLst>
            </a:pPr>
            <a:r>
              <a:rPr sz="150" spc="7" baseline="27777" dirty="0">
                <a:latin typeface="Arial"/>
                <a:cs typeface="Arial"/>
              </a:rPr>
              <a:t>RKB                        </a:t>
            </a:r>
            <a:r>
              <a:rPr sz="150" spc="-15" baseline="27777" dirty="0">
                <a:latin typeface="Arial"/>
                <a:cs typeface="Arial"/>
              </a:rPr>
              <a:t> </a:t>
            </a:r>
            <a:r>
              <a:rPr sz="100" spc="5" dirty="0">
                <a:latin typeface="Arial"/>
                <a:cs typeface="Arial"/>
              </a:rPr>
              <a:t>Southampton</a:t>
            </a:r>
            <a:r>
              <a:rPr sz="100" dirty="0">
                <a:latin typeface="Arial"/>
                <a:cs typeface="Arial"/>
              </a:rPr>
              <a:t>	</a:t>
            </a:r>
            <a:r>
              <a:rPr sz="150" spc="7" baseline="27777" dirty="0">
                <a:latin typeface="Arial"/>
                <a:cs typeface="Arial"/>
              </a:rPr>
              <a:t>RKB</a:t>
            </a:r>
            <a:endParaRPr sz="150" baseline="27777" dirty="0">
              <a:latin typeface="Arial"/>
              <a:cs typeface="Arial"/>
            </a:endParaRPr>
          </a:p>
        </p:txBody>
      </p:sp>
      <p:sp>
        <p:nvSpPr>
          <p:cNvPr id="752" name="object 752"/>
          <p:cNvSpPr txBox="1"/>
          <p:nvPr/>
        </p:nvSpPr>
        <p:spPr>
          <a:xfrm>
            <a:off x="3026786" y="1417984"/>
            <a:ext cx="5397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RKB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53" name="object 753"/>
          <p:cNvSpPr txBox="1"/>
          <p:nvPr/>
        </p:nvSpPr>
        <p:spPr>
          <a:xfrm>
            <a:off x="3011470" y="1434353"/>
            <a:ext cx="7747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Explorer</a:t>
            </a:r>
          </a:p>
        </p:txBody>
      </p:sp>
      <p:sp>
        <p:nvSpPr>
          <p:cNvPr id="754" name="object 754"/>
          <p:cNvSpPr txBox="1"/>
          <p:nvPr/>
        </p:nvSpPr>
        <p:spPr>
          <a:xfrm>
            <a:off x="3007821" y="1450735"/>
            <a:ext cx="8509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Deepblue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55" name="object 755"/>
          <p:cNvSpPr txBox="1"/>
          <p:nvPr/>
        </p:nvSpPr>
        <p:spPr>
          <a:xfrm>
            <a:off x="3722913" y="1670733"/>
            <a:ext cx="19621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RKB                  </a:t>
            </a:r>
            <a:r>
              <a:rPr sz="100" spc="30" dirty="0">
                <a:latin typeface="Arial"/>
                <a:cs typeface="Arial"/>
              </a:rPr>
              <a:t> </a:t>
            </a:r>
            <a:r>
              <a:rPr sz="100" spc="15" dirty="0">
                <a:latin typeface="Arial"/>
                <a:cs typeface="Arial"/>
              </a:rPr>
              <a:t>RKB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56" name="object 756"/>
          <p:cNvSpPr txBox="1"/>
          <p:nvPr/>
        </p:nvSpPr>
        <p:spPr>
          <a:xfrm>
            <a:off x="3707598" y="1687971"/>
            <a:ext cx="220979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Explorer                 </a:t>
            </a:r>
            <a:r>
              <a:rPr sz="100" spc="1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Explorer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57" name="object 757"/>
          <p:cNvSpPr txBox="1"/>
          <p:nvPr/>
        </p:nvSpPr>
        <p:spPr>
          <a:xfrm>
            <a:off x="3718291" y="1707075"/>
            <a:ext cx="19875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baseline="27777" dirty="0">
                <a:latin typeface="Arial"/>
                <a:cs typeface="Arial"/>
              </a:rPr>
              <a:t>Risks                      </a:t>
            </a:r>
            <a:r>
              <a:rPr sz="150" spc="37" baseline="27777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Pisa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58" name="object 758"/>
          <p:cNvSpPr txBox="1"/>
          <p:nvPr/>
        </p:nvSpPr>
        <p:spPr>
          <a:xfrm>
            <a:off x="3535399" y="920700"/>
            <a:ext cx="7747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Explorer</a:t>
            </a:r>
          </a:p>
        </p:txBody>
      </p:sp>
      <p:sp>
        <p:nvSpPr>
          <p:cNvPr id="759" name="object 759"/>
          <p:cNvSpPr txBox="1"/>
          <p:nvPr/>
        </p:nvSpPr>
        <p:spPr>
          <a:xfrm>
            <a:off x="3550680" y="937070"/>
            <a:ext cx="5397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ERA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60" name="object 760"/>
          <p:cNvSpPr txBox="1"/>
          <p:nvPr/>
        </p:nvSpPr>
        <p:spPr>
          <a:xfrm>
            <a:off x="3763183" y="1545835"/>
            <a:ext cx="7747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RKB</a:t>
            </a:r>
            <a:endParaRPr sz="100" dirty="0">
              <a:latin typeface="Arial"/>
              <a:cs typeface="Arial"/>
            </a:endParaRPr>
          </a:p>
          <a:p>
            <a:pPr marL="28575" marR="5080" indent="-16510">
              <a:lnSpc>
                <a:spcPct val="100000"/>
              </a:lnSpc>
              <a:spcBef>
                <a:spcPts val="5"/>
              </a:spcBef>
            </a:pPr>
            <a:r>
              <a:rPr sz="100" dirty="0">
                <a:latin typeface="Arial"/>
                <a:cs typeface="Arial"/>
              </a:rPr>
              <a:t>Explorer  OAI</a:t>
            </a:r>
          </a:p>
        </p:txBody>
      </p:sp>
      <p:sp>
        <p:nvSpPr>
          <p:cNvPr id="761" name="object 761"/>
          <p:cNvSpPr txBox="1"/>
          <p:nvPr/>
        </p:nvSpPr>
        <p:spPr>
          <a:xfrm>
            <a:off x="3555719" y="1911711"/>
            <a:ext cx="44132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335" algn="l"/>
              </a:tabLst>
            </a:pPr>
            <a:r>
              <a:rPr sz="150" spc="15" baseline="27777" dirty="0">
                <a:latin typeface="Arial"/>
                <a:cs typeface="Arial"/>
              </a:rPr>
              <a:t>Explorer                         </a:t>
            </a:r>
            <a:r>
              <a:rPr sz="150" spc="-7" baseline="27777" dirty="0">
                <a:latin typeface="Arial"/>
                <a:cs typeface="Arial"/>
              </a:rPr>
              <a:t> </a:t>
            </a:r>
            <a:r>
              <a:rPr sz="150" spc="15" baseline="27777" dirty="0">
                <a:latin typeface="Arial"/>
                <a:cs typeface="Arial"/>
              </a:rPr>
              <a:t>Explorer</a:t>
            </a:r>
            <a:r>
              <a:rPr sz="150" baseline="27777" dirty="0">
                <a:latin typeface="Arial"/>
                <a:cs typeface="Arial"/>
              </a:rPr>
              <a:t>	</a:t>
            </a:r>
            <a:r>
              <a:rPr sz="100" spc="15" dirty="0">
                <a:latin typeface="Arial"/>
                <a:cs typeface="Arial"/>
              </a:rPr>
              <a:t>RKB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62" name="object 762"/>
          <p:cNvSpPr txBox="1"/>
          <p:nvPr/>
        </p:nvSpPr>
        <p:spPr>
          <a:xfrm>
            <a:off x="3547448" y="1926959"/>
            <a:ext cx="458470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8305" marR="5080" indent="-396240">
              <a:lnSpc>
                <a:spcPct val="125299"/>
              </a:lnSpc>
              <a:tabLst>
                <a:tab pos="384810" algn="l"/>
              </a:tabLst>
            </a:pPr>
            <a:r>
              <a:rPr sz="150" spc="15" baseline="27777" dirty="0">
                <a:latin typeface="Arial"/>
                <a:cs typeface="Arial"/>
              </a:rPr>
              <a:t>Darmstadt                       </a:t>
            </a:r>
            <a:r>
              <a:rPr sz="150" spc="-7" baseline="27777" dirty="0">
                <a:latin typeface="Arial"/>
                <a:cs typeface="Arial"/>
              </a:rPr>
              <a:t> </a:t>
            </a:r>
            <a:r>
              <a:rPr sz="150" spc="22" baseline="27777" dirty="0">
                <a:latin typeface="Arial"/>
                <a:cs typeface="Arial"/>
              </a:rPr>
              <a:t>Eurecom</a:t>
            </a:r>
            <a:r>
              <a:rPr sz="150" baseline="27777" dirty="0">
                <a:latin typeface="Arial"/>
                <a:cs typeface="Arial"/>
              </a:rPr>
              <a:t>	</a:t>
            </a:r>
            <a:r>
              <a:rPr sz="100" spc="10" dirty="0">
                <a:latin typeface="Arial"/>
                <a:cs typeface="Arial"/>
              </a:rPr>
              <a:t>Explorer  </a:t>
            </a:r>
            <a:r>
              <a:rPr sz="100" spc="15" dirty="0">
                <a:latin typeface="Arial"/>
                <a:cs typeface="Arial"/>
              </a:rPr>
              <a:t>FT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63" name="object 763"/>
          <p:cNvSpPr txBox="1"/>
          <p:nvPr/>
        </p:nvSpPr>
        <p:spPr>
          <a:xfrm>
            <a:off x="3989204" y="1653089"/>
            <a:ext cx="7747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RKB</a:t>
            </a:r>
            <a:endParaRPr sz="100" dirty="0">
              <a:latin typeface="Arial"/>
              <a:cs typeface="Arial"/>
            </a:endParaRPr>
          </a:p>
          <a:p>
            <a:pPr marL="27305" marR="5080" indent="-15240">
              <a:lnSpc>
                <a:spcPct val="100000"/>
              </a:lnSpc>
              <a:spcBef>
                <a:spcPts val="5"/>
              </a:spcBef>
            </a:pPr>
            <a:r>
              <a:rPr sz="100" dirty="0">
                <a:latin typeface="Arial"/>
                <a:cs typeface="Arial"/>
              </a:rPr>
              <a:t>Explorer  Ulm</a:t>
            </a:r>
          </a:p>
        </p:txBody>
      </p:sp>
      <p:sp>
        <p:nvSpPr>
          <p:cNvPr id="764" name="object 764"/>
          <p:cNvSpPr txBox="1"/>
          <p:nvPr/>
        </p:nvSpPr>
        <p:spPr>
          <a:xfrm>
            <a:off x="3051311" y="1769157"/>
            <a:ext cx="21209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Explorer              </a:t>
            </a:r>
            <a:r>
              <a:rPr sz="150" spc="5" dirty="0">
                <a:latin typeface="Arial"/>
                <a:cs typeface="Arial"/>
              </a:rPr>
              <a:t> </a:t>
            </a:r>
            <a:r>
              <a:rPr sz="150" spc="7" baseline="27777" dirty="0">
                <a:latin typeface="Arial"/>
                <a:cs typeface="Arial"/>
              </a:rPr>
              <a:t>DBLP</a:t>
            </a:r>
            <a:endParaRPr sz="150" baseline="27777" dirty="0">
              <a:latin typeface="Arial"/>
              <a:cs typeface="Arial"/>
            </a:endParaRPr>
          </a:p>
        </p:txBody>
      </p:sp>
      <p:sp>
        <p:nvSpPr>
          <p:cNvPr id="765" name="object 765"/>
          <p:cNvSpPr txBox="1"/>
          <p:nvPr/>
        </p:nvSpPr>
        <p:spPr>
          <a:xfrm>
            <a:off x="3076369" y="1790994"/>
            <a:ext cx="4635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Irit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766" name="object 766"/>
          <p:cNvSpPr txBox="1"/>
          <p:nvPr/>
        </p:nvSpPr>
        <p:spPr>
          <a:xfrm>
            <a:off x="3298904" y="1456573"/>
            <a:ext cx="5397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RKB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67" name="object 767"/>
          <p:cNvSpPr txBox="1"/>
          <p:nvPr/>
        </p:nvSpPr>
        <p:spPr>
          <a:xfrm>
            <a:off x="3283589" y="1472955"/>
            <a:ext cx="7747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Explorer</a:t>
            </a:r>
          </a:p>
        </p:txBody>
      </p:sp>
      <p:sp>
        <p:nvSpPr>
          <p:cNvPr id="768" name="object 768"/>
          <p:cNvSpPr txBox="1"/>
          <p:nvPr/>
        </p:nvSpPr>
        <p:spPr>
          <a:xfrm>
            <a:off x="3818767" y="1425850"/>
            <a:ext cx="86360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RKB</a:t>
            </a:r>
            <a:endParaRPr sz="100" dirty="0">
              <a:latin typeface="Arial"/>
              <a:cs typeface="Arial"/>
            </a:endParaRPr>
          </a:p>
          <a:p>
            <a:pPr marL="22860" marR="5080" indent="-10795">
              <a:lnSpc>
                <a:spcPct val="125400"/>
              </a:lnSpc>
            </a:pPr>
            <a:r>
              <a:rPr sz="100" spc="10" dirty="0">
                <a:latin typeface="Arial"/>
                <a:cs typeface="Arial"/>
              </a:rPr>
              <a:t>Explorer  Dotac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69" name="object 769"/>
          <p:cNvSpPr txBox="1"/>
          <p:nvPr/>
        </p:nvSpPr>
        <p:spPr>
          <a:xfrm>
            <a:off x="3313571" y="1870214"/>
            <a:ext cx="19558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Wiki             </a:t>
            </a:r>
            <a:r>
              <a:rPr sz="100" spc="30" dirty="0">
                <a:latin typeface="Arial"/>
                <a:cs typeface="Arial"/>
              </a:rPr>
              <a:t> </a:t>
            </a:r>
            <a:r>
              <a:rPr sz="150" spc="15" baseline="27777" dirty="0">
                <a:latin typeface="Arial"/>
                <a:cs typeface="Arial"/>
              </a:rPr>
              <a:t>Explorer</a:t>
            </a:r>
            <a:endParaRPr sz="150" baseline="27777" dirty="0">
              <a:latin typeface="Arial"/>
              <a:cs typeface="Arial"/>
            </a:endParaRPr>
          </a:p>
        </p:txBody>
      </p:sp>
      <p:sp>
        <p:nvSpPr>
          <p:cNvPr id="770" name="object 770"/>
          <p:cNvSpPr txBox="1"/>
          <p:nvPr/>
        </p:nvSpPr>
        <p:spPr>
          <a:xfrm>
            <a:off x="3419770" y="1887185"/>
            <a:ext cx="21272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Budapest               </a:t>
            </a:r>
            <a:r>
              <a:rPr sz="100" spc="20" dirty="0">
                <a:latin typeface="Arial"/>
                <a:cs typeface="Arial"/>
              </a:rPr>
              <a:t> </a:t>
            </a:r>
            <a:r>
              <a:rPr sz="100" spc="15" dirty="0">
                <a:latin typeface="Arial"/>
                <a:cs typeface="Arial"/>
              </a:rPr>
              <a:t>RKB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71" name="object 771"/>
          <p:cNvSpPr txBox="1"/>
          <p:nvPr/>
        </p:nvSpPr>
        <p:spPr>
          <a:xfrm>
            <a:off x="3892575" y="2262439"/>
            <a:ext cx="11176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 algn="ctr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Swedish  Open </a:t>
            </a:r>
            <a:r>
              <a:rPr sz="100" dirty="0">
                <a:latin typeface="Arial"/>
                <a:cs typeface="Arial"/>
              </a:rPr>
              <a:t>Cultural  Heritage</a:t>
            </a:r>
          </a:p>
        </p:txBody>
      </p:sp>
      <p:sp>
        <p:nvSpPr>
          <p:cNvPr id="772" name="object 772"/>
          <p:cNvSpPr txBox="1"/>
          <p:nvPr/>
        </p:nvSpPr>
        <p:spPr>
          <a:xfrm>
            <a:off x="3749767" y="956197"/>
            <a:ext cx="9588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Radatana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73" name="object 773"/>
          <p:cNvSpPr txBox="1"/>
          <p:nvPr/>
        </p:nvSpPr>
        <p:spPr>
          <a:xfrm>
            <a:off x="1649568" y="753298"/>
            <a:ext cx="9144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255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German  Labor Law  Thesaurus</a:t>
            </a:r>
          </a:p>
        </p:txBody>
      </p:sp>
      <p:sp>
        <p:nvSpPr>
          <p:cNvPr id="774" name="object 774"/>
          <p:cNvSpPr txBox="1"/>
          <p:nvPr/>
        </p:nvSpPr>
        <p:spPr>
          <a:xfrm>
            <a:off x="1299726" y="1364693"/>
            <a:ext cx="8445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985" algn="ctr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GovUK  </a:t>
            </a:r>
            <a:r>
              <a:rPr sz="100" dirty="0">
                <a:latin typeface="Arial"/>
                <a:cs typeface="Arial"/>
              </a:rPr>
              <a:t>Transport  Data</a:t>
            </a:r>
          </a:p>
        </p:txBody>
      </p:sp>
      <p:sp>
        <p:nvSpPr>
          <p:cNvPr id="775" name="object 775"/>
          <p:cNvSpPr txBox="1"/>
          <p:nvPr/>
        </p:nvSpPr>
        <p:spPr>
          <a:xfrm>
            <a:off x="1028600" y="1891854"/>
            <a:ext cx="8001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Enakting</a:t>
            </a:r>
          </a:p>
        </p:txBody>
      </p:sp>
      <p:sp>
        <p:nvSpPr>
          <p:cNvPr id="776" name="object 776"/>
          <p:cNvSpPr txBox="1"/>
          <p:nvPr/>
        </p:nvSpPr>
        <p:spPr>
          <a:xfrm>
            <a:off x="1013289" y="1908224"/>
            <a:ext cx="110489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CO2Emission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77" name="object 777"/>
          <p:cNvSpPr txBox="1"/>
          <p:nvPr/>
        </p:nvSpPr>
        <p:spPr>
          <a:xfrm>
            <a:off x="893892" y="1057495"/>
            <a:ext cx="5397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RKB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78" name="object 778"/>
          <p:cNvSpPr txBox="1"/>
          <p:nvPr/>
        </p:nvSpPr>
        <p:spPr>
          <a:xfrm>
            <a:off x="1578958" y="1556042"/>
            <a:ext cx="6286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cordis</a:t>
            </a:r>
          </a:p>
        </p:txBody>
      </p:sp>
      <p:sp>
        <p:nvSpPr>
          <p:cNvPr id="779" name="object 779"/>
          <p:cNvSpPr txBox="1"/>
          <p:nvPr/>
        </p:nvSpPr>
        <p:spPr>
          <a:xfrm>
            <a:off x="1139783" y="2151669"/>
            <a:ext cx="22860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Ecuador        </a:t>
            </a:r>
            <a:r>
              <a:rPr sz="150" spc="15" dirty="0">
                <a:latin typeface="Arial"/>
                <a:cs typeface="Arial"/>
              </a:rPr>
              <a:t> </a:t>
            </a:r>
            <a:r>
              <a:rPr sz="150" baseline="55555" dirty="0">
                <a:latin typeface="Arial"/>
                <a:cs typeface="Arial"/>
              </a:rPr>
              <a:t>Geological</a:t>
            </a:r>
          </a:p>
        </p:txBody>
      </p:sp>
      <p:sp>
        <p:nvSpPr>
          <p:cNvPr id="780" name="object 780"/>
          <p:cNvSpPr txBox="1"/>
          <p:nvPr/>
        </p:nvSpPr>
        <p:spPr>
          <a:xfrm>
            <a:off x="1279082" y="2162712"/>
            <a:ext cx="8445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Survey </a:t>
            </a:r>
            <a:r>
              <a:rPr sz="100" dirty="0">
                <a:latin typeface="Arial"/>
                <a:cs typeface="Arial"/>
              </a:rPr>
              <a:t>of</a:t>
            </a:r>
          </a:p>
        </p:txBody>
      </p:sp>
      <p:sp>
        <p:nvSpPr>
          <p:cNvPr id="781" name="object 781"/>
          <p:cNvSpPr txBox="1"/>
          <p:nvPr/>
        </p:nvSpPr>
        <p:spPr>
          <a:xfrm>
            <a:off x="1277332" y="2195457"/>
            <a:ext cx="9144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Thesaurus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82" name="object 782"/>
          <p:cNvSpPr txBox="1"/>
          <p:nvPr/>
        </p:nvSpPr>
        <p:spPr>
          <a:xfrm>
            <a:off x="1680963" y="1756635"/>
            <a:ext cx="7366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Linked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83" name="object 783"/>
          <p:cNvSpPr txBox="1"/>
          <p:nvPr/>
        </p:nvSpPr>
        <p:spPr>
          <a:xfrm>
            <a:off x="3048542" y="807710"/>
            <a:ext cx="82550" cy="55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620">
              <a:lnSpc>
                <a:spcPct val="134300"/>
              </a:lnSpc>
            </a:pPr>
            <a:r>
              <a:rPr sz="100" spc="15" dirty="0">
                <a:latin typeface="Arial"/>
                <a:cs typeface="Arial"/>
              </a:rPr>
              <a:t>Gesis  Thesoz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84" name="object 784"/>
          <p:cNvSpPr txBox="1"/>
          <p:nvPr/>
        </p:nvSpPr>
        <p:spPr>
          <a:xfrm>
            <a:off x="3301407" y="2488348"/>
            <a:ext cx="8191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Bio2RDF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85" name="object 785"/>
          <p:cNvSpPr txBox="1"/>
          <p:nvPr/>
        </p:nvSpPr>
        <p:spPr>
          <a:xfrm>
            <a:off x="3595664" y="2294730"/>
            <a:ext cx="212725" cy="49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Bio2RDF</a:t>
            </a:r>
            <a:endParaRPr sz="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50" baseline="27777" dirty="0">
                <a:latin typeface="Arial"/>
                <a:cs typeface="Arial"/>
              </a:rPr>
              <a:t>Irefindex           </a:t>
            </a:r>
            <a:r>
              <a:rPr sz="150" spc="22" baseline="27777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Identifiers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86" name="object 786"/>
          <p:cNvSpPr txBox="1"/>
          <p:nvPr/>
        </p:nvSpPr>
        <p:spPr>
          <a:xfrm>
            <a:off x="3629666" y="2577269"/>
            <a:ext cx="93980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Bio2RDF</a:t>
            </a:r>
            <a:endParaRPr sz="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00" spc="10" dirty="0">
                <a:latin typeface="Arial"/>
                <a:cs typeface="Arial"/>
              </a:rPr>
              <a:t>Iproclass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87" name="object 787"/>
          <p:cNvSpPr txBox="1"/>
          <p:nvPr/>
        </p:nvSpPr>
        <p:spPr>
          <a:xfrm>
            <a:off x="3534333" y="2762907"/>
            <a:ext cx="91440" cy="5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 marR="5080" indent="-15240">
              <a:lnSpc>
                <a:spcPct val="125299"/>
              </a:lnSpc>
            </a:pPr>
            <a:r>
              <a:rPr sz="100" spc="15" dirty="0">
                <a:latin typeface="Arial"/>
                <a:cs typeface="Arial"/>
              </a:rPr>
              <a:t>Bio2RDF  GOA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88" name="object 788"/>
          <p:cNvSpPr txBox="1"/>
          <p:nvPr/>
        </p:nvSpPr>
        <p:spPr>
          <a:xfrm>
            <a:off x="3353168" y="2325075"/>
            <a:ext cx="205104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Bio2RDF             Bio2RDF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89" name="object 789"/>
          <p:cNvSpPr txBox="1"/>
          <p:nvPr/>
        </p:nvSpPr>
        <p:spPr>
          <a:xfrm>
            <a:off x="3366016" y="2341448"/>
            <a:ext cx="19113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NDC               Drugbank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90" name="object 790"/>
          <p:cNvSpPr txBox="1"/>
          <p:nvPr/>
        </p:nvSpPr>
        <p:spPr>
          <a:xfrm>
            <a:off x="2874699" y="2783459"/>
            <a:ext cx="45339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4650" algn="l"/>
              </a:tabLst>
            </a:pPr>
            <a:r>
              <a:rPr sz="100" spc="10" dirty="0">
                <a:latin typeface="Arial"/>
                <a:cs typeface="Arial"/>
              </a:rPr>
              <a:t>Explorer              </a:t>
            </a:r>
            <a:r>
              <a:rPr sz="150" spc="22" baseline="27777" dirty="0">
                <a:latin typeface="Arial"/>
                <a:cs typeface="Arial"/>
              </a:rPr>
              <a:t>Bio2RDF	</a:t>
            </a:r>
            <a:r>
              <a:rPr sz="100" spc="15" dirty="0">
                <a:latin typeface="Arial"/>
                <a:cs typeface="Arial"/>
              </a:rPr>
              <a:t>Bio2RDF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91" name="object 791"/>
          <p:cNvSpPr txBox="1"/>
          <p:nvPr/>
        </p:nvSpPr>
        <p:spPr>
          <a:xfrm>
            <a:off x="2893281" y="2802560"/>
            <a:ext cx="41846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1475" algn="l"/>
              </a:tabLst>
            </a:pPr>
            <a:r>
              <a:rPr sz="100" spc="15" dirty="0">
                <a:latin typeface="Arial"/>
                <a:cs typeface="Arial"/>
              </a:rPr>
              <a:t>ECS             </a:t>
            </a:r>
            <a:r>
              <a:rPr sz="100" spc="-5" dirty="0">
                <a:latin typeface="Arial"/>
                <a:cs typeface="Arial"/>
              </a:rPr>
              <a:t> </a:t>
            </a:r>
            <a:r>
              <a:rPr sz="150" spc="22" baseline="27777" dirty="0">
                <a:latin typeface="Arial"/>
                <a:cs typeface="Arial"/>
              </a:rPr>
              <a:t>A</a:t>
            </a:r>
            <a:r>
              <a:rPr sz="150" baseline="27777" dirty="0">
                <a:latin typeface="Arial"/>
                <a:cs typeface="Arial"/>
              </a:rPr>
              <a:t>f</a:t>
            </a:r>
            <a:r>
              <a:rPr sz="150" spc="15" baseline="27777" dirty="0">
                <a:latin typeface="Arial"/>
                <a:cs typeface="Arial"/>
              </a:rPr>
              <a:t>fymetrix</a:t>
            </a:r>
            <a:r>
              <a:rPr sz="150" baseline="27777" dirty="0">
                <a:latin typeface="Arial"/>
                <a:cs typeface="Arial"/>
              </a:rPr>
              <a:t>	</a:t>
            </a:r>
            <a:r>
              <a:rPr sz="100" spc="15" dirty="0">
                <a:latin typeface="Arial"/>
                <a:cs typeface="Arial"/>
              </a:rPr>
              <a:t>CTD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92" name="object 792"/>
          <p:cNvSpPr txBox="1"/>
          <p:nvPr/>
        </p:nvSpPr>
        <p:spPr>
          <a:xfrm>
            <a:off x="3188847" y="2933198"/>
            <a:ext cx="9080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Bio2RDF</a:t>
            </a:r>
            <a:endParaRPr sz="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" spc="5" dirty="0">
                <a:latin typeface="Arial"/>
                <a:cs typeface="Arial"/>
              </a:rPr>
              <a:t>Biomodels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93" name="object 793"/>
          <p:cNvSpPr txBox="1"/>
          <p:nvPr/>
        </p:nvSpPr>
        <p:spPr>
          <a:xfrm>
            <a:off x="3194431" y="2573627"/>
            <a:ext cx="31496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0190" algn="l"/>
              </a:tabLst>
            </a:pPr>
            <a:r>
              <a:rPr sz="100" spc="15" dirty="0">
                <a:latin typeface="Arial"/>
                <a:cs typeface="Arial"/>
              </a:rPr>
              <a:t>Bio2RDF	</a:t>
            </a:r>
            <a:r>
              <a:rPr sz="100" spc="5" dirty="0">
                <a:latin typeface="Arial"/>
                <a:cs typeface="Arial"/>
              </a:rPr>
              <a:t>Pubmed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94" name="object 794"/>
          <p:cNvSpPr txBox="1"/>
          <p:nvPr/>
        </p:nvSpPr>
        <p:spPr>
          <a:xfrm>
            <a:off x="2766356" y="2584326"/>
            <a:ext cx="51689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7675" algn="l"/>
              </a:tabLst>
            </a:pPr>
            <a:r>
              <a:rPr sz="150" spc="15" baseline="27777" dirty="0">
                <a:latin typeface="Arial"/>
                <a:cs typeface="Arial"/>
              </a:rPr>
              <a:t>Racers                  </a:t>
            </a:r>
            <a:r>
              <a:rPr sz="150" spc="7" baseline="27777" dirty="0">
                <a:latin typeface="Arial"/>
                <a:cs typeface="Arial"/>
              </a:rPr>
              <a:t> </a:t>
            </a:r>
            <a:r>
              <a:rPr sz="150" spc="-5" dirty="0">
                <a:latin typeface="Arial"/>
                <a:cs typeface="Arial"/>
              </a:rPr>
              <a:t>RDF</a:t>
            </a:r>
            <a:r>
              <a:rPr sz="150" dirty="0">
                <a:latin typeface="Arial"/>
                <a:cs typeface="Arial"/>
              </a:rPr>
              <a:t>	</a:t>
            </a:r>
            <a:r>
              <a:rPr sz="100" spc="15" dirty="0">
                <a:latin typeface="Arial"/>
                <a:cs typeface="Arial"/>
              </a:rPr>
              <a:t>DBSNP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95" name="object 795"/>
          <p:cNvSpPr txBox="1"/>
          <p:nvPr/>
        </p:nvSpPr>
        <p:spPr>
          <a:xfrm>
            <a:off x="3431378" y="2429266"/>
            <a:ext cx="27813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7170" algn="l"/>
              </a:tabLst>
            </a:pPr>
            <a:r>
              <a:rPr sz="150" spc="7" baseline="27777" dirty="0">
                <a:latin typeface="Arial"/>
                <a:cs typeface="Arial"/>
              </a:rPr>
              <a:t>Bio2RDF	</a:t>
            </a:r>
            <a:r>
              <a:rPr sz="100" spc="20" dirty="0">
                <a:latin typeface="Arial"/>
                <a:cs typeface="Arial"/>
              </a:rPr>
              <a:t>HGNC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96" name="object 796"/>
          <p:cNvSpPr txBox="1"/>
          <p:nvPr/>
        </p:nvSpPr>
        <p:spPr>
          <a:xfrm>
            <a:off x="3429235" y="2700780"/>
            <a:ext cx="29400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ct val="100000"/>
              </a:lnSpc>
              <a:tabLst>
                <a:tab pos="215265" algn="l"/>
              </a:tabLst>
            </a:pPr>
            <a:r>
              <a:rPr sz="100" spc="15" dirty="0">
                <a:latin typeface="Arial"/>
                <a:cs typeface="Arial"/>
              </a:rPr>
              <a:t>Bio2RDF	Bio2RDF</a:t>
            </a:r>
            <a:endParaRPr sz="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233679" algn="l"/>
              </a:tabLst>
            </a:pPr>
            <a:r>
              <a:rPr sz="100" spc="15" dirty="0">
                <a:latin typeface="Arial"/>
                <a:cs typeface="Arial"/>
              </a:rPr>
              <a:t>Pharmgkb	LSR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97" name="object 797"/>
          <p:cNvSpPr txBox="1"/>
          <p:nvPr/>
        </p:nvSpPr>
        <p:spPr>
          <a:xfrm>
            <a:off x="3743199" y="2464457"/>
            <a:ext cx="26162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Bio2RDF                        </a:t>
            </a:r>
            <a:r>
              <a:rPr sz="100" spc="30" dirty="0">
                <a:latin typeface="Arial"/>
                <a:cs typeface="Arial"/>
              </a:rPr>
              <a:t> </a:t>
            </a:r>
            <a:r>
              <a:rPr sz="100" spc="5" dirty="0">
                <a:latin typeface="Arial"/>
                <a:cs typeface="Arial"/>
              </a:rPr>
              <a:t>Bio2RDF</a:t>
            </a:r>
            <a:endParaRPr sz="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" spc="5" dirty="0">
                <a:latin typeface="Arial"/>
                <a:cs typeface="Arial"/>
              </a:rPr>
              <a:t>Orphanet                          </a:t>
            </a:r>
            <a:r>
              <a:rPr sz="100" spc="25" dirty="0">
                <a:latin typeface="Arial"/>
                <a:cs typeface="Arial"/>
              </a:rPr>
              <a:t> </a:t>
            </a:r>
            <a:r>
              <a:rPr sz="100" dirty="0">
                <a:latin typeface="Arial"/>
                <a:cs typeface="Arial"/>
              </a:rPr>
              <a:t>Sabiork</a:t>
            </a:r>
          </a:p>
        </p:txBody>
      </p:sp>
      <p:sp>
        <p:nvSpPr>
          <p:cNvPr id="798" name="object 798"/>
          <p:cNvSpPr txBox="1"/>
          <p:nvPr/>
        </p:nvSpPr>
        <p:spPr>
          <a:xfrm>
            <a:off x="3306724" y="2890605"/>
            <a:ext cx="9271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Bio2RDF</a:t>
            </a:r>
            <a:endParaRPr sz="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" dirty="0">
                <a:latin typeface="Arial"/>
                <a:cs typeface="Arial"/>
              </a:rPr>
              <a:t>W</a:t>
            </a:r>
            <a:r>
              <a:rPr sz="100" spc="5" dirty="0">
                <a:latin typeface="Arial"/>
                <a:cs typeface="Arial"/>
              </a:rPr>
              <a:t>ormbase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799" name="object 799"/>
          <p:cNvSpPr txBox="1"/>
          <p:nvPr/>
        </p:nvSpPr>
        <p:spPr>
          <a:xfrm>
            <a:off x="980950" y="1772784"/>
            <a:ext cx="52069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BIS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00" name="object 800"/>
          <p:cNvSpPr txBox="1"/>
          <p:nvPr/>
        </p:nvSpPr>
        <p:spPr>
          <a:xfrm>
            <a:off x="954550" y="1791888"/>
            <a:ext cx="9271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270a.info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01" name="object 801"/>
          <p:cNvSpPr txBox="1"/>
          <p:nvPr/>
        </p:nvSpPr>
        <p:spPr>
          <a:xfrm>
            <a:off x="2615045" y="2167764"/>
            <a:ext cx="4762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ES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02" name="object 802"/>
          <p:cNvSpPr txBox="1"/>
          <p:nvPr/>
        </p:nvSpPr>
        <p:spPr>
          <a:xfrm>
            <a:off x="2708327" y="2422680"/>
            <a:ext cx="8763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DBpedia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03" name="object 803"/>
          <p:cNvSpPr txBox="1"/>
          <p:nvPr/>
        </p:nvSpPr>
        <p:spPr>
          <a:xfrm>
            <a:off x="2543879" y="2602688"/>
            <a:ext cx="7747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Alpino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04" name="object 804"/>
          <p:cNvSpPr txBox="1"/>
          <p:nvPr/>
        </p:nvSpPr>
        <p:spPr>
          <a:xfrm>
            <a:off x="2555140" y="2624518"/>
            <a:ext cx="6350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RDF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05" name="object 805"/>
          <p:cNvSpPr txBox="1"/>
          <p:nvPr/>
        </p:nvSpPr>
        <p:spPr>
          <a:xfrm>
            <a:off x="2714954" y="607305"/>
            <a:ext cx="10160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Lemonuby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06" name="object 806"/>
          <p:cNvSpPr txBox="1"/>
          <p:nvPr/>
        </p:nvSpPr>
        <p:spPr>
          <a:xfrm>
            <a:off x="2509310" y="1535743"/>
            <a:ext cx="8826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KUPKB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07" name="object 807"/>
          <p:cNvSpPr txBox="1"/>
          <p:nvPr/>
        </p:nvSpPr>
        <p:spPr>
          <a:xfrm>
            <a:off x="4016777" y="2182615"/>
            <a:ext cx="187325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"/>
              </a:lnSpc>
            </a:pPr>
            <a:r>
              <a:rPr sz="225" spc="-7" baseline="18518" dirty="0">
                <a:latin typeface="Arial"/>
                <a:cs typeface="Arial"/>
              </a:rPr>
              <a:t>Getty        </a:t>
            </a:r>
            <a:r>
              <a:rPr sz="225" spc="15" baseline="18518" dirty="0">
                <a:latin typeface="Arial"/>
                <a:cs typeface="Arial"/>
              </a:rPr>
              <a:t> </a:t>
            </a:r>
            <a:r>
              <a:rPr sz="150" spc="5" dirty="0">
                <a:latin typeface="Arial"/>
                <a:cs typeface="Arial"/>
              </a:rPr>
              <a:t>DM2E</a:t>
            </a:r>
            <a:endParaRPr sz="150" dirty="0">
              <a:latin typeface="Arial"/>
              <a:cs typeface="Arial"/>
            </a:endParaRPr>
          </a:p>
          <a:p>
            <a:pPr marL="17145">
              <a:lnSpc>
                <a:spcPts val="150"/>
              </a:lnSpc>
            </a:pPr>
            <a:r>
              <a:rPr sz="150" spc="-10" dirty="0">
                <a:latin typeface="Arial"/>
                <a:cs typeface="Arial"/>
              </a:rPr>
              <a:t>AAT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08" name="object 808"/>
          <p:cNvSpPr txBox="1"/>
          <p:nvPr/>
        </p:nvSpPr>
        <p:spPr>
          <a:xfrm>
            <a:off x="4065526" y="2268551"/>
            <a:ext cx="8382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Semantic  Web  Journal</a:t>
            </a:r>
          </a:p>
        </p:txBody>
      </p:sp>
      <p:sp>
        <p:nvSpPr>
          <p:cNvPr id="809" name="object 809"/>
          <p:cNvSpPr txBox="1"/>
          <p:nvPr/>
        </p:nvSpPr>
        <p:spPr>
          <a:xfrm>
            <a:off x="2049214" y="1051054"/>
            <a:ext cx="10287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OpenlinkSW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10" name="object 810"/>
          <p:cNvSpPr txBox="1"/>
          <p:nvPr/>
        </p:nvSpPr>
        <p:spPr>
          <a:xfrm>
            <a:off x="2051044" y="1067424"/>
            <a:ext cx="9906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Dataspaces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11" name="object 811"/>
          <p:cNvSpPr txBox="1"/>
          <p:nvPr/>
        </p:nvSpPr>
        <p:spPr>
          <a:xfrm>
            <a:off x="2268656" y="999327"/>
            <a:ext cx="11112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Dataspaces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12" name="object 812"/>
          <p:cNvSpPr txBox="1"/>
          <p:nvPr/>
        </p:nvSpPr>
        <p:spPr>
          <a:xfrm>
            <a:off x="2185835" y="1096952"/>
            <a:ext cx="9652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15" dirty="0">
                <a:latin typeface="Arial"/>
                <a:cs typeface="Arial"/>
              </a:rPr>
              <a:t>T</a:t>
            </a:r>
            <a:r>
              <a:rPr sz="150" spc="-5" dirty="0">
                <a:latin typeface="Arial"/>
                <a:cs typeface="Arial"/>
              </a:rPr>
              <a:t>ypepad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13" name="object 813"/>
          <p:cNvSpPr txBox="1"/>
          <p:nvPr/>
        </p:nvSpPr>
        <p:spPr>
          <a:xfrm>
            <a:off x="3666286" y="2220947"/>
            <a:ext cx="8318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Adams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14" name="object 814"/>
          <p:cNvSpPr txBox="1"/>
          <p:nvPr/>
        </p:nvSpPr>
        <p:spPr>
          <a:xfrm>
            <a:off x="4228318" y="1790311"/>
            <a:ext cx="107314" cy="5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ts val="175"/>
              </a:lnSpc>
            </a:pPr>
            <a:r>
              <a:rPr sz="150" spc="-5" dirty="0">
                <a:latin typeface="Arial"/>
                <a:cs typeface="Arial"/>
              </a:rPr>
              <a:t>NBN</a:t>
            </a:r>
            <a:endParaRPr sz="150" dirty="0">
              <a:latin typeface="Arial"/>
              <a:cs typeface="Arial"/>
            </a:endParaRPr>
          </a:p>
          <a:p>
            <a:pPr marL="12700">
              <a:lnSpc>
                <a:spcPts val="175"/>
              </a:lnSpc>
            </a:pPr>
            <a:r>
              <a:rPr sz="150" spc="-5" dirty="0">
                <a:latin typeface="Arial"/>
                <a:cs typeface="Arial"/>
              </a:rPr>
              <a:t>Resolving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15" name="object 815"/>
          <p:cNvSpPr txBox="1"/>
          <p:nvPr/>
        </p:nvSpPr>
        <p:spPr>
          <a:xfrm>
            <a:off x="2921293" y="2377533"/>
            <a:ext cx="392430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6550" algn="l"/>
              </a:tabLst>
            </a:pPr>
            <a:r>
              <a:rPr sz="225" spc="7" baseline="18518" dirty="0">
                <a:latin typeface="Arial"/>
                <a:cs typeface="Arial"/>
              </a:rPr>
              <a:t>Bio2RDF       </a:t>
            </a:r>
            <a:r>
              <a:rPr sz="225" spc="22" baseline="18518" dirty="0">
                <a:latin typeface="Arial"/>
                <a:cs typeface="Arial"/>
              </a:rPr>
              <a:t> </a:t>
            </a:r>
            <a:r>
              <a:rPr sz="100" spc="15" dirty="0">
                <a:latin typeface="Arial"/>
                <a:cs typeface="Arial"/>
              </a:rPr>
              <a:t>Bio2RDF</a:t>
            </a:r>
            <a:r>
              <a:rPr sz="100" dirty="0">
                <a:latin typeface="Arial"/>
                <a:cs typeface="Arial"/>
              </a:rPr>
              <a:t>	bio2rdf</a:t>
            </a:r>
          </a:p>
        </p:txBody>
      </p:sp>
      <p:sp>
        <p:nvSpPr>
          <p:cNvPr id="816" name="object 816"/>
          <p:cNvSpPr txBox="1"/>
          <p:nvPr/>
        </p:nvSpPr>
        <p:spPr>
          <a:xfrm>
            <a:off x="3098693" y="2814131"/>
            <a:ext cx="10096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Bio2RDF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17" name="object 817"/>
          <p:cNvSpPr txBox="1"/>
          <p:nvPr/>
        </p:nvSpPr>
        <p:spPr>
          <a:xfrm>
            <a:off x="3117392" y="2835961"/>
            <a:ext cx="6604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ECO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18" name="object 818"/>
          <p:cNvSpPr txBox="1"/>
          <p:nvPr/>
        </p:nvSpPr>
        <p:spPr>
          <a:xfrm>
            <a:off x="2898112" y="1944078"/>
            <a:ext cx="82550" cy="5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 marR="5080" indent="-5715">
              <a:lnSpc>
                <a:spcPct val="125400"/>
              </a:lnSpc>
            </a:pPr>
            <a:r>
              <a:rPr sz="100" spc="10" dirty="0">
                <a:latin typeface="Arial"/>
                <a:cs typeface="Arial"/>
              </a:rPr>
              <a:t>concept  Assets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19" name="object 819"/>
          <p:cNvSpPr txBox="1"/>
          <p:nvPr/>
        </p:nvSpPr>
        <p:spPr>
          <a:xfrm>
            <a:off x="528645" y="1297484"/>
            <a:ext cx="98425" cy="87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 marR="15875" indent="3175" algn="ctr">
              <a:lnSpc>
                <a:spcPct val="161200"/>
              </a:lnSpc>
            </a:pPr>
            <a:r>
              <a:rPr sz="100" spc="15" dirty="0">
                <a:latin typeface="Arial"/>
                <a:cs typeface="Arial"/>
              </a:rPr>
              <a:t>GovUK  Societal  </a:t>
            </a:r>
            <a:r>
              <a:rPr sz="100" spc="25" dirty="0">
                <a:latin typeface="Arial"/>
                <a:cs typeface="Arial"/>
              </a:rPr>
              <a:t>W</a:t>
            </a:r>
            <a:r>
              <a:rPr sz="100" spc="10" dirty="0">
                <a:latin typeface="Arial"/>
                <a:cs typeface="Arial"/>
              </a:rPr>
              <a:t>ellbeing</a:t>
            </a:r>
            <a:endParaRPr sz="100" dirty="0">
              <a:latin typeface="Arial"/>
              <a:cs typeface="Arial"/>
            </a:endParaRPr>
          </a:p>
          <a:p>
            <a:pPr marL="18415" marR="5080" indent="-6350">
              <a:lnSpc>
                <a:spcPct val="161200"/>
              </a:lnSpc>
            </a:pPr>
            <a:r>
              <a:rPr sz="100" spc="10" dirty="0">
                <a:latin typeface="Arial"/>
                <a:cs typeface="Arial"/>
              </a:rPr>
              <a:t>Deprivation </a:t>
            </a:r>
            <a:r>
              <a:rPr sz="100" spc="-5" dirty="0">
                <a:latin typeface="Arial"/>
                <a:cs typeface="Arial"/>
              </a:rPr>
              <a:t> </a:t>
            </a:r>
            <a:r>
              <a:rPr sz="100" spc="15" dirty="0">
                <a:latin typeface="Arial"/>
                <a:cs typeface="Arial"/>
              </a:rPr>
              <a:t>imd  Employment  Rank</a:t>
            </a:r>
            <a:r>
              <a:rPr sz="100" dirty="0">
                <a:latin typeface="Arial"/>
                <a:cs typeface="Arial"/>
              </a:rPr>
              <a:t> </a:t>
            </a:r>
            <a:r>
              <a:rPr sz="100" spc="-5" dirty="0">
                <a:latin typeface="Arial"/>
                <a:cs typeface="Arial"/>
              </a:rPr>
              <a:t> </a:t>
            </a:r>
            <a:r>
              <a:rPr sz="100" spc="15" dirty="0">
                <a:latin typeface="Arial"/>
                <a:cs typeface="Arial"/>
              </a:rPr>
              <a:t>La</a:t>
            </a:r>
            <a:r>
              <a:rPr sz="100" dirty="0">
                <a:latin typeface="Arial"/>
                <a:cs typeface="Arial"/>
              </a:rPr>
              <a:t> </a:t>
            </a:r>
            <a:r>
              <a:rPr sz="100" spc="-5" dirty="0">
                <a:latin typeface="Arial"/>
                <a:cs typeface="Arial"/>
              </a:rPr>
              <a:t> </a:t>
            </a:r>
            <a:r>
              <a:rPr sz="100" spc="15" dirty="0">
                <a:latin typeface="Arial"/>
                <a:cs typeface="Arial"/>
              </a:rPr>
              <a:t>2010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20" name="object 820"/>
          <p:cNvSpPr txBox="1"/>
          <p:nvPr/>
        </p:nvSpPr>
        <p:spPr>
          <a:xfrm>
            <a:off x="2720306" y="2175603"/>
            <a:ext cx="9906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Licenses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21" name="object 821"/>
          <p:cNvSpPr txBox="1"/>
          <p:nvPr/>
        </p:nvSpPr>
        <p:spPr>
          <a:xfrm>
            <a:off x="2729447" y="826838"/>
            <a:ext cx="95250" cy="5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795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Greek  </a:t>
            </a:r>
            <a:r>
              <a:rPr sz="150" spc="-10" dirty="0">
                <a:latin typeface="Arial"/>
                <a:cs typeface="Arial"/>
              </a:rPr>
              <a:t>W</a:t>
            </a:r>
            <a:r>
              <a:rPr sz="150" spc="-5" dirty="0">
                <a:latin typeface="Arial"/>
                <a:cs typeface="Arial"/>
              </a:rPr>
              <a:t>ordnet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22" name="object 822"/>
          <p:cNvSpPr txBox="1"/>
          <p:nvPr/>
        </p:nvSpPr>
        <p:spPr>
          <a:xfrm>
            <a:off x="521896" y="2559666"/>
            <a:ext cx="8572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CIP</a:t>
            </a:r>
            <a:r>
              <a:rPr sz="150" spc="-5" dirty="0">
                <a:latin typeface="Arial"/>
                <a:cs typeface="Arial"/>
              </a:rPr>
              <a:t>F</a:t>
            </a:r>
            <a:r>
              <a:rPr sz="150" spc="5" dirty="0">
                <a:latin typeface="Arial"/>
                <a:cs typeface="Arial"/>
              </a:rPr>
              <a:t>A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23" name="object 823"/>
          <p:cNvSpPr txBox="1"/>
          <p:nvPr/>
        </p:nvSpPr>
        <p:spPr>
          <a:xfrm>
            <a:off x="2614837" y="659621"/>
            <a:ext cx="9969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Glottolog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24" name="object 824"/>
          <p:cNvSpPr txBox="1"/>
          <p:nvPr/>
        </p:nvSpPr>
        <p:spPr>
          <a:xfrm>
            <a:off x="1464000" y="2318168"/>
            <a:ext cx="107314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StatusNet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25" name="object 825"/>
          <p:cNvSpPr txBox="1"/>
          <p:nvPr/>
        </p:nvSpPr>
        <p:spPr>
          <a:xfrm>
            <a:off x="1468808" y="2339998"/>
            <a:ext cx="9461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shnoulle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26" name="object 826"/>
          <p:cNvSpPr txBox="1"/>
          <p:nvPr/>
        </p:nvSpPr>
        <p:spPr>
          <a:xfrm>
            <a:off x="2067425" y="1176981"/>
            <a:ext cx="8509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Revyu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27" name="object 827"/>
          <p:cNvSpPr txBox="1"/>
          <p:nvPr/>
        </p:nvSpPr>
        <p:spPr>
          <a:xfrm>
            <a:off x="1998310" y="3130130"/>
            <a:ext cx="23622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Bonifaz                 </a:t>
            </a:r>
            <a:r>
              <a:rPr sz="150" spc="5" dirty="0">
                <a:latin typeface="Arial"/>
                <a:cs typeface="Arial"/>
              </a:rPr>
              <a:t> </a:t>
            </a:r>
            <a:r>
              <a:rPr sz="100" spc="15" dirty="0">
                <a:latin typeface="Arial"/>
                <a:cs typeface="Arial"/>
              </a:rPr>
              <a:t>Kathryl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28" name="object 828"/>
          <p:cNvSpPr txBox="1"/>
          <p:nvPr/>
        </p:nvSpPr>
        <p:spPr>
          <a:xfrm>
            <a:off x="886857" y="2465739"/>
            <a:ext cx="9144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Charging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29" name="object 829"/>
          <p:cNvSpPr txBox="1"/>
          <p:nvPr/>
        </p:nvSpPr>
        <p:spPr>
          <a:xfrm>
            <a:off x="1890118" y="675621"/>
            <a:ext cx="9715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Didactalia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30" name="object 830"/>
          <p:cNvSpPr txBox="1"/>
          <p:nvPr/>
        </p:nvSpPr>
        <p:spPr>
          <a:xfrm>
            <a:off x="1961991" y="965731"/>
            <a:ext cx="6985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Linked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31" name="object 831"/>
          <p:cNvSpPr txBox="1"/>
          <p:nvPr/>
        </p:nvSpPr>
        <p:spPr>
          <a:xfrm>
            <a:off x="878838" y="1876238"/>
            <a:ext cx="5905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ESD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32" name="object 832"/>
          <p:cNvSpPr txBox="1"/>
          <p:nvPr/>
        </p:nvSpPr>
        <p:spPr>
          <a:xfrm>
            <a:off x="854624" y="1895341"/>
            <a:ext cx="9969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Standards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33" name="object 833"/>
          <p:cNvSpPr txBox="1"/>
          <p:nvPr/>
        </p:nvSpPr>
        <p:spPr>
          <a:xfrm>
            <a:off x="2965640" y="1696915"/>
            <a:ext cx="422909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5920" algn="l"/>
              </a:tabLst>
            </a:pPr>
            <a:r>
              <a:rPr sz="100" spc="15" dirty="0">
                <a:latin typeface="Arial"/>
                <a:cs typeface="Arial"/>
              </a:rPr>
              <a:t>VIVO	RKB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34" name="object 834"/>
          <p:cNvSpPr txBox="1"/>
          <p:nvPr/>
        </p:nvSpPr>
        <p:spPr>
          <a:xfrm>
            <a:off x="2946097" y="1716018"/>
            <a:ext cx="451484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7825" algn="l"/>
              </a:tabLst>
            </a:pPr>
            <a:r>
              <a:rPr sz="100" spc="10" dirty="0">
                <a:latin typeface="Arial"/>
                <a:cs typeface="Arial"/>
              </a:rPr>
              <a:t>University	Explorer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35" name="object 835"/>
          <p:cNvSpPr txBox="1"/>
          <p:nvPr/>
        </p:nvSpPr>
        <p:spPr>
          <a:xfrm>
            <a:off x="3822509" y="2535573"/>
            <a:ext cx="9207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 marR="8890" indent="-14604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Bio2RDF  SGD</a:t>
            </a:r>
            <a:endParaRPr sz="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" spc="5" dirty="0">
                <a:latin typeface="Arial"/>
                <a:cs typeface="Arial"/>
              </a:rPr>
              <a:t>Resources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36" name="object 836"/>
          <p:cNvSpPr txBox="1"/>
          <p:nvPr/>
        </p:nvSpPr>
        <p:spPr>
          <a:xfrm>
            <a:off x="2605743" y="2794352"/>
            <a:ext cx="9334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dirty="0">
                <a:latin typeface="Arial"/>
                <a:cs typeface="Arial"/>
              </a:rPr>
              <a:t>Product</a:t>
            </a:r>
          </a:p>
        </p:txBody>
      </p:sp>
      <p:sp>
        <p:nvSpPr>
          <p:cNvPr id="837" name="object 837"/>
          <p:cNvSpPr txBox="1"/>
          <p:nvPr/>
        </p:nvSpPr>
        <p:spPr>
          <a:xfrm>
            <a:off x="3559403" y="1074257"/>
            <a:ext cx="207010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" spc="22" baseline="18518" dirty="0">
                <a:latin typeface="Arial"/>
                <a:cs typeface="Arial"/>
              </a:rPr>
              <a:t>Datos      </a:t>
            </a:r>
            <a:r>
              <a:rPr sz="225" spc="30" baseline="18518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Explorer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38" name="object 838"/>
          <p:cNvSpPr txBox="1"/>
          <p:nvPr/>
        </p:nvSpPr>
        <p:spPr>
          <a:xfrm>
            <a:off x="3555499" y="1093361"/>
            <a:ext cx="196215" cy="37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15" dirty="0">
                <a:latin typeface="Arial"/>
                <a:cs typeface="Arial"/>
              </a:rPr>
              <a:t>Bne.es       </a:t>
            </a:r>
            <a:r>
              <a:rPr sz="150" spc="60" dirty="0">
                <a:latin typeface="Arial"/>
                <a:cs typeface="Arial"/>
              </a:rPr>
              <a:t> </a:t>
            </a:r>
            <a:r>
              <a:rPr sz="100" spc="20" dirty="0">
                <a:latin typeface="Arial"/>
                <a:cs typeface="Arial"/>
              </a:rPr>
              <a:t>OS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39" name="object 839"/>
          <p:cNvSpPr txBox="1"/>
          <p:nvPr/>
        </p:nvSpPr>
        <p:spPr>
          <a:xfrm>
            <a:off x="2372978" y="2325010"/>
            <a:ext cx="107314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StatusNet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40" name="object 840"/>
          <p:cNvSpPr txBox="1"/>
          <p:nvPr/>
        </p:nvSpPr>
        <p:spPr>
          <a:xfrm>
            <a:off x="2384215" y="2346841"/>
            <a:ext cx="8255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Mrblog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41" name="object 841"/>
          <p:cNvSpPr txBox="1"/>
          <p:nvPr/>
        </p:nvSpPr>
        <p:spPr>
          <a:xfrm>
            <a:off x="3165759" y="1988842"/>
            <a:ext cx="218440" cy="85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475" algn="ctr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Bio2RDF</a:t>
            </a:r>
            <a:endParaRPr sz="1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100" spc="10" dirty="0">
                <a:latin typeface="Arial"/>
                <a:cs typeface="Arial"/>
              </a:rPr>
              <a:t>Organic         </a:t>
            </a:r>
            <a:r>
              <a:rPr sz="100" spc="15" dirty="0">
                <a:latin typeface="Arial"/>
                <a:cs typeface="Arial"/>
              </a:rPr>
              <a:t> </a:t>
            </a:r>
            <a:r>
              <a:rPr sz="225" spc="-7" baseline="18518" dirty="0">
                <a:latin typeface="Arial"/>
                <a:cs typeface="Arial"/>
              </a:rPr>
              <a:t>Dataset</a:t>
            </a:r>
            <a:endParaRPr sz="225" baseline="18518" dirty="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20"/>
              </a:spcBef>
            </a:pPr>
            <a:r>
              <a:rPr sz="100" spc="10" dirty="0">
                <a:latin typeface="Arial"/>
                <a:cs typeface="Arial"/>
              </a:rPr>
              <a:t>Edunet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42" name="object 842"/>
          <p:cNvSpPr txBox="1"/>
          <p:nvPr/>
        </p:nvSpPr>
        <p:spPr>
          <a:xfrm>
            <a:off x="2479084" y="1646750"/>
            <a:ext cx="8953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EUNIS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43" name="object 843"/>
          <p:cNvSpPr txBox="1"/>
          <p:nvPr/>
        </p:nvSpPr>
        <p:spPr>
          <a:xfrm>
            <a:off x="1259920" y="877593"/>
            <a:ext cx="7048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GovUK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44" name="object 844"/>
          <p:cNvSpPr txBox="1"/>
          <p:nvPr/>
        </p:nvSpPr>
        <p:spPr>
          <a:xfrm>
            <a:off x="1258959" y="910343"/>
            <a:ext cx="6794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Market</a:t>
            </a:r>
          </a:p>
        </p:txBody>
      </p:sp>
      <p:sp>
        <p:nvSpPr>
          <p:cNvPr id="845" name="object 845"/>
          <p:cNvSpPr txBox="1"/>
          <p:nvPr/>
        </p:nvSpPr>
        <p:spPr>
          <a:xfrm>
            <a:off x="1676909" y="1169707"/>
            <a:ext cx="62865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-10" dirty="0">
                <a:latin typeface="Arial"/>
                <a:cs typeface="Arial"/>
              </a:rPr>
              <a:t>GovUK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46" name="object 846"/>
          <p:cNvSpPr txBox="1"/>
          <p:nvPr/>
        </p:nvSpPr>
        <p:spPr>
          <a:xfrm>
            <a:off x="1663818" y="1196990"/>
            <a:ext cx="82550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-5" dirty="0">
                <a:latin typeface="Arial"/>
                <a:cs typeface="Arial"/>
              </a:rPr>
              <a:t>Impact ind.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47" name="object 847"/>
          <p:cNvSpPr txBox="1"/>
          <p:nvPr/>
        </p:nvSpPr>
        <p:spPr>
          <a:xfrm>
            <a:off x="1672066" y="1224284"/>
            <a:ext cx="67310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-5" dirty="0">
                <a:latin typeface="Arial"/>
                <a:cs typeface="Arial"/>
              </a:rPr>
              <a:t>In temp.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48" name="object 848"/>
          <p:cNvSpPr txBox="1"/>
          <p:nvPr/>
        </p:nvSpPr>
        <p:spPr>
          <a:xfrm>
            <a:off x="3015884" y="2676303"/>
            <a:ext cx="5334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KB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49" name="object 849"/>
          <p:cNvSpPr txBox="1"/>
          <p:nvPr/>
        </p:nvSpPr>
        <p:spPr>
          <a:xfrm>
            <a:off x="2280866" y="2242543"/>
            <a:ext cx="9080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15" dirty="0">
                <a:latin typeface="Arial"/>
                <a:cs typeface="Arial"/>
              </a:rPr>
              <a:t>T</a:t>
            </a:r>
            <a:r>
              <a:rPr sz="150" spc="-5" dirty="0">
                <a:latin typeface="Arial"/>
                <a:cs typeface="Arial"/>
              </a:rPr>
              <a:t>imttmy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50" name="object 850"/>
          <p:cNvSpPr txBox="1"/>
          <p:nvPr/>
        </p:nvSpPr>
        <p:spPr>
          <a:xfrm>
            <a:off x="3477706" y="1161934"/>
            <a:ext cx="984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765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Web  </a:t>
            </a:r>
            <a:r>
              <a:rPr sz="100" spc="5" dirty="0">
                <a:latin typeface="Arial"/>
                <a:cs typeface="Arial"/>
              </a:rPr>
              <a:t>Grundlagen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51" name="object 851"/>
          <p:cNvSpPr txBox="1"/>
          <p:nvPr/>
        </p:nvSpPr>
        <p:spPr>
          <a:xfrm>
            <a:off x="408081" y="1825252"/>
            <a:ext cx="62865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-10" dirty="0">
                <a:latin typeface="Arial"/>
                <a:cs typeface="Arial"/>
              </a:rPr>
              <a:t>GovUK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52" name="object 852"/>
          <p:cNvSpPr txBox="1"/>
          <p:nvPr/>
        </p:nvSpPr>
        <p:spPr>
          <a:xfrm>
            <a:off x="384151" y="1852535"/>
            <a:ext cx="101600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-5" dirty="0">
                <a:latin typeface="Arial"/>
                <a:cs typeface="Arial"/>
              </a:rPr>
              <a:t>Local</a:t>
            </a:r>
            <a:r>
              <a:rPr sz="100" spc="-10" dirty="0">
                <a:latin typeface="Arial"/>
                <a:cs typeface="Arial"/>
              </a:rPr>
              <a:t> </a:t>
            </a:r>
            <a:r>
              <a:rPr sz="100" spc="-5" dirty="0">
                <a:latin typeface="Arial"/>
                <a:cs typeface="Arial"/>
              </a:rPr>
              <a:t>Authority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53" name="object 853"/>
          <p:cNvSpPr txBox="1"/>
          <p:nvPr/>
        </p:nvSpPr>
        <p:spPr>
          <a:xfrm>
            <a:off x="392288" y="1881353"/>
            <a:ext cx="8953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" marR="5080" indent="-19050">
              <a:lnSpc>
                <a:spcPts val="110"/>
              </a:lnSpc>
            </a:pPr>
            <a:r>
              <a:rPr sz="100" spc="-5" dirty="0">
                <a:latin typeface="Arial"/>
                <a:cs typeface="Arial"/>
              </a:rPr>
              <a:t>Government  Grant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54" name="object 854"/>
          <p:cNvSpPr txBox="1"/>
          <p:nvPr/>
        </p:nvSpPr>
        <p:spPr>
          <a:xfrm>
            <a:off x="3320545" y="658264"/>
            <a:ext cx="76200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" dirty="0">
                <a:latin typeface="Arial"/>
                <a:cs typeface="Arial"/>
              </a:rPr>
              <a:t>JI</a:t>
            </a:r>
            <a:r>
              <a:rPr sz="200" spc="-15" dirty="0">
                <a:latin typeface="Arial"/>
                <a:cs typeface="Arial"/>
              </a:rPr>
              <a:t>T</a:t>
            </a:r>
            <a:r>
              <a:rPr sz="200" dirty="0">
                <a:latin typeface="Arial"/>
                <a:cs typeface="Arial"/>
              </a:rPr>
              <a:t>A</a:t>
            </a:r>
          </a:p>
        </p:txBody>
      </p:sp>
      <p:sp>
        <p:nvSpPr>
          <p:cNvPr id="855" name="object 855"/>
          <p:cNvSpPr txBox="1"/>
          <p:nvPr/>
        </p:nvSpPr>
        <p:spPr>
          <a:xfrm>
            <a:off x="1889307" y="2232333"/>
            <a:ext cx="49339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8780" algn="l"/>
              </a:tabLst>
            </a:pPr>
            <a:r>
              <a:rPr sz="150" dirty="0">
                <a:latin typeface="Arial"/>
                <a:cs typeface="Arial"/>
              </a:rPr>
              <a:t>Somsants	</a:t>
            </a:r>
            <a:r>
              <a:rPr sz="225" spc="-7" baseline="37037" dirty="0">
                <a:latin typeface="Arial"/>
                <a:cs typeface="Arial"/>
              </a:rPr>
              <a:t>StatusNet</a:t>
            </a:r>
            <a:endParaRPr sz="225" baseline="37037" dirty="0">
              <a:latin typeface="Arial"/>
              <a:cs typeface="Arial"/>
            </a:endParaRPr>
          </a:p>
        </p:txBody>
      </p:sp>
      <p:sp>
        <p:nvSpPr>
          <p:cNvPr id="856" name="object 856"/>
          <p:cNvSpPr txBox="1"/>
          <p:nvPr/>
        </p:nvSpPr>
        <p:spPr>
          <a:xfrm>
            <a:off x="2629573" y="1617349"/>
            <a:ext cx="100965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20" dirty="0">
                <a:latin typeface="Arial"/>
                <a:cs typeface="Arial"/>
              </a:rPr>
              <a:t>Drugbank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57" name="object 857"/>
          <p:cNvSpPr txBox="1"/>
          <p:nvPr/>
        </p:nvSpPr>
        <p:spPr>
          <a:xfrm>
            <a:off x="2630731" y="1638202"/>
            <a:ext cx="99060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FU-Berlin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58" name="object 858"/>
          <p:cNvSpPr txBox="1"/>
          <p:nvPr/>
        </p:nvSpPr>
        <p:spPr>
          <a:xfrm>
            <a:off x="2298093" y="1174353"/>
            <a:ext cx="10160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Semanlink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59" name="object 859"/>
          <p:cNvSpPr txBox="1"/>
          <p:nvPr/>
        </p:nvSpPr>
        <p:spPr>
          <a:xfrm>
            <a:off x="1717966" y="2639607"/>
            <a:ext cx="11747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StatusNet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60" name="object 860"/>
          <p:cNvSpPr txBox="1"/>
          <p:nvPr/>
        </p:nvSpPr>
        <p:spPr>
          <a:xfrm>
            <a:off x="1715892" y="2664168"/>
            <a:ext cx="11938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Status.net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61" name="object 861"/>
          <p:cNvSpPr txBox="1"/>
          <p:nvPr/>
        </p:nvSpPr>
        <p:spPr>
          <a:xfrm>
            <a:off x="3146215" y="1191995"/>
            <a:ext cx="64769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DCS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62" name="object 862"/>
          <p:cNvSpPr txBox="1"/>
          <p:nvPr/>
        </p:nvSpPr>
        <p:spPr>
          <a:xfrm>
            <a:off x="3125489" y="1213833"/>
            <a:ext cx="9779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She</a:t>
            </a:r>
            <a:r>
              <a:rPr sz="150" spc="-10" dirty="0">
                <a:latin typeface="Arial"/>
                <a:cs typeface="Arial"/>
              </a:rPr>
              <a:t>f</a:t>
            </a:r>
            <a:r>
              <a:rPr sz="150" spc="-5" dirty="0">
                <a:latin typeface="Arial"/>
                <a:cs typeface="Arial"/>
              </a:rPr>
              <a:t>field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63" name="object 863"/>
          <p:cNvSpPr txBox="1"/>
          <p:nvPr/>
        </p:nvSpPr>
        <p:spPr>
          <a:xfrm>
            <a:off x="2342683" y="2761745"/>
            <a:ext cx="7810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  <a:hlinkClick r:id="rId8"/>
              </a:rPr>
              <a:t>Stat</a:t>
            </a:r>
            <a:r>
              <a:rPr sz="150" spc="-5" dirty="0">
                <a:latin typeface="Arial"/>
                <a:cs typeface="Arial"/>
              </a:rPr>
              <a:t>us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64" name="object 864"/>
          <p:cNvSpPr txBox="1"/>
          <p:nvPr/>
        </p:nvSpPr>
        <p:spPr>
          <a:xfrm>
            <a:off x="3392951" y="603376"/>
            <a:ext cx="82550" cy="5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5080" indent="-1905">
              <a:lnSpc>
                <a:spcPct val="125400"/>
              </a:lnSpc>
            </a:pPr>
            <a:r>
              <a:rPr sz="100" spc="10" dirty="0">
                <a:latin typeface="Arial"/>
                <a:cs typeface="Arial"/>
              </a:rPr>
              <a:t>Mientos  Materia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65" name="object 865"/>
          <p:cNvSpPr txBox="1"/>
          <p:nvPr/>
        </p:nvSpPr>
        <p:spPr>
          <a:xfrm>
            <a:off x="2136054" y="2364064"/>
            <a:ext cx="11747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StatusNet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66" name="object 866"/>
          <p:cNvSpPr txBox="1"/>
          <p:nvPr/>
        </p:nvSpPr>
        <p:spPr>
          <a:xfrm>
            <a:off x="2832935" y="1484874"/>
            <a:ext cx="53340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6865" algn="l"/>
              </a:tabLst>
            </a:pPr>
            <a:r>
              <a:rPr sz="150" spc="5" dirty="0">
                <a:latin typeface="Arial"/>
                <a:cs typeface="Arial"/>
              </a:rPr>
              <a:t>Morelab	</a:t>
            </a:r>
            <a:r>
              <a:rPr sz="100" spc="15" dirty="0">
                <a:latin typeface="Arial"/>
                <a:cs typeface="Arial"/>
              </a:rPr>
              <a:t>RKB                 </a:t>
            </a:r>
            <a:r>
              <a:rPr sz="100" spc="25" dirty="0">
                <a:latin typeface="Arial"/>
                <a:cs typeface="Arial"/>
              </a:rPr>
              <a:t> </a:t>
            </a:r>
            <a:r>
              <a:rPr sz="100" spc="5" dirty="0">
                <a:latin typeface="Arial"/>
                <a:cs typeface="Arial"/>
              </a:rPr>
              <a:t>RAE2001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67" name="object 867"/>
          <p:cNvSpPr txBox="1"/>
          <p:nvPr/>
        </p:nvSpPr>
        <p:spPr>
          <a:xfrm>
            <a:off x="1705187" y="1064493"/>
            <a:ext cx="102870" cy="69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400"/>
              </a:lnSpc>
            </a:pPr>
            <a:r>
              <a:rPr sz="150" spc="10" dirty="0">
                <a:latin typeface="Arial"/>
                <a:cs typeface="Arial"/>
              </a:rPr>
              <a:t>RDFize  last.fm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68" name="object 868"/>
          <p:cNvSpPr txBox="1"/>
          <p:nvPr/>
        </p:nvSpPr>
        <p:spPr>
          <a:xfrm>
            <a:off x="615886" y="1739767"/>
            <a:ext cx="236220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Agency                        </a:t>
            </a:r>
            <a:r>
              <a:rPr sz="100" spc="5" dirty="0">
                <a:latin typeface="Arial"/>
                <a:cs typeface="Arial"/>
              </a:rPr>
              <a:t> </a:t>
            </a:r>
            <a:r>
              <a:rPr sz="100" spc="15" dirty="0">
                <a:latin typeface="Arial"/>
                <a:cs typeface="Arial"/>
              </a:rPr>
              <a:t>Open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69" name="object 869"/>
          <p:cNvSpPr txBox="1"/>
          <p:nvPr/>
        </p:nvSpPr>
        <p:spPr>
          <a:xfrm>
            <a:off x="789934" y="1758292"/>
            <a:ext cx="5969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Data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70" name="object 870"/>
          <p:cNvSpPr txBox="1"/>
          <p:nvPr/>
        </p:nvSpPr>
        <p:spPr>
          <a:xfrm>
            <a:off x="777770" y="1777395"/>
            <a:ext cx="8318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Euskadi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71" name="object 871"/>
          <p:cNvSpPr txBox="1"/>
          <p:nvPr/>
        </p:nvSpPr>
        <p:spPr>
          <a:xfrm>
            <a:off x="1235302" y="1725635"/>
            <a:ext cx="6350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Input</a:t>
            </a:r>
            <a:r>
              <a:rPr sz="100" spc="5" dirty="0">
                <a:latin typeface="Arial"/>
                <a:cs typeface="Arial"/>
              </a:rPr>
              <a:t> ind.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72" name="object 872"/>
          <p:cNvSpPr txBox="1"/>
          <p:nvPr/>
        </p:nvSpPr>
        <p:spPr>
          <a:xfrm>
            <a:off x="1232533" y="1736548"/>
            <a:ext cx="7112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Local</a:t>
            </a:r>
            <a:r>
              <a:rPr sz="100" spc="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auth.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73" name="object 873"/>
          <p:cNvSpPr txBox="1"/>
          <p:nvPr/>
        </p:nvSpPr>
        <p:spPr>
          <a:xfrm>
            <a:off x="1234213" y="1742432"/>
            <a:ext cx="51371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sz="100" spc="10" dirty="0">
                <a:latin typeface="Arial"/>
                <a:cs typeface="Arial"/>
              </a:rPr>
              <a:t>Funding</a:t>
            </a:r>
            <a:r>
              <a:rPr sz="100" spc="5" dirty="0">
                <a:latin typeface="Arial"/>
                <a:cs typeface="Arial"/>
              </a:rPr>
              <a:t> f.</a:t>
            </a:r>
            <a:r>
              <a:rPr sz="100" dirty="0">
                <a:latin typeface="Arial"/>
                <a:cs typeface="Arial"/>
              </a:rPr>
              <a:t>                                              </a:t>
            </a:r>
            <a:r>
              <a:rPr sz="100" spc="-10" dirty="0">
                <a:latin typeface="Arial"/>
                <a:cs typeface="Arial"/>
              </a:rPr>
              <a:t> </a:t>
            </a:r>
            <a:r>
              <a:rPr sz="100" dirty="0">
                <a:latin typeface="Arial"/>
                <a:cs typeface="Arial"/>
              </a:rPr>
              <a:t>Enakting	</a:t>
            </a:r>
            <a:r>
              <a:rPr sz="150" spc="22" baseline="27777" dirty="0">
                <a:latin typeface="Arial"/>
                <a:cs typeface="Arial"/>
              </a:rPr>
              <a:t>Geo</a:t>
            </a:r>
            <a:endParaRPr sz="150" baseline="27777" dirty="0">
              <a:latin typeface="Arial"/>
              <a:cs typeface="Arial"/>
            </a:endParaRPr>
          </a:p>
        </p:txBody>
      </p:sp>
      <p:sp>
        <p:nvSpPr>
          <p:cNvPr id="874" name="object 874"/>
          <p:cNvSpPr txBox="1"/>
          <p:nvPr/>
        </p:nvSpPr>
        <p:spPr>
          <a:xfrm>
            <a:off x="1227077" y="1758801"/>
            <a:ext cx="249554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baseline="55555" dirty="0">
                <a:latin typeface="Arial"/>
                <a:cs typeface="Arial"/>
              </a:rPr>
              <a:t>Gvmnt. Grant                      </a:t>
            </a:r>
            <a:r>
              <a:rPr sz="100" spc="22" baseline="55555" dirty="0">
                <a:latin typeface="Arial"/>
                <a:cs typeface="Arial"/>
              </a:rPr>
              <a:t> </a:t>
            </a:r>
            <a:r>
              <a:rPr sz="100" dirty="0">
                <a:latin typeface="Arial"/>
                <a:cs typeface="Arial"/>
              </a:rPr>
              <a:t>Mortality</a:t>
            </a:r>
          </a:p>
        </p:txBody>
      </p:sp>
      <p:sp>
        <p:nvSpPr>
          <p:cNvPr id="875" name="object 875"/>
          <p:cNvSpPr txBox="1"/>
          <p:nvPr/>
        </p:nvSpPr>
        <p:spPr>
          <a:xfrm>
            <a:off x="3356632" y="897981"/>
            <a:ext cx="248285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6375" algn="l"/>
              </a:tabLst>
            </a:pPr>
            <a:r>
              <a:rPr sz="225" spc="30" baseline="18518" dirty="0">
                <a:latin typeface="Arial"/>
                <a:cs typeface="Arial"/>
              </a:rPr>
              <a:t>MSC	</a:t>
            </a:r>
            <a:r>
              <a:rPr sz="100" spc="5" dirty="0">
                <a:latin typeface="Arial"/>
                <a:cs typeface="Arial"/>
              </a:rPr>
              <a:t>RKB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76" name="object 876"/>
          <p:cNvSpPr txBox="1"/>
          <p:nvPr/>
        </p:nvSpPr>
        <p:spPr>
          <a:xfrm>
            <a:off x="2641204" y="775273"/>
            <a:ext cx="9271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Lexinfo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77" name="object 877"/>
          <p:cNvSpPr txBox="1"/>
          <p:nvPr/>
        </p:nvSpPr>
        <p:spPr>
          <a:xfrm>
            <a:off x="2442325" y="3120122"/>
            <a:ext cx="9652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Equestriarp</a:t>
            </a:r>
          </a:p>
        </p:txBody>
      </p:sp>
      <p:sp>
        <p:nvSpPr>
          <p:cNvPr id="878" name="object 878"/>
          <p:cNvSpPr txBox="1"/>
          <p:nvPr/>
        </p:nvSpPr>
        <p:spPr>
          <a:xfrm>
            <a:off x="3550575" y="2132040"/>
            <a:ext cx="8953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Asn.us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79" name="object 879"/>
          <p:cNvSpPr txBox="1"/>
          <p:nvPr/>
        </p:nvSpPr>
        <p:spPr>
          <a:xfrm>
            <a:off x="376411" y="1616075"/>
            <a:ext cx="90805" cy="79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 marR="15240" indent="3175" algn="ctr">
              <a:lnSpc>
                <a:spcPct val="143200"/>
              </a:lnSpc>
            </a:pPr>
            <a:r>
              <a:rPr sz="100" spc="10" dirty="0">
                <a:latin typeface="Arial"/>
                <a:cs typeface="Arial"/>
              </a:rPr>
              <a:t>GovUK  Societal  </a:t>
            </a:r>
            <a:r>
              <a:rPr sz="100" spc="15" dirty="0">
                <a:latin typeface="Arial"/>
                <a:cs typeface="Arial"/>
              </a:rPr>
              <a:t>W</a:t>
            </a:r>
            <a:r>
              <a:rPr sz="100" spc="10" dirty="0">
                <a:latin typeface="Arial"/>
                <a:cs typeface="Arial"/>
              </a:rPr>
              <a:t>ellbeing</a:t>
            </a:r>
            <a:endParaRPr sz="100" dirty="0">
              <a:latin typeface="Arial"/>
              <a:cs typeface="Arial"/>
            </a:endParaRPr>
          </a:p>
          <a:p>
            <a:pPr marL="12065" marR="5080" algn="ctr">
              <a:lnSpc>
                <a:spcPct val="143400"/>
              </a:lnSpc>
            </a:pPr>
            <a:r>
              <a:rPr sz="100" spc="10" dirty="0">
                <a:latin typeface="Arial"/>
                <a:cs typeface="Arial"/>
              </a:rPr>
              <a:t>Deprivation</a:t>
            </a:r>
            <a:r>
              <a:rPr sz="100" spc="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Imd  Health</a:t>
            </a:r>
            <a:r>
              <a:rPr sz="100" spc="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Rank</a:t>
            </a:r>
            <a:r>
              <a:rPr sz="100" spc="5" dirty="0">
                <a:latin typeface="Arial"/>
                <a:cs typeface="Arial"/>
              </a:rPr>
              <a:t> la</a:t>
            </a:r>
            <a:endParaRPr sz="100" dirty="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  <a:spcBef>
                <a:spcPts val="25"/>
              </a:spcBef>
            </a:pPr>
            <a:r>
              <a:rPr sz="100" spc="10" dirty="0">
                <a:latin typeface="Arial"/>
                <a:cs typeface="Arial"/>
              </a:rPr>
              <a:t>2010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80" name="object 880"/>
          <p:cNvSpPr txBox="1"/>
          <p:nvPr/>
        </p:nvSpPr>
        <p:spPr>
          <a:xfrm>
            <a:off x="2070681" y="2492671"/>
            <a:ext cx="11747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StatusNet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81" name="object 881"/>
          <p:cNvSpPr txBox="1"/>
          <p:nvPr/>
        </p:nvSpPr>
        <p:spPr>
          <a:xfrm>
            <a:off x="2086100" y="2517231"/>
            <a:ext cx="8826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Macno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82" name="object 882"/>
          <p:cNvSpPr txBox="1"/>
          <p:nvPr/>
        </p:nvSpPr>
        <p:spPr>
          <a:xfrm>
            <a:off x="1019682" y="2491253"/>
            <a:ext cx="8128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Borehole</a:t>
            </a:r>
          </a:p>
        </p:txBody>
      </p:sp>
      <p:sp>
        <p:nvSpPr>
          <p:cNvPr id="883" name="object 883"/>
          <p:cNvSpPr txBox="1"/>
          <p:nvPr/>
        </p:nvSpPr>
        <p:spPr>
          <a:xfrm>
            <a:off x="3205564" y="826631"/>
            <a:ext cx="91440" cy="69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 marR="5080" indent="-5715">
              <a:lnSpc>
                <a:spcPct val="119300"/>
              </a:lnSpc>
            </a:pPr>
            <a:r>
              <a:rPr sz="150" spc="15" dirty="0">
                <a:latin typeface="Arial"/>
                <a:cs typeface="Arial"/>
              </a:rPr>
              <a:t>Aspire  Qmul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84" name="object 884"/>
          <p:cNvSpPr txBox="1"/>
          <p:nvPr/>
        </p:nvSpPr>
        <p:spPr>
          <a:xfrm>
            <a:off x="832598" y="1236042"/>
            <a:ext cx="75565" cy="79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 marR="12065" algn="ctr">
              <a:lnSpc>
                <a:spcPct val="143200"/>
              </a:lnSpc>
            </a:pPr>
            <a:r>
              <a:rPr sz="100" spc="10" dirty="0">
                <a:latin typeface="Arial"/>
                <a:cs typeface="Arial"/>
              </a:rPr>
              <a:t>GovUK  Impact</a:t>
            </a:r>
            <a:endParaRPr sz="100" dirty="0">
              <a:latin typeface="Arial"/>
              <a:cs typeface="Arial"/>
            </a:endParaRPr>
          </a:p>
          <a:p>
            <a:pPr marL="12065" marR="5080" indent="1270" algn="ctr">
              <a:lnSpc>
                <a:spcPct val="143300"/>
              </a:lnSpc>
            </a:pPr>
            <a:r>
              <a:rPr sz="100" spc="10" dirty="0">
                <a:latin typeface="Arial"/>
                <a:cs typeface="Arial"/>
              </a:rPr>
              <a:t>Indicators  Planning  Applications  Granted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85" name="object 885"/>
          <p:cNvSpPr txBox="1"/>
          <p:nvPr/>
        </p:nvSpPr>
        <p:spPr>
          <a:xfrm>
            <a:off x="1120907" y="1214771"/>
            <a:ext cx="81280" cy="37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15" dirty="0">
                <a:latin typeface="Arial"/>
                <a:cs typeface="Arial"/>
              </a:rPr>
              <a:t>Loius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86" name="object 886"/>
          <p:cNvSpPr txBox="1"/>
          <p:nvPr/>
        </p:nvSpPr>
        <p:spPr>
          <a:xfrm>
            <a:off x="2303816" y="571229"/>
            <a:ext cx="104139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Datahub.io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87" name="object 887"/>
          <p:cNvSpPr txBox="1"/>
          <p:nvPr/>
        </p:nvSpPr>
        <p:spPr>
          <a:xfrm>
            <a:off x="684412" y="703946"/>
            <a:ext cx="81915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240">
              <a:lnSpc>
                <a:spcPct val="143200"/>
              </a:lnSpc>
            </a:pPr>
            <a:r>
              <a:rPr sz="100" spc="10" dirty="0">
                <a:latin typeface="Arial"/>
                <a:cs typeface="Arial"/>
              </a:rPr>
              <a:t>GovUK  </a:t>
            </a:r>
            <a:r>
              <a:rPr sz="100" spc="5" dirty="0">
                <a:latin typeface="Arial"/>
                <a:cs typeface="Arial"/>
              </a:rPr>
              <a:t>T</a:t>
            </a:r>
            <a:r>
              <a:rPr sz="100" spc="10" dirty="0">
                <a:latin typeface="Arial"/>
                <a:cs typeface="Arial"/>
              </a:rPr>
              <a:t>ransparency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88" name="object 888"/>
          <p:cNvSpPr txBox="1"/>
          <p:nvPr/>
        </p:nvSpPr>
        <p:spPr>
          <a:xfrm>
            <a:off x="675711" y="729064"/>
            <a:ext cx="9652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Impact</a:t>
            </a:r>
            <a:r>
              <a:rPr sz="100" spc="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Indicators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89" name="object 889"/>
          <p:cNvSpPr txBox="1"/>
          <p:nvPr/>
        </p:nvSpPr>
        <p:spPr>
          <a:xfrm>
            <a:off x="676793" y="736685"/>
            <a:ext cx="97155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 marR="5080" indent="-13970">
              <a:lnSpc>
                <a:spcPct val="143200"/>
              </a:lnSpc>
            </a:pPr>
            <a:r>
              <a:rPr sz="100" spc="10" dirty="0">
                <a:latin typeface="Arial"/>
                <a:cs typeface="Arial"/>
              </a:rPr>
              <a:t>Energy</a:t>
            </a:r>
            <a:r>
              <a:rPr sz="100" spc="5" dirty="0">
                <a:latin typeface="Arial"/>
                <a:cs typeface="Arial"/>
              </a:rPr>
              <a:t> </a:t>
            </a:r>
            <a:r>
              <a:rPr sz="100" spc="15" dirty="0">
                <a:latin typeface="Arial"/>
                <a:cs typeface="Arial"/>
              </a:rPr>
              <a:t>E</a:t>
            </a:r>
            <a:r>
              <a:rPr sz="100" dirty="0">
                <a:latin typeface="Arial"/>
                <a:cs typeface="Arial"/>
              </a:rPr>
              <a:t>f</a:t>
            </a:r>
            <a:r>
              <a:rPr sz="100" spc="10" dirty="0">
                <a:latin typeface="Arial"/>
                <a:cs typeface="Arial"/>
              </a:rPr>
              <a:t>ficiency  new</a:t>
            </a:r>
            <a:r>
              <a:rPr sz="100" spc="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Builds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90" name="object 890"/>
          <p:cNvSpPr txBox="1"/>
          <p:nvPr/>
        </p:nvSpPr>
        <p:spPr>
          <a:xfrm>
            <a:off x="2696962" y="2277817"/>
            <a:ext cx="5461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EU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91" name="object 891"/>
          <p:cNvSpPr txBox="1"/>
          <p:nvPr/>
        </p:nvSpPr>
        <p:spPr>
          <a:xfrm>
            <a:off x="3321935" y="2204070"/>
            <a:ext cx="21526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Bio2RDF      </a:t>
            </a:r>
            <a:r>
              <a:rPr sz="150" spc="10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Identifiers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92" name="object 892"/>
          <p:cNvSpPr txBox="1"/>
          <p:nvPr/>
        </p:nvSpPr>
        <p:spPr>
          <a:xfrm>
            <a:off x="3331168" y="2224536"/>
            <a:ext cx="18669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10" dirty="0">
                <a:latin typeface="Arial"/>
                <a:cs typeface="Arial"/>
              </a:rPr>
              <a:t>Taxon                </a:t>
            </a:r>
            <a:r>
              <a:rPr sz="150" spc="15" dirty="0">
                <a:latin typeface="Arial"/>
                <a:cs typeface="Arial"/>
              </a:rPr>
              <a:t> </a:t>
            </a:r>
            <a:r>
              <a:rPr sz="100" spc="20" dirty="0">
                <a:latin typeface="Arial"/>
                <a:cs typeface="Arial"/>
              </a:rPr>
              <a:t>Org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93" name="object 893"/>
          <p:cNvSpPr txBox="1"/>
          <p:nvPr/>
        </p:nvSpPr>
        <p:spPr>
          <a:xfrm>
            <a:off x="4043491" y="1075986"/>
            <a:ext cx="91440" cy="69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" marR="5080" indent="-12065">
              <a:lnSpc>
                <a:spcPct val="119400"/>
              </a:lnSpc>
            </a:pPr>
            <a:r>
              <a:rPr sz="150" spc="15" dirty="0">
                <a:latin typeface="Arial"/>
                <a:cs typeface="Arial"/>
              </a:rPr>
              <a:t>Aspire  NTU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94" name="object 894"/>
          <p:cNvSpPr txBox="1"/>
          <p:nvPr/>
        </p:nvSpPr>
        <p:spPr>
          <a:xfrm>
            <a:off x="296939" y="1403736"/>
            <a:ext cx="5588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GovUK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95" name="object 895"/>
          <p:cNvSpPr txBox="1"/>
          <p:nvPr/>
        </p:nvSpPr>
        <p:spPr>
          <a:xfrm>
            <a:off x="294500" y="1414649"/>
            <a:ext cx="58419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Societal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96" name="object 896"/>
          <p:cNvSpPr txBox="1"/>
          <p:nvPr/>
        </p:nvSpPr>
        <p:spPr>
          <a:xfrm>
            <a:off x="283614" y="1444108"/>
            <a:ext cx="79375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 marR="5080" indent="-16510">
              <a:lnSpc>
                <a:spcPct val="143200"/>
              </a:lnSpc>
            </a:pPr>
            <a:r>
              <a:rPr sz="100" spc="10" dirty="0">
                <a:latin typeface="Arial"/>
                <a:cs typeface="Arial"/>
              </a:rPr>
              <a:t>Health</a:t>
            </a:r>
            <a:r>
              <a:rPr sz="100" spc="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Score  2010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897" name="object 897"/>
          <p:cNvSpPr txBox="1"/>
          <p:nvPr/>
        </p:nvSpPr>
        <p:spPr>
          <a:xfrm>
            <a:off x="1743939" y="664591"/>
            <a:ext cx="8128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Lotico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98" name="object 898"/>
          <p:cNvSpPr txBox="1"/>
          <p:nvPr/>
        </p:nvSpPr>
        <p:spPr>
          <a:xfrm>
            <a:off x="2254893" y="686289"/>
            <a:ext cx="109220" cy="37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20" dirty="0">
                <a:latin typeface="Arial"/>
                <a:cs typeface="Arial"/>
              </a:rPr>
              <a:t>GNOSS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899" name="object 899"/>
          <p:cNvSpPr txBox="1"/>
          <p:nvPr/>
        </p:nvSpPr>
        <p:spPr>
          <a:xfrm>
            <a:off x="2836318" y="1729780"/>
            <a:ext cx="422909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81000" algn="l"/>
              </a:tabLst>
            </a:pPr>
            <a:r>
              <a:rPr sz="150" spc="-5" dirty="0">
                <a:latin typeface="Arial"/>
                <a:cs typeface="Arial"/>
              </a:rPr>
              <a:t>Uniprot         </a:t>
            </a:r>
            <a:r>
              <a:rPr sz="150" spc="-1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of</a:t>
            </a:r>
            <a:r>
              <a:rPr sz="100" spc="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Florida</a:t>
            </a:r>
            <a:r>
              <a:rPr sz="100" dirty="0">
                <a:latin typeface="Arial"/>
                <a:cs typeface="Arial"/>
              </a:rPr>
              <a:t>	</a:t>
            </a:r>
            <a:r>
              <a:rPr sz="100" spc="5" dirty="0">
                <a:latin typeface="Arial"/>
                <a:cs typeface="Arial"/>
              </a:rPr>
              <a:t>RKB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00" name="object 900"/>
          <p:cNvSpPr txBox="1"/>
          <p:nvPr/>
        </p:nvSpPr>
        <p:spPr>
          <a:xfrm>
            <a:off x="2828695" y="1751617"/>
            <a:ext cx="438784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5270" algn="l"/>
              </a:tabLst>
            </a:pPr>
            <a:r>
              <a:rPr sz="150" spc="-5" dirty="0">
                <a:latin typeface="Arial"/>
                <a:cs typeface="Arial"/>
              </a:rPr>
              <a:t>Metadata	</a:t>
            </a:r>
            <a:r>
              <a:rPr sz="225" spc="-7" baseline="18518" dirty="0">
                <a:latin typeface="Arial"/>
                <a:cs typeface="Arial"/>
              </a:rPr>
              <a:t>RKB              </a:t>
            </a:r>
            <a:r>
              <a:rPr sz="225" spc="15" baseline="18518" dirty="0">
                <a:latin typeface="Arial"/>
                <a:cs typeface="Arial"/>
              </a:rPr>
              <a:t> </a:t>
            </a:r>
            <a:r>
              <a:rPr sz="150" baseline="27777" dirty="0">
                <a:latin typeface="Arial"/>
                <a:cs typeface="Arial"/>
              </a:rPr>
              <a:t>Explorer</a:t>
            </a:r>
          </a:p>
        </p:txBody>
      </p:sp>
      <p:sp>
        <p:nvSpPr>
          <p:cNvPr id="901" name="object 901"/>
          <p:cNvSpPr txBox="1"/>
          <p:nvPr/>
        </p:nvSpPr>
        <p:spPr>
          <a:xfrm>
            <a:off x="1448291" y="1407602"/>
            <a:ext cx="8064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Linked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02" name="object 902"/>
          <p:cNvSpPr txBox="1"/>
          <p:nvPr/>
        </p:nvSpPr>
        <p:spPr>
          <a:xfrm>
            <a:off x="2344549" y="1299329"/>
            <a:ext cx="87630" cy="37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15" dirty="0">
                <a:latin typeface="Arial"/>
                <a:cs typeface="Arial"/>
              </a:rPr>
              <a:t>Lexvo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03" name="object 903"/>
          <p:cNvSpPr txBox="1"/>
          <p:nvPr/>
        </p:nvSpPr>
        <p:spPr>
          <a:xfrm>
            <a:off x="1688969" y="1775935"/>
            <a:ext cx="23622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5260" algn="l"/>
              </a:tabLst>
            </a:pPr>
            <a:r>
              <a:rPr sz="100" spc="10" dirty="0">
                <a:latin typeface="Arial"/>
                <a:cs typeface="Arial"/>
              </a:rPr>
              <a:t>Data	Linked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04" name="object 904"/>
          <p:cNvSpPr txBox="1"/>
          <p:nvPr/>
        </p:nvSpPr>
        <p:spPr>
          <a:xfrm>
            <a:off x="1862395" y="1795039"/>
            <a:ext cx="5651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Geo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05" name="object 905"/>
          <p:cNvSpPr txBox="1"/>
          <p:nvPr/>
        </p:nvSpPr>
        <p:spPr>
          <a:xfrm>
            <a:off x="1859684" y="1814142"/>
            <a:ext cx="5969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Data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06" name="object 906"/>
          <p:cNvSpPr txBox="1"/>
          <p:nvPr/>
        </p:nvSpPr>
        <p:spPr>
          <a:xfrm>
            <a:off x="1083435" y="2691697"/>
            <a:ext cx="102235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StatusNet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07" name="object 907"/>
          <p:cNvSpPr txBox="1"/>
          <p:nvPr/>
        </p:nvSpPr>
        <p:spPr>
          <a:xfrm>
            <a:off x="1244894" y="1106938"/>
            <a:ext cx="8509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10" dirty="0">
                <a:latin typeface="Arial"/>
                <a:cs typeface="Arial"/>
              </a:rPr>
              <a:t>SORS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08" name="object 908"/>
          <p:cNvSpPr txBox="1"/>
          <p:nvPr/>
        </p:nvSpPr>
        <p:spPr>
          <a:xfrm>
            <a:off x="734939" y="2148886"/>
            <a:ext cx="95885" cy="94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" algn="ctr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GovUK  Homeless-  </a:t>
            </a:r>
            <a:r>
              <a:rPr sz="100" spc="5" dirty="0">
                <a:latin typeface="Arial"/>
                <a:cs typeface="Arial"/>
              </a:rPr>
              <a:t>ness  </a:t>
            </a:r>
            <a:r>
              <a:rPr sz="100" dirty="0">
                <a:latin typeface="Arial"/>
                <a:cs typeface="Arial"/>
              </a:rPr>
              <a:t>Accept. per  </a:t>
            </a:r>
            <a:r>
              <a:rPr sz="100" spc="5" dirty="0">
                <a:latin typeface="Arial"/>
                <a:cs typeface="Arial"/>
              </a:rPr>
              <a:t>1000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09" name="object 909"/>
          <p:cNvSpPr txBox="1"/>
          <p:nvPr/>
        </p:nvSpPr>
        <p:spPr>
          <a:xfrm>
            <a:off x="3451756" y="1986133"/>
            <a:ext cx="236220" cy="79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RKB</a:t>
            </a:r>
            <a:endParaRPr sz="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50" spc="15" baseline="27777" dirty="0">
                <a:latin typeface="Arial"/>
                <a:cs typeface="Arial"/>
              </a:rPr>
              <a:t>Explorer           </a:t>
            </a:r>
            <a:r>
              <a:rPr sz="150" spc="30" baseline="27777" dirty="0">
                <a:latin typeface="Arial"/>
                <a:cs typeface="Arial"/>
              </a:rPr>
              <a:t> </a:t>
            </a:r>
            <a:r>
              <a:rPr sz="150" spc="10" dirty="0">
                <a:latin typeface="Arial"/>
                <a:cs typeface="Arial"/>
              </a:rPr>
              <a:t>TWC</a:t>
            </a:r>
            <a:endParaRPr sz="150" dirty="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10"/>
              </a:spcBef>
            </a:pPr>
            <a:r>
              <a:rPr sz="150" spc="22" baseline="55555" dirty="0">
                <a:latin typeface="Arial"/>
                <a:cs typeface="Arial"/>
              </a:rPr>
              <a:t>Roma         </a:t>
            </a:r>
            <a:r>
              <a:rPr sz="150" spc="30" baseline="55555" dirty="0">
                <a:latin typeface="Arial"/>
                <a:cs typeface="Arial"/>
              </a:rPr>
              <a:t> </a:t>
            </a:r>
            <a:r>
              <a:rPr sz="150" spc="5" dirty="0">
                <a:latin typeface="Arial"/>
                <a:cs typeface="Arial"/>
              </a:rPr>
              <a:t>IEEEvis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10" name="object 910"/>
          <p:cNvSpPr txBox="1"/>
          <p:nvPr/>
        </p:nvSpPr>
        <p:spPr>
          <a:xfrm>
            <a:off x="3867899" y="912126"/>
            <a:ext cx="92710" cy="37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15" dirty="0">
                <a:latin typeface="Arial"/>
                <a:cs typeface="Arial"/>
              </a:rPr>
              <a:t>Brunel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11" name="object 911"/>
          <p:cNvSpPr txBox="1"/>
          <p:nvPr/>
        </p:nvSpPr>
        <p:spPr>
          <a:xfrm>
            <a:off x="2450053" y="1386635"/>
            <a:ext cx="9461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PlanetData  Project  Wiki</a:t>
            </a:r>
          </a:p>
        </p:txBody>
      </p:sp>
      <p:sp>
        <p:nvSpPr>
          <p:cNvPr id="912" name="object 912"/>
          <p:cNvSpPr txBox="1"/>
          <p:nvPr/>
        </p:nvSpPr>
        <p:spPr>
          <a:xfrm>
            <a:off x="593469" y="1426497"/>
            <a:ext cx="9969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Statistics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13" name="object 913"/>
          <p:cNvSpPr txBox="1"/>
          <p:nvPr/>
        </p:nvSpPr>
        <p:spPr>
          <a:xfrm>
            <a:off x="1683512" y="2975816"/>
            <a:ext cx="98425" cy="49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45">
              <a:lnSpc>
                <a:spcPct val="116399"/>
              </a:lnSpc>
            </a:pPr>
            <a:r>
              <a:rPr sz="100" spc="5" dirty="0">
                <a:latin typeface="Arial"/>
                <a:cs typeface="Arial"/>
              </a:rPr>
              <a:t>StatusNet  Mulestable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14" name="object 914"/>
          <p:cNvSpPr txBox="1"/>
          <p:nvPr/>
        </p:nvSpPr>
        <p:spPr>
          <a:xfrm>
            <a:off x="2839121" y="2463051"/>
            <a:ext cx="10668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Enipedia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15" name="object 915"/>
          <p:cNvSpPr txBox="1"/>
          <p:nvPr/>
        </p:nvSpPr>
        <p:spPr>
          <a:xfrm>
            <a:off x="2029681" y="1407081"/>
            <a:ext cx="8699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Linked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16" name="object 916"/>
          <p:cNvSpPr txBox="1"/>
          <p:nvPr/>
        </p:nvSpPr>
        <p:spPr>
          <a:xfrm>
            <a:off x="2040409" y="1431630"/>
            <a:ext cx="7175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10" dirty="0">
                <a:latin typeface="Arial"/>
                <a:cs typeface="Arial"/>
              </a:rPr>
              <a:t>MDB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17" name="object 917"/>
          <p:cNvSpPr txBox="1"/>
          <p:nvPr/>
        </p:nvSpPr>
        <p:spPr>
          <a:xfrm>
            <a:off x="2801401" y="1830754"/>
            <a:ext cx="6921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Sider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18" name="object 918"/>
          <p:cNvSpPr txBox="1"/>
          <p:nvPr/>
        </p:nvSpPr>
        <p:spPr>
          <a:xfrm>
            <a:off x="445448" y="1103547"/>
            <a:ext cx="7493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Households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19" name="object 919"/>
          <p:cNvSpPr txBox="1"/>
          <p:nvPr/>
        </p:nvSpPr>
        <p:spPr>
          <a:xfrm>
            <a:off x="445034" y="1136286"/>
            <a:ext cx="7493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Lettings</a:t>
            </a:r>
            <a:r>
              <a:rPr sz="100" spc="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Prp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20" name="object 920"/>
          <p:cNvSpPr txBox="1"/>
          <p:nvPr/>
        </p:nvSpPr>
        <p:spPr>
          <a:xfrm>
            <a:off x="2646267" y="1211933"/>
            <a:ext cx="10668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10" dirty="0">
                <a:latin typeface="Arial"/>
                <a:cs typeface="Arial"/>
              </a:rPr>
              <a:t>Agrovoc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21" name="object 921"/>
          <p:cNvSpPr txBox="1"/>
          <p:nvPr/>
        </p:nvSpPr>
        <p:spPr>
          <a:xfrm>
            <a:off x="2665347" y="1247800"/>
            <a:ext cx="20320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" spc="15" baseline="37037" dirty="0">
                <a:latin typeface="Arial"/>
                <a:cs typeface="Arial"/>
              </a:rPr>
              <a:t>Skos        </a:t>
            </a:r>
            <a:r>
              <a:rPr sz="225" spc="67" baseline="37037" dirty="0">
                <a:latin typeface="Arial"/>
                <a:cs typeface="Arial"/>
              </a:rPr>
              <a:t> </a:t>
            </a:r>
            <a:r>
              <a:rPr sz="150" spc="5" dirty="0">
                <a:latin typeface="Arial"/>
                <a:cs typeface="Arial"/>
              </a:rPr>
              <a:t>LCSH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22" name="object 922"/>
          <p:cNvSpPr txBox="1"/>
          <p:nvPr/>
        </p:nvSpPr>
        <p:spPr>
          <a:xfrm>
            <a:off x="1190243" y="594051"/>
            <a:ext cx="87630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Rank 2010</a:t>
            </a:r>
          </a:p>
        </p:txBody>
      </p:sp>
      <p:sp>
        <p:nvSpPr>
          <p:cNvPr id="923" name="object 923"/>
          <p:cNvSpPr txBox="1"/>
          <p:nvPr/>
        </p:nvSpPr>
        <p:spPr>
          <a:xfrm>
            <a:off x="2712011" y="3065838"/>
            <a:ext cx="8826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SISVU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24" name="object 924"/>
          <p:cNvSpPr txBox="1"/>
          <p:nvPr/>
        </p:nvSpPr>
        <p:spPr>
          <a:xfrm>
            <a:off x="374591" y="1198671"/>
            <a:ext cx="5588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GovUK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25" name="object 925"/>
          <p:cNvSpPr txBox="1"/>
          <p:nvPr/>
        </p:nvSpPr>
        <p:spPr>
          <a:xfrm>
            <a:off x="372152" y="1209584"/>
            <a:ext cx="58419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Societal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26" name="object 926"/>
          <p:cNvSpPr txBox="1"/>
          <p:nvPr/>
        </p:nvSpPr>
        <p:spPr>
          <a:xfrm>
            <a:off x="2395134" y="2761745"/>
            <a:ext cx="19304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Net          </a:t>
            </a:r>
            <a:r>
              <a:rPr sz="150" spc="5" dirty="0">
                <a:latin typeface="Arial"/>
                <a:cs typeface="Arial"/>
              </a:rPr>
              <a:t> </a:t>
            </a:r>
            <a:r>
              <a:rPr sz="150" spc="22" baseline="27777" dirty="0">
                <a:latin typeface="Arial"/>
                <a:cs typeface="Arial"/>
              </a:rPr>
              <a:t>StatusNet</a:t>
            </a:r>
            <a:endParaRPr sz="150" baseline="27777" dirty="0">
              <a:latin typeface="Arial"/>
              <a:cs typeface="Arial"/>
            </a:endParaRPr>
          </a:p>
        </p:txBody>
      </p:sp>
      <p:sp>
        <p:nvSpPr>
          <p:cNvPr id="927" name="object 927"/>
          <p:cNvSpPr txBox="1"/>
          <p:nvPr/>
        </p:nvSpPr>
        <p:spPr>
          <a:xfrm>
            <a:off x="2512611" y="2784437"/>
            <a:ext cx="52069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Uni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28" name="object 928"/>
          <p:cNvSpPr txBox="1"/>
          <p:nvPr/>
        </p:nvSpPr>
        <p:spPr>
          <a:xfrm>
            <a:off x="2498848" y="2804903"/>
            <a:ext cx="80010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Siegen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29" name="object 929"/>
          <p:cNvSpPr txBox="1"/>
          <p:nvPr/>
        </p:nvSpPr>
        <p:spPr>
          <a:xfrm>
            <a:off x="69697" y="1550909"/>
            <a:ext cx="10795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Opendata  Scotland Simd  Education  Rank</a:t>
            </a:r>
          </a:p>
        </p:txBody>
      </p:sp>
      <p:sp>
        <p:nvSpPr>
          <p:cNvPr id="930" name="object 930"/>
          <p:cNvSpPr txBox="1"/>
          <p:nvPr/>
        </p:nvSpPr>
        <p:spPr>
          <a:xfrm>
            <a:off x="1369803" y="2409257"/>
            <a:ext cx="7175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Kaimi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31" name="object 931"/>
          <p:cNvSpPr txBox="1"/>
          <p:nvPr/>
        </p:nvSpPr>
        <p:spPr>
          <a:xfrm>
            <a:off x="291779" y="1950509"/>
            <a:ext cx="62865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-10" dirty="0">
                <a:latin typeface="Arial"/>
                <a:cs typeface="Arial"/>
              </a:rPr>
              <a:t>GovUK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32" name="object 932"/>
          <p:cNvSpPr txBox="1"/>
          <p:nvPr/>
        </p:nvSpPr>
        <p:spPr>
          <a:xfrm>
            <a:off x="277301" y="1964144"/>
            <a:ext cx="86995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-5" dirty="0">
                <a:latin typeface="Arial"/>
                <a:cs typeface="Arial"/>
              </a:rPr>
              <a:t>Households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33" name="object 933"/>
          <p:cNvSpPr txBox="1"/>
          <p:nvPr/>
        </p:nvSpPr>
        <p:spPr>
          <a:xfrm>
            <a:off x="284590" y="1991438"/>
            <a:ext cx="71755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-5" dirty="0">
                <a:latin typeface="Arial"/>
                <a:cs typeface="Arial"/>
              </a:rPr>
              <a:t>per 1000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34" name="object 934"/>
          <p:cNvSpPr txBox="1"/>
          <p:nvPr/>
        </p:nvSpPr>
        <p:spPr>
          <a:xfrm>
            <a:off x="1575204" y="2858296"/>
            <a:ext cx="255270" cy="5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175"/>
              </a:lnSpc>
            </a:pPr>
            <a:r>
              <a:rPr sz="225" spc="-7" baseline="18518" dirty="0">
                <a:latin typeface="Arial"/>
                <a:cs typeface="Arial"/>
              </a:rPr>
              <a:t>StatusNet            </a:t>
            </a:r>
            <a:r>
              <a:rPr sz="150" spc="-5" dirty="0">
                <a:latin typeface="Arial"/>
                <a:cs typeface="Arial"/>
              </a:rPr>
              <a:t>StatusNet</a:t>
            </a:r>
            <a:endParaRPr sz="150" dirty="0">
              <a:latin typeface="Arial"/>
              <a:cs typeface="Arial"/>
            </a:endParaRPr>
          </a:p>
          <a:p>
            <a:pPr marL="12700">
              <a:lnSpc>
                <a:spcPts val="175"/>
              </a:lnSpc>
            </a:pPr>
            <a:r>
              <a:rPr sz="225" spc="-7" baseline="18518" dirty="0">
                <a:latin typeface="Arial"/>
                <a:cs typeface="Arial"/>
              </a:rPr>
              <a:t>Planetlibre                 </a:t>
            </a:r>
            <a:r>
              <a:rPr sz="150" spc="-5" dirty="0">
                <a:latin typeface="Arial"/>
                <a:cs typeface="Arial"/>
              </a:rPr>
              <a:t>Qth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35" name="object 935"/>
          <p:cNvSpPr txBox="1"/>
          <p:nvPr/>
        </p:nvSpPr>
        <p:spPr>
          <a:xfrm>
            <a:off x="2273927" y="1923665"/>
            <a:ext cx="70040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0200" algn="l"/>
                <a:tab pos="638175" algn="l"/>
              </a:tabLst>
            </a:pPr>
            <a:r>
              <a:rPr sz="150" spc="5" dirty="0">
                <a:latin typeface="Arial"/>
                <a:cs typeface="Arial"/>
              </a:rPr>
              <a:t>EL              DBpedia	URI	</a:t>
            </a:r>
            <a:r>
              <a:rPr sz="100" dirty="0">
                <a:latin typeface="Arial"/>
                <a:cs typeface="Arial"/>
              </a:rPr>
              <a:t>T</a:t>
            </a:r>
            <a:r>
              <a:rPr sz="100" spc="10" dirty="0">
                <a:latin typeface="Arial"/>
                <a:cs typeface="Arial"/>
              </a:rPr>
              <a:t>axon-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36" name="object 936"/>
          <p:cNvSpPr txBox="1"/>
          <p:nvPr/>
        </p:nvSpPr>
        <p:spPr>
          <a:xfrm>
            <a:off x="2652268" y="2545867"/>
            <a:ext cx="511809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9420" algn="l"/>
              </a:tabLst>
            </a:pPr>
            <a:r>
              <a:rPr sz="150" spc="5" dirty="0">
                <a:latin typeface="Arial"/>
                <a:cs typeface="Arial"/>
              </a:rPr>
              <a:t>Lite           </a:t>
            </a:r>
            <a:r>
              <a:rPr sz="150" spc="35" dirty="0">
                <a:latin typeface="Arial"/>
                <a:cs typeface="Arial"/>
              </a:rPr>
              <a:t> </a:t>
            </a:r>
            <a:r>
              <a:rPr sz="150" spc="15" baseline="27777" dirty="0">
                <a:latin typeface="Arial"/>
                <a:cs typeface="Arial"/>
              </a:rPr>
              <a:t>Austrian	</a:t>
            </a:r>
            <a:r>
              <a:rPr sz="150" baseline="27777" dirty="0">
                <a:latin typeface="Arial"/>
                <a:cs typeface="Arial"/>
              </a:rPr>
              <a:t>FU-Berlin</a:t>
            </a:r>
          </a:p>
        </p:txBody>
      </p:sp>
      <p:sp>
        <p:nvSpPr>
          <p:cNvPr id="937" name="object 937"/>
          <p:cNvSpPr txBox="1"/>
          <p:nvPr/>
        </p:nvSpPr>
        <p:spPr>
          <a:xfrm>
            <a:off x="2809255" y="2014982"/>
            <a:ext cx="100330" cy="85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116399"/>
              </a:lnSpc>
            </a:pPr>
            <a:r>
              <a:rPr sz="100" spc="10" dirty="0">
                <a:latin typeface="Arial"/>
                <a:cs typeface="Arial"/>
              </a:rPr>
              <a:t>Drug  </a:t>
            </a:r>
            <a:r>
              <a:rPr sz="100" spc="5" dirty="0">
                <a:latin typeface="Arial"/>
                <a:cs typeface="Arial"/>
              </a:rPr>
              <a:t>Interaction  Knowledge  </a:t>
            </a:r>
            <a:r>
              <a:rPr sz="100" spc="10" dirty="0">
                <a:latin typeface="Arial"/>
                <a:cs typeface="Arial"/>
              </a:rPr>
              <a:t>Base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38" name="object 938"/>
          <p:cNvSpPr txBox="1"/>
          <p:nvPr/>
        </p:nvSpPr>
        <p:spPr>
          <a:xfrm>
            <a:off x="1780258" y="2088943"/>
            <a:ext cx="107314" cy="5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" marR="5080" indent="-1905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StatusNet  Qdnx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39" name="object 939"/>
          <p:cNvSpPr txBox="1"/>
          <p:nvPr/>
        </p:nvSpPr>
        <p:spPr>
          <a:xfrm>
            <a:off x="2196145" y="1217690"/>
            <a:ext cx="8128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RDF</a:t>
            </a:r>
            <a:endParaRPr sz="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50" spc="5" dirty="0">
                <a:latin typeface="Arial"/>
                <a:cs typeface="Arial"/>
              </a:rPr>
              <a:t>Ohloh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40" name="object 940"/>
          <p:cNvSpPr txBox="1"/>
          <p:nvPr/>
        </p:nvSpPr>
        <p:spPr>
          <a:xfrm>
            <a:off x="4207720" y="1450073"/>
            <a:ext cx="85090" cy="37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15" dirty="0">
                <a:latin typeface="Arial"/>
                <a:cs typeface="Arial"/>
              </a:rPr>
              <a:t>Uclan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41" name="object 941"/>
          <p:cNvSpPr txBox="1"/>
          <p:nvPr/>
        </p:nvSpPr>
        <p:spPr>
          <a:xfrm>
            <a:off x="1699418" y="1518437"/>
            <a:ext cx="8318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Hellenic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42" name="object 942"/>
          <p:cNvSpPr txBox="1"/>
          <p:nvPr/>
        </p:nvSpPr>
        <p:spPr>
          <a:xfrm>
            <a:off x="1571312" y="1539672"/>
            <a:ext cx="22669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Explorer              </a:t>
            </a:r>
            <a:r>
              <a:rPr sz="100" spc="10" dirty="0">
                <a:latin typeface="Arial"/>
                <a:cs typeface="Arial"/>
              </a:rPr>
              <a:t>Fire</a:t>
            </a:r>
            <a:r>
              <a:rPr sz="100" spc="-10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Brigade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43" name="object 943"/>
          <p:cNvSpPr txBox="1"/>
          <p:nvPr/>
        </p:nvSpPr>
        <p:spPr>
          <a:xfrm>
            <a:off x="2923286" y="1341581"/>
            <a:ext cx="10604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Bibsonomy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44" name="object 944"/>
          <p:cNvSpPr txBox="1"/>
          <p:nvPr/>
        </p:nvSpPr>
        <p:spPr>
          <a:xfrm>
            <a:off x="4112190" y="1179856"/>
            <a:ext cx="9652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Nottingham</a:t>
            </a:r>
          </a:p>
        </p:txBody>
      </p:sp>
      <p:sp>
        <p:nvSpPr>
          <p:cNvPr id="945" name="object 945"/>
          <p:cNvSpPr txBox="1"/>
          <p:nvPr/>
        </p:nvSpPr>
        <p:spPr>
          <a:xfrm>
            <a:off x="3794230" y="1183525"/>
            <a:ext cx="397510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2425" algn="l"/>
              </a:tabLst>
            </a:pPr>
            <a:r>
              <a:rPr sz="100" spc="10" dirty="0">
                <a:latin typeface="Arial"/>
                <a:cs typeface="Arial"/>
              </a:rPr>
              <a:t>Resources          </a:t>
            </a:r>
            <a:r>
              <a:rPr sz="200" spc="10" dirty="0">
                <a:latin typeface="Arial"/>
                <a:cs typeface="Arial"/>
              </a:rPr>
              <a:t>Aspire	</a:t>
            </a:r>
            <a:r>
              <a:rPr sz="100" dirty="0">
                <a:latin typeface="Arial"/>
                <a:cs typeface="Arial"/>
              </a:rPr>
              <a:t>Trent</a:t>
            </a:r>
          </a:p>
        </p:txBody>
      </p:sp>
      <p:sp>
        <p:nvSpPr>
          <p:cNvPr id="946" name="object 946"/>
          <p:cNvSpPr txBox="1"/>
          <p:nvPr/>
        </p:nvSpPr>
        <p:spPr>
          <a:xfrm>
            <a:off x="3942772" y="1211097"/>
            <a:ext cx="264160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135" algn="l"/>
              </a:tabLst>
            </a:pPr>
            <a:r>
              <a:rPr sz="200" dirty="0">
                <a:latin typeface="Arial"/>
                <a:cs typeface="Arial"/>
              </a:rPr>
              <a:t>UCL	</a:t>
            </a:r>
            <a:r>
              <a:rPr sz="150" spc="7" baseline="55555" dirty="0">
                <a:latin typeface="Arial"/>
                <a:cs typeface="Arial"/>
              </a:rPr>
              <a:t>Resource</a:t>
            </a:r>
            <a:endParaRPr sz="150" baseline="55555" dirty="0">
              <a:latin typeface="Arial"/>
              <a:cs typeface="Arial"/>
            </a:endParaRPr>
          </a:p>
        </p:txBody>
      </p:sp>
      <p:sp>
        <p:nvSpPr>
          <p:cNvPr id="947" name="object 947"/>
          <p:cNvSpPr txBox="1"/>
          <p:nvPr/>
        </p:nvSpPr>
        <p:spPr>
          <a:xfrm>
            <a:off x="4136692" y="1228976"/>
            <a:ext cx="5397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Lists</a:t>
            </a:r>
          </a:p>
        </p:txBody>
      </p:sp>
      <p:sp>
        <p:nvSpPr>
          <p:cNvPr id="948" name="object 948"/>
          <p:cNvSpPr txBox="1"/>
          <p:nvPr/>
        </p:nvSpPr>
        <p:spPr>
          <a:xfrm>
            <a:off x="269438" y="1092634"/>
            <a:ext cx="257810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9685" algn="r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GovUK</a:t>
            </a:r>
            <a:endParaRPr sz="100" dirty="0">
              <a:latin typeface="Arial"/>
              <a:cs typeface="Arial"/>
            </a:endParaRPr>
          </a:p>
          <a:p>
            <a:pPr marR="8890" algn="r">
              <a:lnSpc>
                <a:spcPct val="100000"/>
              </a:lnSpc>
              <a:spcBef>
                <a:spcPts val="70"/>
              </a:spcBef>
            </a:pPr>
            <a:r>
              <a:rPr sz="100" dirty="0">
                <a:latin typeface="Arial"/>
                <a:cs typeface="Arial"/>
              </a:rPr>
              <a:t>Opendata                              </a:t>
            </a:r>
            <a:r>
              <a:rPr sz="100" spc="10" dirty="0">
                <a:latin typeface="Arial"/>
                <a:cs typeface="Arial"/>
              </a:rPr>
              <a:t>Social </a:t>
            </a:r>
            <a:r>
              <a:rPr sz="100" spc="5" dirty="0">
                <a:latin typeface="Arial"/>
                <a:cs typeface="Arial"/>
              </a:rPr>
              <a:t>lettings</a:t>
            </a:r>
            <a:endParaRPr sz="1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00" spc="10" dirty="0">
                <a:latin typeface="Arial"/>
                <a:cs typeface="Arial"/>
              </a:rPr>
              <a:t>General</a:t>
            </a:r>
            <a:r>
              <a:rPr sz="100" spc="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Needs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49" name="object 949"/>
          <p:cNvSpPr txBox="1"/>
          <p:nvPr/>
        </p:nvSpPr>
        <p:spPr>
          <a:xfrm>
            <a:off x="255768" y="1124468"/>
            <a:ext cx="107950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Scotland Simd</a:t>
            </a:r>
          </a:p>
        </p:txBody>
      </p:sp>
      <p:sp>
        <p:nvSpPr>
          <p:cNvPr id="950" name="object 950"/>
          <p:cNvSpPr txBox="1"/>
          <p:nvPr/>
        </p:nvSpPr>
        <p:spPr>
          <a:xfrm>
            <a:off x="259625" y="1140860"/>
            <a:ext cx="252729" cy="27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Income Rank                             </a:t>
            </a:r>
            <a:r>
              <a:rPr sz="100" spc="20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Number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51" name="object 951"/>
          <p:cNvSpPr txBox="1"/>
          <p:nvPr/>
        </p:nvSpPr>
        <p:spPr>
          <a:xfrm>
            <a:off x="1057342" y="2218691"/>
            <a:ext cx="7239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8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Guide  London</a:t>
            </a:r>
          </a:p>
        </p:txBody>
      </p:sp>
      <p:sp>
        <p:nvSpPr>
          <p:cNvPr id="952" name="object 952"/>
          <p:cNvSpPr txBox="1"/>
          <p:nvPr/>
        </p:nvSpPr>
        <p:spPr>
          <a:xfrm>
            <a:off x="553203" y="796881"/>
            <a:ext cx="9525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Opendata  Scotland  Simd Health  Rank</a:t>
            </a:r>
          </a:p>
        </p:txBody>
      </p:sp>
      <p:sp>
        <p:nvSpPr>
          <p:cNvPr id="953" name="object 953"/>
          <p:cNvSpPr txBox="1"/>
          <p:nvPr/>
        </p:nvSpPr>
        <p:spPr>
          <a:xfrm>
            <a:off x="3381517" y="1235508"/>
            <a:ext cx="262890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Southampton           </a:t>
            </a:r>
            <a:r>
              <a:rPr sz="100" spc="20" dirty="0">
                <a:latin typeface="Arial"/>
                <a:cs typeface="Arial"/>
              </a:rPr>
              <a:t> </a:t>
            </a:r>
            <a:r>
              <a:rPr sz="150" spc="5" dirty="0">
                <a:latin typeface="Arial"/>
                <a:cs typeface="Arial"/>
              </a:rPr>
              <a:t>Aspire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54" name="object 954"/>
          <p:cNvSpPr txBox="1"/>
          <p:nvPr/>
        </p:nvSpPr>
        <p:spPr>
          <a:xfrm>
            <a:off x="3388676" y="1258609"/>
            <a:ext cx="26225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7" baseline="27777" dirty="0">
                <a:latin typeface="Arial"/>
                <a:cs typeface="Arial"/>
              </a:rPr>
              <a:t>ECS </a:t>
            </a:r>
            <a:r>
              <a:rPr sz="150" baseline="27777" dirty="0">
                <a:latin typeface="Arial"/>
                <a:cs typeface="Arial"/>
              </a:rPr>
              <a:t>Eprints              </a:t>
            </a:r>
            <a:r>
              <a:rPr sz="150" spc="15" baseline="27777" dirty="0">
                <a:latin typeface="Arial"/>
                <a:cs typeface="Arial"/>
              </a:rPr>
              <a:t> </a:t>
            </a:r>
            <a:r>
              <a:rPr sz="150" spc="5" dirty="0">
                <a:latin typeface="Arial"/>
                <a:cs typeface="Arial"/>
              </a:rPr>
              <a:t>Sussex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55" name="object 955"/>
          <p:cNvSpPr txBox="1"/>
          <p:nvPr/>
        </p:nvSpPr>
        <p:spPr>
          <a:xfrm>
            <a:off x="399366" y="1847414"/>
            <a:ext cx="38290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7" baseline="27777" dirty="0">
                <a:latin typeface="Arial"/>
                <a:cs typeface="Arial"/>
              </a:rPr>
              <a:t>Input ind.                      </a:t>
            </a:r>
            <a:r>
              <a:rPr sz="100" spc="5" dirty="0">
                <a:latin typeface="Arial"/>
                <a:cs typeface="Arial"/>
              </a:rPr>
              <a:t>Nomenclator                       </a:t>
            </a:r>
            <a:r>
              <a:rPr sz="100" spc="15" dirty="0">
                <a:latin typeface="Arial"/>
                <a:cs typeface="Arial"/>
              </a:rPr>
              <a:t>FRB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56" name="object 956"/>
          <p:cNvSpPr txBox="1"/>
          <p:nvPr/>
        </p:nvSpPr>
        <p:spPr>
          <a:xfrm>
            <a:off x="387522" y="1866182"/>
            <a:ext cx="405130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-5" dirty="0">
                <a:latin typeface="Arial"/>
                <a:cs typeface="Arial"/>
              </a:rPr>
              <a:t>Funding </a:t>
            </a:r>
            <a:r>
              <a:rPr sz="100" spc="-10" dirty="0">
                <a:latin typeface="Arial"/>
                <a:cs typeface="Arial"/>
              </a:rPr>
              <a:t>From                              </a:t>
            </a:r>
            <a:r>
              <a:rPr sz="100" spc="5" dirty="0">
                <a:latin typeface="Arial"/>
                <a:cs typeface="Arial"/>
              </a:rPr>
              <a:t>Asturias                   </a:t>
            </a:r>
            <a:r>
              <a:rPr sz="100" spc="3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270a.info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57" name="object 957"/>
          <p:cNvSpPr txBox="1"/>
          <p:nvPr/>
        </p:nvSpPr>
        <p:spPr>
          <a:xfrm>
            <a:off x="1443298" y="2217026"/>
            <a:ext cx="5778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Bka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58" name="object 958"/>
          <p:cNvSpPr txBox="1"/>
          <p:nvPr/>
        </p:nvSpPr>
        <p:spPr>
          <a:xfrm>
            <a:off x="935792" y="2169152"/>
            <a:ext cx="6413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ESD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59" name="object 959"/>
          <p:cNvSpPr txBox="1"/>
          <p:nvPr/>
        </p:nvSpPr>
        <p:spPr>
          <a:xfrm>
            <a:off x="921261" y="2195969"/>
            <a:ext cx="601980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7365" algn="l"/>
              </a:tabLst>
            </a:pPr>
            <a:r>
              <a:rPr sz="225" spc="-37" baseline="18518" dirty="0">
                <a:latin typeface="Arial"/>
                <a:cs typeface="Arial"/>
              </a:rPr>
              <a:t>T</a:t>
            </a:r>
            <a:r>
              <a:rPr sz="225" spc="-7" baseline="18518" dirty="0">
                <a:latin typeface="Arial"/>
                <a:cs typeface="Arial"/>
              </a:rPr>
              <a:t>oolkit</a:t>
            </a:r>
            <a:r>
              <a:rPr sz="225" baseline="18518" dirty="0">
                <a:latin typeface="Arial"/>
                <a:cs typeface="Arial"/>
              </a:rPr>
              <a:t>           </a:t>
            </a:r>
            <a:r>
              <a:rPr sz="225" spc="22" baseline="18518" dirty="0">
                <a:latin typeface="Arial"/>
                <a:cs typeface="Arial"/>
              </a:rPr>
              <a:t> </a:t>
            </a:r>
            <a:r>
              <a:rPr sz="100" spc="5" dirty="0">
                <a:latin typeface="Arial"/>
                <a:cs typeface="Arial"/>
              </a:rPr>
              <a:t>Randomness</a:t>
            </a:r>
            <a:r>
              <a:rPr sz="100" dirty="0">
                <a:latin typeface="Arial"/>
                <a:cs typeface="Arial"/>
              </a:rPr>
              <a:t>	</a:t>
            </a:r>
            <a:r>
              <a:rPr sz="150" spc="-5" dirty="0">
                <a:latin typeface="Arial"/>
                <a:cs typeface="Arial"/>
              </a:rPr>
              <a:t>StatusNet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60" name="object 960"/>
          <p:cNvSpPr txBox="1"/>
          <p:nvPr/>
        </p:nvSpPr>
        <p:spPr>
          <a:xfrm>
            <a:off x="1654515" y="1356988"/>
            <a:ext cx="373380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0670" algn="l"/>
              </a:tabLst>
            </a:pPr>
            <a:r>
              <a:rPr sz="225" spc="7" baseline="18518" dirty="0">
                <a:latin typeface="Arial"/>
                <a:cs typeface="Arial"/>
              </a:rPr>
              <a:t>Police	</a:t>
            </a:r>
            <a:r>
              <a:rPr sz="100" spc="15" dirty="0">
                <a:latin typeface="Arial"/>
                <a:cs typeface="Arial"/>
              </a:rPr>
              <a:t>Europeana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61" name="object 961"/>
          <p:cNvSpPr txBox="1"/>
          <p:nvPr/>
        </p:nvSpPr>
        <p:spPr>
          <a:xfrm>
            <a:off x="1899131" y="844644"/>
            <a:ext cx="233679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Open                  </a:t>
            </a:r>
            <a:r>
              <a:rPr sz="100" dirty="0">
                <a:latin typeface="Arial"/>
                <a:cs typeface="Arial"/>
              </a:rPr>
              <a:t>Social-</a:t>
            </a:r>
          </a:p>
        </p:txBody>
      </p:sp>
      <p:sp>
        <p:nvSpPr>
          <p:cNvPr id="962" name="object 962"/>
          <p:cNvSpPr txBox="1"/>
          <p:nvPr/>
        </p:nvSpPr>
        <p:spPr>
          <a:xfrm>
            <a:off x="1902838" y="866505"/>
            <a:ext cx="6985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Data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63" name="object 963"/>
          <p:cNvSpPr txBox="1"/>
          <p:nvPr/>
        </p:nvSpPr>
        <p:spPr>
          <a:xfrm>
            <a:off x="1905097" y="891065"/>
            <a:ext cx="7429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RISP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64" name="object 964"/>
          <p:cNvSpPr txBox="1"/>
          <p:nvPr/>
        </p:nvSpPr>
        <p:spPr>
          <a:xfrm>
            <a:off x="2861793" y="2224992"/>
            <a:ext cx="6731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-10" dirty="0">
                <a:latin typeface="Arial"/>
                <a:cs typeface="Arial"/>
              </a:rPr>
              <a:t>T</a:t>
            </a:r>
            <a:r>
              <a:rPr sz="100" dirty="0">
                <a:latin typeface="Arial"/>
                <a:cs typeface="Arial"/>
              </a:rPr>
              <a:t>axon-</a:t>
            </a:r>
          </a:p>
        </p:txBody>
      </p:sp>
      <p:sp>
        <p:nvSpPr>
          <p:cNvPr id="965" name="object 965"/>
          <p:cNvSpPr txBox="1"/>
          <p:nvPr/>
        </p:nvSpPr>
        <p:spPr>
          <a:xfrm>
            <a:off x="3297931" y="2498371"/>
            <a:ext cx="327025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Ncbigene                         </a:t>
            </a:r>
            <a:r>
              <a:rPr sz="225" baseline="18518" dirty="0">
                <a:latin typeface="Arial"/>
                <a:cs typeface="Arial"/>
              </a:rPr>
              <a:t>Bio2RDF</a:t>
            </a:r>
          </a:p>
        </p:txBody>
      </p:sp>
      <p:sp>
        <p:nvSpPr>
          <p:cNvPr id="966" name="object 966"/>
          <p:cNvSpPr txBox="1"/>
          <p:nvPr/>
        </p:nvSpPr>
        <p:spPr>
          <a:xfrm>
            <a:off x="3539512" y="2514503"/>
            <a:ext cx="6858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dirty="0">
                <a:latin typeface="Arial"/>
                <a:cs typeface="Arial"/>
              </a:rPr>
              <a:t>SGD</a:t>
            </a:r>
          </a:p>
        </p:txBody>
      </p:sp>
      <p:sp>
        <p:nvSpPr>
          <p:cNvPr id="967" name="object 967"/>
          <p:cNvSpPr txBox="1"/>
          <p:nvPr/>
        </p:nvSpPr>
        <p:spPr>
          <a:xfrm>
            <a:off x="740802" y="1460524"/>
            <a:ext cx="92710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UIS</a:t>
            </a:r>
            <a:endParaRPr sz="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00" spc="10" dirty="0">
                <a:latin typeface="Arial"/>
                <a:cs typeface="Arial"/>
              </a:rPr>
              <a:t>270a.info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68" name="object 968"/>
          <p:cNvSpPr txBox="1"/>
          <p:nvPr/>
        </p:nvSpPr>
        <p:spPr>
          <a:xfrm>
            <a:off x="1643729" y="1323415"/>
            <a:ext cx="26543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Hellenic           </a:t>
            </a:r>
            <a:r>
              <a:rPr sz="150" spc="15" baseline="55555" dirty="0">
                <a:latin typeface="Arial"/>
                <a:cs typeface="Arial"/>
              </a:rPr>
              <a:t>Linked </a:t>
            </a:r>
            <a:r>
              <a:rPr sz="150" spc="22" baseline="55555" dirty="0">
                <a:latin typeface="Arial"/>
                <a:cs typeface="Arial"/>
              </a:rPr>
              <a:t>Open</a:t>
            </a:r>
            <a:endParaRPr sz="150" baseline="55555" dirty="0">
              <a:latin typeface="Arial"/>
              <a:cs typeface="Arial"/>
            </a:endParaRPr>
          </a:p>
        </p:txBody>
      </p:sp>
      <p:sp>
        <p:nvSpPr>
          <p:cNvPr id="969" name="object 969"/>
          <p:cNvSpPr txBox="1"/>
          <p:nvPr/>
        </p:nvSpPr>
        <p:spPr>
          <a:xfrm>
            <a:off x="1823261" y="1336356"/>
            <a:ext cx="5969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Data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70" name="object 970"/>
          <p:cNvSpPr txBox="1"/>
          <p:nvPr/>
        </p:nvSpPr>
        <p:spPr>
          <a:xfrm>
            <a:off x="3940166" y="974942"/>
            <a:ext cx="91440" cy="69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 marR="5080" indent="-5715">
              <a:lnSpc>
                <a:spcPct val="119300"/>
              </a:lnSpc>
            </a:pPr>
            <a:r>
              <a:rPr sz="150" spc="10" dirty="0">
                <a:latin typeface="Arial"/>
                <a:cs typeface="Arial"/>
              </a:rPr>
              <a:t>Aspire  Keele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71" name="object 971"/>
          <p:cNvSpPr txBox="1"/>
          <p:nvPr/>
        </p:nvSpPr>
        <p:spPr>
          <a:xfrm>
            <a:off x="267072" y="2294320"/>
            <a:ext cx="24765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20" dirty="0">
                <a:latin typeface="Arial"/>
                <a:cs typeface="Arial"/>
              </a:rPr>
              <a:t>BPR             </a:t>
            </a:r>
            <a:r>
              <a:rPr sz="100" dirty="0">
                <a:latin typeface="Arial"/>
                <a:cs typeface="Arial"/>
              </a:rPr>
              <a:t>Population</a:t>
            </a:r>
          </a:p>
        </p:txBody>
      </p:sp>
      <p:sp>
        <p:nvSpPr>
          <p:cNvPr id="972" name="object 972"/>
          <p:cNvSpPr txBox="1"/>
          <p:nvPr/>
        </p:nvSpPr>
        <p:spPr>
          <a:xfrm>
            <a:off x="2309145" y="1448636"/>
            <a:ext cx="77470" cy="37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20" dirty="0">
                <a:latin typeface="Arial"/>
                <a:cs typeface="Arial"/>
              </a:rPr>
              <a:t>W3C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73" name="object 973"/>
          <p:cNvSpPr txBox="1"/>
          <p:nvPr/>
        </p:nvSpPr>
        <p:spPr>
          <a:xfrm>
            <a:off x="646491" y="906798"/>
            <a:ext cx="81915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Opendata</a:t>
            </a:r>
          </a:p>
        </p:txBody>
      </p:sp>
      <p:sp>
        <p:nvSpPr>
          <p:cNvPr id="974" name="object 974"/>
          <p:cNvSpPr txBox="1"/>
          <p:nvPr/>
        </p:nvSpPr>
        <p:spPr>
          <a:xfrm>
            <a:off x="3129926" y="720940"/>
            <a:ext cx="71755" cy="37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20" dirty="0">
                <a:latin typeface="Arial"/>
                <a:cs typeface="Arial"/>
              </a:rPr>
              <a:t>ZDB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75" name="object 975"/>
          <p:cNvSpPr txBox="1"/>
          <p:nvPr/>
        </p:nvSpPr>
        <p:spPr>
          <a:xfrm>
            <a:off x="3063834" y="556319"/>
            <a:ext cx="6794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Dewey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76" name="object 976"/>
          <p:cNvSpPr txBox="1"/>
          <p:nvPr/>
        </p:nvSpPr>
        <p:spPr>
          <a:xfrm>
            <a:off x="2941984" y="566350"/>
            <a:ext cx="192405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" spc="-7" baseline="18518" dirty="0">
                <a:latin typeface="Arial"/>
                <a:cs typeface="Arial"/>
              </a:rPr>
              <a:t>Lemon          </a:t>
            </a:r>
            <a:r>
              <a:rPr sz="225" spc="15" baseline="18518" dirty="0">
                <a:latin typeface="Arial"/>
                <a:cs typeface="Arial"/>
              </a:rPr>
              <a:t> </a:t>
            </a:r>
            <a:r>
              <a:rPr sz="100" dirty="0">
                <a:latin typeface="Arial"/>
                <a:cs typeface="Arial"/>
              </a:rPr>
              <a:t>Decimal</a:t>
            </a:r>
          </a:p>
        </p:txBody>
      </p:sp>
      <p:sp>
        <p:nvSpPr>
          <p:cNvPr id="977" name="object 977"/>
          <p:cNvSpPr txBox="1"/>
          <p:nvPr/>
        </p:nvSpPr>
        <p:spPr>
          <a:xfrm>
            <a:off x="3040861" y="589070"/>
            <a:ext cx="44386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8775" algn="l"/>
              </a:tabLst>
            </a:pPr>
            <a:r>
              <a:rPr sz="100" dirty="0">
                <a:latin typeface="Arial"/>
                <a:cs typeface="Arial"/>
              </a:rPr>
              <a:t>Classification             </a:t>
            </a:r>
            <a:r>
              <a:rPr sz="100" spc="10" dirty="0">
                <a:latin typeface="Arial"/>
                <a:cs typeface="Arial"/>
              </a:rPr>
              <a:t> </a:t>
            </a:r>
            <a:r>
              <a:rPr sz="150" spc="22" baseline="27777" dirty="0">
                <a:latin typeface="Arial"/>
                <a:cs typeface="Arial"/>
              </a:rPr>
              <a:t>Semantic</a:t>
            </a:r>
            <a:r>
              <a:rPr sz="150" baseline="27777" dirty="0">
                <a:latin typeface="Arial"/>
                <a:cs typeface="Arial"/>
              </a:rPr>
              <a:t>	</a:t>
            </a:r>
            <a:r>
              <a:rPr sz="100" spc="15" dirty="0">
                <a:latin typeface="Arial"/>
                <a:cs typeface="Arial"/>
              </a:rPr>
              <a:t>Encabeza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78" name="object 978"/>
          <p:cNvSpPr txBox="1"/>
          <p:nvPr/>
        </p:nvSpPr>
        <p:spPr>
          <a:xfrm>
            <a:off x="2310443" y="2984148"/>
            <a:ext cx="25463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StatusNet       </a:t>
            </a:r>
            <a:r>
              <a:rPr sz="150" spc="30" dirty="0">
                <a:latin typeface="Arial"/>
                <a:cs typeface="Arial"/>
              </a:rPr>
              <a:t> </a:t>
            </a:r>
            <a:r>
              <a:rPr sz="150" spc="5" dirty="0">
                <a:latin typeface="Arial"/>
                <a:cs typeface="Arial"/>
              </a:rPr>
              <a:t>StatusNet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79" name="object 979"/>
          <p:cNvSpPr txBox="1"/>
          <p:nvPr/>
        </p:nvSpPr>
        <p:spPr>
          <a:xfrm>
            <a:off x="952756" y="1155851"/>
            <a:ext cx="9969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Currency  Designators</a:t>
            </a:r>
          </a:p>
        </p:txBody>
      </p:sp>
      <p:sp>
        <p:nvSpPr>
          <p:cNvPr id="980" name="object 980"/>
          <p:cNvSpPr txBox="1"/>
          <p:nvPr/>
        </p:nvSpPr>
        <p:spPr>
          <a:xfrm>
            <a:off x="349800" y="1312364"/>
            <a:ext cx="92710" cy="5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80" algn="ctr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GovUK  Households  2008</a:t>
            </a:r>
          </a:p>
        </p:txBody>
      </p:sp>
      <p:sp>
        <p:nvSpPr>
          <p:cNvPr id="981" name="object 981"/>
          <p:cNvSpPr txBox="1"/>
          <p:nvPr/>
        </p:nvSpPr>
        <p:spPr>
          <a:xfrm>
            <a:off x="2061749" y="3008219"/>
            <a:ext cx="48831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22" baseline="27777" dirty="0">
                <a:latin typeface="Arial"/>
                <a:cs typeface="Arial"/>
              </a:rPr>
              <a:t>StatusNet      </a:t>
            </a:r>
            <a:r>
              <a:rPr sz="225" spc="-7" baseline="37037" dirty="0">
                <a:latin typeface="Arial"/>
                <a:cs typeface="Arial"/>
              </a:rPr>
              <a:t>StatusNet             </a:t>
            </a:r>
            <a:r>
              <a:rPr sz="150" spc="-5" dirty="0">
                <a:latin typeface="Arial"/>
                <a:cs typeface="Arial"/>
              </a:rPr>
              <a:t>Ced117              </a:t>
            </a:r>
            <a:r>
              <a:rPr sz="150" spc="10" dirty="0">
                <a:latin typeface="Arial"/>
                <a:cs typeface="Arial"/>
              </a:rPr>
              <a:t> </a:t>
            </a:r>
            <a:r>
              <a:rPr sz="150" spc="5" dirty="0">
                <a:latin typeface="Arial"/>
                <a:cs typeface="Arial"/>
              </a:rPr>
              <a:t>Status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82" name="object 982"/>
          <p:cNvSpPr txBox="1"/>
          <p:nvPr/>
        </p:nvSpPr>
        <p:spPr>
          <a:xfrm>
            <a:off x="2061343" y="3021737"/>
            <a:ext cx="21653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20" dirty="0">
                <a:latin typeface="Arial"/>
                <a:cs typeface="Arial"/>
              </a:rPr>
              <a:t>Sebseb01    </a:t>
            </a:r>
            <a:r>
              <a:rPr sz="100" spc="30" dirty="0">
                <a:latin typeface="Arial"/>
                <a:cs typeface="Arial"/>
              </a:rPr>
              <a:t> </a:t>
            </a:r>
            <a:r>
              <a:rPr sz="150" spc="-5" dirty="0">
                <a:latin typeface="Arial"/>
                <a:cs typeface="Arial"/>
              </a:rPr>
              <a:t>Pandaid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83" name="object 983"/>
          <p:cNvSpPr txBox="1"/>
          <p:nvPr/>
        </p:nvSpPr>
        <p:spPr>
          <a:xfrm>
            <a:off x="1578147" y="1398415"/>
            <a:ext cx="64769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NHS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84" name="object 984"/>
          <p:cNvSpPr txBox="1"/>
          <p:nvPr/>
        </p:nvSpPr>
        <p:spPr>
          <a:xfrm>
            <a:off x="1441039" y="1429440"/>
            <a:ext cx="20891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Eurostat         </a:t>
            </a:r>
            <a:r>
              <a:rPr sz="150" spc="20" dirty="0">
                <a:latin typeface="Arial"/>
                <a:cs typeface="Arial"/>
              </a:rPr>
              <a:t> </a:t>
            </a:r>
            <a:r>
              <a:rPr sz="225" spc="-7" baseline="18518" dirty="0">
                <a:latin typeface="Arial"/>
                <a:cs typeface="Arial"/>
              </a:rPr>
              <a:t>Jargon</a:t>
            </a:r>
            <a:endParaRPr sz="225" baseline="18518" dirty="0">
              <a:latin typeface="Arial"/>
              <a:cs typeface="Arial"/>
            </a:endParaRPr>
          </a:p>
        </p:txBody>
      </p:sp>
      <p:sp>
        <p:nvSpPr>
          <p:cNvPr id="985" name="object 985"/>
          <p:cNvSpPr txBox="1"/>
          <p:nvPr/>
        </p:nvSpPr>
        <p:spPr>
          <a:xfrm>
            <a:off x="3302890" y="740136"/>
            <a:ext cx="45275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UTPL</a:t>
            </a:r>
            <a:endParaRPr sz="150" dirty="0">
              <a:latin typeface="Arial"/>
              <a:cs typeface="Arial"/>
            </a:endParaRPr>
          </a:p>
          <a:p>
            <a:pPr marR="11430" algn="r">
              <a:lnSpc>
                <a:spcPct val="100000"/>
              </a:lnSpc>
              <a:spcBef>
                <a:spcPts val="75"/>
              </a:spcBef>
              <a:tabLst>
                <a:tab pos="229235" algn="l"/>
              </a:tabLst>
            </a:pPr>
            <a:r>
              <a:rPr sz="100" spc="15" dirty="0">
                <a:latin typeface="Arial"/>
                <a:cs typeface="Arial"/>
              </a:rPr>
              <a:t>Muninn	</a:t>
            </a:r>
            <a:r>
              <a:rPr sz="150" spc="5" dirty="0">
                <a:latin typeface="Arial"/>
                <a:cs typeface="Arial"/>
              </a:rPr>
              <a:t>Theses.fr      </a:t>
            </a:r>
            <a:r>
              <a:rPr sz="225" spc="7" baseline="18518" dirty="0">
                <a:latin typeface="Arial"/>
                <a:cs typeface="Arial"/>
              </a:rPr>
              <a:t>LOD</a:t>
            </a:r>
            <a:endParaRPr sz="225" baseline="18518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" spc="20" dirty="0">
                <a:latin typeface="Arial"/>
                <a:cs typeface="Arial"/>
              </a:rPr>
              <a:t>W</a:t>
            </a:r>
            <a:r>
              <a:rPr sz="100" spc="10" dirty="0">
                <a:latin typeface="Arial"/>
                <a:cs typeface="Arial"/>
              </a:rPr>
              <a:t>orld</a:t>
            </a:r>
            <a:r>
              <a:rPr sz="100" spc="5" dirty="0">
                <a:latin typeface="Arial"/>
                <a:cs typeface="Arial"/>
              </a:rPr>
              <a:t> </a:t>
            </a:r>
            <a:r>
              <a:rPr sz="100" spc="20" dirty="0">
                <a:latin typeface="Arial"/>
                <a:cs typeface="Arial"/>
              </a:rPr>
              <a:t>W</a:t>
            </a:r>
            <a:r>
              <a:rPr sz="100" spc="10" dirty="0">
                <a:latin typeface="Arial"/>
                <a:cs typeface="Arial"/>
              </a:rPr>
              <a:t>ar</a:t>
            </a:r>
            <a:r>
              <a:rPr sz="100" spc="5" dirty="0">
                <a:latin typeface="Arial"/>
                <a:cs typeface="Arial"/>
              </a:rPr>
              <a:t> I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86" name="object 986"/>
          <p:cNvSpPr txBox="1"/>
          <p:nvPr/>
        </p:nvSpPr>
        <p:spPr>
          <a:xfrm>
            <a:off x="3121620" y="2271308"/>
            <a:ext cx="5588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Life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87" name="object 987"/>
          <p:cNvSpPr txBox="1"/>
          <p:nvPr/>
        </p:nvSpPr>
        <p:spPr>
          <a:xfrm>
            <a:off x="3117171" y="2293139"/>
            <a:ext cx="64769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Data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88" name="object 988"/>
          <p:cNvSpPr txBox="1"/>
          <p:nvPr/>
        </p:nvSpPr>
        <p:spPr>
          <a:xfrm>
            <a:off x="2593578" y="1459307"/>
            <a:ext cx="11557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Semantic </a:t>
            </a:r>
            <a:r>
              <a:rPr sz="100" dirty="0">
                <a:latin typeface="Arial"/>
                <a:cs typeface="Arial"/>
              </a:rPr>
              <a:t>W</a:t>
            </a:r>
            <a:r>
              <a:rPr sz="100" spc="5" dirty="0">
                <a:latin typeface="Arial"/>
                <a:cs typeface="Arial"/>
              </a:rPr>
              <a:t>eb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89" name="object 989"/>
          <p:cNvSpPr txBox="1"/>
          <p:nvPr/>
        </p:nvSpPr>
        <p:spPr>
          <a:xfrm>
            <a:off x="2609948" y="1475677"/>
            <a:ext cx="8318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DogFood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90" name="object 990"/>
          <p:cNvSpPr txBox="1"/>
          <p:nvPr/>
        </p:nvSpPr>
        <p:spPr>
          <a:xfrm>
            <a:off x="2292555" y="1662680"/>
            <a:ext cx="9779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UMBEL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91" name="object 991"/>
          <p:cNvSpPr txBox="1"/>
          <p:nvPr/>
        </p:nvSpPr>
        <p:spPr>
          <a:xfrm>
            <a:off x="1092863" y="978392"/>
            <a:ext cx="171450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NHS      </a:t>
            </a:r>
            <a:r>
              <a:rPr sz="100" spc="35" dirty="0">
                <a:latin typeface="Arial"/>
                <a:cs typeface="Arial"/>
              </a:rPr>
              <a:t> </a:t>
            </a:r>
            <a:r>
              <a:rPr sz="150" spc="-5" dirty="0">
                <a:latin typeface="Arial"/>
                <a:cs typeface="Arial"/>
              </a:rPr>
              <a:t>Openly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92" name="object 992"/>
          <p:cNvSpPr txBox="1"/>
          <p:nvPr/>
        </p:nvSpPr>
        <p:spPr>
          <a:xfrm>
            <a:off x="1188321" y="998063"/>
            <a:ext cx="53911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8470" algn="l"/>
              </a:tabLst>
            </a:pPr>
            <a:r>
              <a:rPr sz="150" spc="-5" dirty="0">
                <a:latin typeface="Arial"/>
                <a:cs typeface="Arial"/>
              </a:rPr>
              <a:t>Local            </a:t>
            </a:r>
            <a:r>
              <a:rPr sz="150" spc="-20" dirty="0">
                <a:latin typeface="Arial"/>
                <a:cs typeface="Arial"/>
              </a:rPr>
              <a:t> </a:t>
            </a:r>
            <a:r>
              <a:rPr sz="150" spc="15" baseline="27777" dirty="0">
                <a:latin typeface="Arial"/>
                <a:cs typeface="Arial"/>
              </a:rPr>
              <a:t>Brazilian</a:t>
            </a:r>
            <a:r>
              <a:rPr sz="150" baseline="27777" dirty="0">
                <a:latin typeface="Arial"/>
                <a:cs typeface="Arial"/>
              </a:rPr>
              <a:t>	</a:t>
            </a:r>
            <a:r>
              <a:rPr sz="150" spc="-5" dirty="0">
                <a:latin typeface="Arial"/>
                <a:cs typeface="Arial"/>
              </a:rPr>
              <a:t>DB</a:t>
            </a:r>
            <a:r>
              <a:rPr sz="150" spc="-15" dirty="0">
                <a:latin typeface="Arial"/>
                <a:cs typeface="Arial"/>
              </a:rPr>
              <a:t>T</a:t>
            </a:r>
            <a:r>
              <a:rPr sz="150" spc="-5" dirty="0">
                <a:latin typeface="Arial"/>
                <a:cs typeface="Arial"/>
              </a:rPr>
              <a:t>une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93" name="object 993"/>
          <p:cNvSpPr txBox="1"/>
          <p:nvPr/>
        </p:nvSpPr>
        <p:spPr>
          <a:xfrm>
            <a:off x="2027063" y="2107194"/>
            <a:ext cx="107314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StatusNet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94" name="object 994"/>
          <p:cNvSpPr txBox="1"/>
          <p:nvPr/>
        </p:nvSpPr>
        <p:spPr>
          <a:xfrm>
            <a:off x="2032276" y="2129024"/>
            <a:ext cx="10096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Ssweeny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95" name="object 995"/>
          <p:cNvSpPr txBox="1"/>
          <p:nvPr/>
        </p:nvSpPr>
        <p:spPr>
          <a:xfrm>
            <a:off x="2852062" y="2889477"/>
            <a:ext cx="20447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Open        </a:t>
            </a:r>
            <a:r>
              <a:rPr sz="100" spc="20" dirty="0">
                <a:latin typeface="Arial"/>
                <a:cs typeface="Arial"/>
              </a:rPr>
              <a:t> </a:t>
            </a:r>
            <a:r>
              <a:rPr sz="150" spc="5" dirty="0">
                <a:latin typeface="Arial"/>
                <a:cs typeface="Arial"/>
              </a:rPr>
              <a:t>Linked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96" name="object 996"/>
          <p:cNvSpPr txBox="1"/>
          <p:nvPr/>
        </p:nvSpPr>
        <p:spPr>
          <a:xfrm>
            <a:off x="2013208" y="738064"/>
            <a:ext cx="8953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" marR="5080" indent="-1778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Interactive  Maps</a:t>
            </a:r>
          </a:p>
        </p:txBody>
      </p:sp>
      <p:sp>
        <p:nvSpPr>
          <p:cNvPr id="997" name="object 997"/>
          <p:cNvSpPr txBox="1"/>
          <p:nvPr/>
        </p:nvSpPr>
        <p:spPr>
          <a:xfrm>
            <a:off x="1093511" y="1699556"/>
            <a:ext cx="20447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270a.info              </a:t>
            </a:r>
            <a:r>
              <a:rPr sz="100" spc="3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GovUK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998" name="object 998"/>
          <p:cNvSpPr txBox="1"/>
          <p:nvPr/>
        </p:nvSpPr>
        <p:spPr>
          <a:xfrm>
            <a:off x="3420303" y="705045"/>
            <a:ext cx="10350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Sudoc.fr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999" name="object 999"/>
          <p:cNvSpPr txBox="1"/>
          <p:nvPr/>
        </p:nvSpPr>
        <p:spPr>
          <a:xfrm>
            <a:off x="2174400" y="756785"/>
            <a:ext cx="6413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Green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00" name="object 1000"/>
          <p:cNvSpPr txBox="1"/>
          <p:nvPr/>
        </p:nvSpPr>
        <p:spPr>
          <a:xfrm>
            <a:off x="2025279" y="755671"/>
            <a:ext cx="227965" cy="79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115" marR="5080" indent="-146050">
              <a:lnSpc>
                <a:spcPct val="214800"/>
              </a:lnSpc>
            </a:pPr>
            <a:r>
              <a:rPr sz="100" spc="5" dirty="0">
                <a:latin typeface="Arial"/>
                <a:cs typeface="Arial"/>
              </a:rPr>
              <a:t>GNOSS </a:t>
            </a:r>
            <a:r>
              <a:rPr sz="100" dirty="0">
                <a:latin typeface="Arial"/>
                <a:cs typeface="Arial"/>
              </a:rPr>
              <a:t>Competitive-  </a:t>
            </a:r>
            <a:r>
              <a:rPr sz="100" spc="5" dirty="0">
                <a:latin typeface="Arial"/>
                <a:cs typeface="Arial"/>
              </a:rPr>
              <a:t>GNOSS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01" name="object 1001"/>
          <p:cNvSpPr txBox="1"/>
          <p:nvPr/>
        </p:nvSpPr>
        <p:spPr>
          <a:xfrm>
            <a:off x="986351" y="2875033"/>
            <a:ext cx="984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62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StatusNet  Integralblue</a:t>
            </a:r>
          </a:p>
        </p:txBody>
      </p:sp>
      <p:sp>
        <p:nvSpPr>
          <p:cNvPr id="1002" name="object 1002"/>
          <p:cNvSpPr txBox="1"/>
          <p:nvPr/>
        </p:nvSpPr>
        <p:spPr>
          <a:xfrm>
            <a:off x="2507885" y="633752"/>
            <a:ext cx="8826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10" dirty="0">
                <a:latin typeface="Arial"/>
                <a:cs typeface="Arial"/>
              </a:rPr>
              <a:t>WOLD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003" name="object 1003"/>
          <p:cNvSpPr txBox="1"/>
          <p:nvPr/>
        </p:nvSpPr>
        <p:spPr>
          <a:xfrm>
            <a:off x="1111587" y="1316603"/>
            <a:ext cx="80645" cy="80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marR="5080" indent="-5080" algn="just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Linked  Stock  Index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004" name="object 1004"/>
          <p:cNvSpPr txBox="1"/>
          <p:nvPr/>
        </p:nvSpPr>
        <p:spPr>
          <a:xfrm>
            <a:off x="2260002" y="836337"/>
            <a:ext cx="104139" cy="37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15" dirty="0">
                <a:latin typeface="Arial"/>
                <a:cs typeface="Arial"/>
              </a:rPr>
              <a:t>Apache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005" name="object 1005"/>
          <p:cNvSpPr txBox="1"/>
          <p:nvPr/>
        </p:nvSpPr>
        <p:spPr>
          <a:xfrm>
            <a:off x="2581264" y="2914771"/>
            <a:ext cx="469900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"/>
              </a:lnSpc>
              <a:tabLst>
                <a:tab pos="285750" algn="l"/>
              </a:tabLst>
            </a:pPr>
            <a:r>
              <a:rPr sz="100" spc="5" dirty="0">
                <a:latin typeface="Arial"/>
                <a:cs typeface="Arial"/>
              </a:rPr>
              <a:t>Ontos	</a:t>
            </a:r>
            <a:r>
              <a:rPr sz="150" spc="15" baseline="27777" dirty="0">
                <a:latin typeface="Arial"/>
                <a:cs typeface="Arial"/>
              </a:rPr>
              <a:t>Data           </a:t>
            </a:r>
            <a:r>
              <a:rPr sz="150" spc="37" baseline="27777" dirty="0">
                <a:latin typeface="Arial"/>
                <a:cs typeface="Arial"/>
              </a:rPr>
              <a:t> </a:t>
            </a:r>
            <a:r>
              <a:rPr sz="150" spc="5" dirty="0">
                <a:latin typeface="Arial"/>
                <a:cs typeface="Arial"/>
              </a:rPr>
              <a:t>Food</a:t>
            </a:r>
            <a:endParaRPr sz="150" dirty="0">
              <a:latin typeface="Arial"/>
              <a:cs typeface="Arial"/>
            </a:endParaRPr>
          </a:p>
          <a:p>
            <a:pPr marL="14604">
              <a:lnSpc>
                <a:spcPts val="155"/>
              </a:lnSpc>
            </a:pPr>
            <a:r>
              <a:rPr sz="100" spc="5" dirty="0">
                <a:latin typeface="Arial"/>
                <a:cs typeface="Arial"/>
              </a:rPr>
              <a:t>News           </a:t>
            </a:r>
            <a:r>
              <a:rPr sz="150" dirty="0">
                <a:latin typeface="Arial"/>
                <a:cs typeface="Arial"/>
              </a:rPr>
              <a:t>KDATA            </a:t>
            </a:r>
            <a:r>
              <a:rPr sz="150" spc="25" dirty="0">
                <a:latin typeface="Arial"/>
                <a:cs typeface="Arial"/>
              </a:rPr>
              <a:t> </a:t>
            </a:r>
            <a:r>
              <a:rPr sz="150" spc="15" baseline="27777" dirty="0">
                <a:latin typeface="Arial"/>
                <a:cs typeface="Arial"/>
              </a:rPr>
              <a:t>Thesaurus</a:t>
            </a:r>
            <a:endParaRPr sz="150" baseline="27777" dirty="0">
              <a:latin typeface="Arial"/>
              <a:cs typeface="Arial"/>
            </a:endParaRPr>
          </a:p>
          <a:p>
            <a:pPr marL="13335">
              <a:lnSpc>
                <a:spcPts val="110"/>
              </a:lnSpc>
            </a:pPr>
            <a:r>
              <a:rPr sz="100" dirty="0">
                <a:latin typeface="Arial"/>
                <a:cs typeface="Arial"/>
              </a:rPr>
              <a:t>Portal</a:t>
            </a:r>
          </a:p>
        </p:txBody>
      </p:sp>
      <p:sp>
        <p:nvSpPr>
          <p:cNvPr id="1006" name="object 1006"/>
          <p:cNvSpPr txBox="1"/>
          <p:nvPr/>
        </p:nvSpPr>
        <p:spPr>
          <a:xfrm>
            <a:off x="1459367" y="1875172"/>
            <a:ext cx="7366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Linked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07" name="object 1007"/>
          <p:cNvSpPr txBox="1"/>
          <p:nvPr/>
        </p:nvSpPr>
        <p:spPr>
          <a:xfrm>
            <a:off x="1464475" y="1894276"/>
            <a:ext cx="6540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Open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08" name="object 1008"/>
          <p:cNvSpPr txBox="1"/>
          <p:nvPr/>
        </p:nvSpPr>
        <p:spPr>
          <a:xfrm>
            <a:off x="1219975" y="1916333"/>
            <a:ext cx="31305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ct val="100000"/>
              </a:lnSpc>
              <a:tabLst>
                <a:tab pos="254635" algn="l"/>
              </a:tabLst>
            </a:pPr>
            <a:r>
              <a:rPr sz="100" dirty="0">
                <a:latin typeface="Arial"/>
                <a:cs typeface="Arial"/>
              </a:rPr>
              <a:t>Enakting	</a:t>
            </a:r>
            <a:r>
              <a:rPr sz="100" spc="10" dirty="0">
                <a:latin typeface="Arial"/>
                <a:cs typeface="Arial"/>
              </a:rPr>
              <a:t>Piracy</a:t>
            </a:r>
            <a:endParaRPr sz="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" dirty="0">
                <a:latin typeface="Arial"/>
                <a:cs typeface="Arial"/>
              </a:rPr>
              <a:t>Population</a:t>
            </a:r>
          </a:p>
        </p:txBody>
      </p:sp>
      <p:sp>
        <p:nvSpPr>
          <p:cNvPr id="1009" name="object 1009"/>
          <p:cNvSpPr txBox="1"/>
          <p:nvPr/>
        </p:nvSpPr>
        <p:spPr>
          <a:xfrm>
            <a:off x="537776" y="1666591"/>
            <a:ext cx="8572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 marR="5080" indent="-8890">
              <a:lnSpc>
                <a:spcPts val="110"/>
              </a:lnSpc>
            </a:pPr>
            <a:r>
              <a:rPr sz="100" spc="-5" dirty="0">
                <a:latin typeface="Arial"/>
                <a:cs typeface="Arial"/>
              </a:rPr>
              <a:t>Empl. Rank  La 2010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10" name="object 1010"/>
          <p:cNvSpPr txBox="1"/>
          <p:nvPr/>
        </p:nvSpPr>
        <p:spPr>
          <a:xfrm>
            <a:off x="1657643" y="1186539"/>
            <a:ext cx="224790" cy="37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7" baseline="55555" dirty="0">
                <a:latin typeface="Arial"/>
                <a:cs typeface="Arial"/>
              </a:rPr>
              <a:t>Transparency        </a:t>
            </a:r>
            <a:r>
              <a:rPr sz="150" spc="15" baseline="55555" dirty="0">
                <a:latin typeface="Arial"/>
                <a:cs typeface="Arial"/>
              </a:rPr>
              <a:t> </a:t>
            </a:r>
            <a:r>
              <a:rPr sz="150" spc="20" dirty="0">
                <a:latin typeface="Arial"/>
                <a:cs typeface="Arial"/>
              </a:rPr>
              <a:t>BBC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011" name="object 1011"/>
          <p:cNvSpPr txBox="1"/>
          <p:nvPr/>
        </p:nvSpPr>
        <p:spPr>
          <a:xfrm>
            <a:off x="854336" y="2054658"/>
            <a:ext cx="83185" cy="9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25299"/>
              </a:lnSpc>
            </a:pPr>
            <a:r>
              <a:rPr sz="100" spc="10" dirty="0">
                <a:latin typeface="Arial"/>
                <a:cs typeface="Arial"/>
              </a:rPr>
              <a:t>Open  Election  Data  Project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12" name="object 1012"/>
          <p:cNvSpPr txBox="1"/>
          <p:nvPr/>
        </p:nvSpPr>
        <p:spPr>
          <a:xfrm>
            <a:off x="973612" y="1451625"/>
            <a:ext cx="120014" cy="5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255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Reference  data.go</a:t>
            </a:r>
            <a:r>
              <a:rPr sz="150" spc="-20" dirty="0">
                <a:latin typeface="Arial"/>
                <a:cs typeface="Arial"/>
              </a:rPr>
              <a:t>v</a:t>
            </a:r>
            <a:r>
              <a:rPr sz="150" spc="-5" dirty="0">
                <a:latin typeface="Arial"/>
                <a:cs typeface="Arial"/>
              </a:rPr>
              <a:t>.uk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013" name="object 1013"/>
          <p:cNvSpPr txBox="1"/>
          <p:nvPr/>
        </p:nvSpPr>
        <p:spPr>
          <a:xfrm>
            <a:off x="2275491" y="2415123"/>
            <a:ext cx="107314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StatusNet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014" name="object 1014"/>
          <p:cNvSpPr txBox="1"/>
          <p:nvPr/>
        </p:nvSpPr>
        <p:spPr>
          <a:xfrm>
            <a:off x="2279221" y="2436953"/>
            <a:ext cx="49974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3520" algn="l"/>
                <a:tab pos="463550" algn="l"/>
              </a:tabLst>
            </a:pPr>
            <a:r>
              <a:rPr sz="150" spc="-5" dirty="0">
                <a:latin typeface="Arial"/>
                <a:cs typeface="Arial"/>
              </a:rPr>
              <a:t>Jonkman	IServe	</a:t>
            </a:r>
            <a:r>
              <a:rPr sz="100" spc="15" dirty="0">
                <a:latin typeface="Arial"/>
                <a:cs typeface="Arial"/>
              </a:rPr>
              <a:t>CS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15" name="object 1015"/>
          <p:cNvSpPr txBox="1"/>
          <p:nvPr/>
        </p:nvSpPr>
        <p:spPr>
          <a:xfrm>
            <a:off x="3676620" y="858061"/>
            <a:ext cx="7620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Project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16" name="object 1016"/>
          <p:cNvSpPr txBox="1"/>
          <p:nvPr/>
        </p:nvSpPr>
        <p:spPr>
          <a:xfrm>
            <a:off x="3659532" y="877164"/>
            <a:ext cx="10223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Gutenberg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17" name="object 1017"/>
          <p:cNvSpPr txBox="1"/>
          <p:nvPr/>
        </p:nvSpPr>
        <p:spPr>
          <a:xfrm>
            <a:off x="3666692" y="889918"/>
            <a:ext cx="292735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FU-Berlin                </a:t>
            </a:r>
            <a:r>
              <a:rPr sz="100" spc="20" dirty="0">
                <a:latin typeface="Arial"/>
                <a:cs typeface="Arial"/>
              </a:rPr>
              <a:t> </a:t>
            </a:r>
            <a:r>
              <a:rPr sz="225" spc="22" baseline="18518" dirty="0">
                <a:latin typeface="Arial"/>
                <a:cs typeface="Arial"/>
              </a:rPr>
              <a:t>Aspire</a:t>
            </a:r>
            <a:endParaRPr sz="225" baseline="18518" dirty="0">
              <a:latin typeface="Arial"/>
              <a:cs typeface="Arial"/>
            </a:endParaRPr>
          </a:p>
        </p:txBody>
      </p:sp>
      <p:sp>
        <p:nvSpPr>
          <p:cNvPr id="1018" name="object 1018"/>
          <p:cNvSpPr txBox="1"/>
          <p:nvPr/>
        </p:nvSpPr>
        <p:spPr>
          <a:xfrm>
            <a:off x="3963556" y="1418016"/>
            <a:ext cx="330835" cy="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10" dirty="0">
                <a:latin typeface="Arial"/>
                <a:cs typeface="Arial"/>
              </a:rPr>
              <a:t>Libris         </a:t>
            </a:r>
            <a:r>
              <a:rPr sz="300" baseline="-27777" dirty="0">
                <a:latin typeface="Arial"/>
                <a:cs typeface="Arial"/>
              </a:rPr>
              <a:t>DOI       </a:t>
            </a:r>
            <a:r>
              <a:rPr sz="300" spc="60" baseline="-27777" dirty="0">
                <a:latin typeface="Arial"/>
                <a:cs typeface="Arial"/>
              </a:rPr>
              <a:t> </a:t>
            </a:r>
            <a:r>
              <a:rPr sz="150" spc="15" dirty="0">
                <a:latin typeface="Arial"/>
                <a:cs typeface="Arial"/>
              </a:rPr>
              <a:t>Aspire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019" name="object 1019"/>
          <p:cNvSpPr txBox="1"/>
          <p:nvPr/>
        </p:nvSpPr>
        <p:spPr>
          <a:xfrm>
            <a:off x="904663" y="1658615"/>
            <a:ext cx="5905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ECB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20" name="object 1020"/>
          <p:cNvSpPr txBox="1"/>
          <p:nvPr/>
        </p:nvSpPr>
        <p:spPr>
          <a:xfrm>
            <a:off x="881566" y="1680452"/>
            <a:ext cx="29972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9395" algn="l"/>
              </a:tabLst>
            </a:pPr>
            <a:r>
              <a:rPr sz="100" spc="10" dirty="0">
                <a:latin typeface="Arial"/>
                <a:cs typeface="Arial"/>
              </a:rPr>
              <a:t>270a.info	</a:t>
            </a:r>
            <a:r>
              <a:rPr sz="100" spc="20" dirty="0">
                <a:latin typeface="Arial"/>
                <a:cs typeface="Arial"/>
              </a:rPr>
              <a:t>OECD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21" name="object 1021"/>
          <p:cNvSpPr txBox="1"/>
          <p:nvPr/>
        </p:nvSpPr>
        <p:spPr>
          <a:xfrm>
            <a:off x="1906116" y="2045839"/>
            <a:ext cx="116839" cy="55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">
              <a:lnSpc>
                <a:spcPct val="134300"/>
              </a:lnSpc>
            </a:pPr>
            <a:r>
              <a:rPr sz="100" spc="15" dirty="0">
                <a:latin typeface="Arial"/>
                <a:cs typeface="Arial"/>
              </a:rPr>
              <a:t>StatusNet  Thelovebug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22" name="object 1022"/>
          <p:cNvSpPr txBox="1"/>
          <p:nvPr/>
        </p:nvSpPr>
        <p:spPr>
          <a:xfrm>
            <a:off x="1392904" y="1105861"/>
            <a:ext cx="243204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Linked</a:t>
            </a:r>
            <a:endParaRPr sz="150" dirty="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10"/>
              </a:spcBef>
            </a:pPr>
            <a:r>
              <a:rPr sz="150" spc="5" dirty="0">
                <a:latin typeface="Arial"/>
                <a:cs typeface="Arial"/>
              </a:rPr>
              <a:t>Edgar               </a:t>
            </a:r>
            <a:r>
              <a:rPr sz="150" spc="10" dirty="0">
                <a:latin typeface="Arial"/>
                <a:cs typeface="Arial"/>
              </a:rPr>
              <a:t> </a:t>
            </a:r>
            <a:r>
              <a:rPr sz="225" spc="7" baseline="37037" dirty="0">
                <a:latin typeface="Arial"/>
                <a:cs typeface="Arial"/>
              </a:rPr>
              <a:t>Icane</a:t>
            </a:r>
            <a:endParaRPr sz="225" baseline="37037" dirty="0">
              <a:latin typeface="Arial"/>
              <a:cs typeface="Arial"/>
            </a:endParaRPr>
          </a:p>
        </p:txBody>
      </p:sp>
      <p:sp>
        <p:nvSpPr>
          <p:cNvPr id="1023" name="object 1023"/>
          <p:cNvSpPr txBox="1"/>
          <p:nvPr/>
        </p:nvSpPr>
        <p:spPr>
          <a:xfrm>
            <a:off x="1097911" y="2351077"/>
            <a:ext cx="106045" cy="43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67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Greek  Administrative</a:t>
            </a:r>
          </a:p>
        </p:txBody>
      </p:sp>
      <p:sp>
        <p:nvSpPr>
          <p:cNvPr id="1024" name="object 1024"/>
          <p:cNvSpPr txBox="1"/>
          <p:nvPr/>
        </p:nvSpPr>
        <p:spPr>
          <a:xfrm>
            <a:off x="2990849" y="2651744"/>
            <a:ext cx="215265" cy="50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"/>
              </a:lnSpc>
            </a:pPr>
            <a:r>
              <a:rPr sz="150" spc="5" dirty="0">
                <a:latin typeface="Arial"/>
                <a:cs typeface="Arial"/>
              </a:rPr>
              <a:t>Uniprot</a:t>
            </a:r>
            <a:endParaRPr sz="150" dirty="0">
              <a:latin typeface="Arial"/>
              <a:cs typeface="Arial"/>
            </a:endParaRPr>
          </a:p>
          <a:p>
            <a:pPr marL="126364">
              <a:lnSpc>
                <a:spcPts val="145"/>
              </a:lnSpc>
            </a:pPr>
            <a:r>
              <a:rPr sz="150" spc="-5" dirty="0">
                <a:latin typeface="Arial"/>
                <a:cs typeface="Arial"/>
              </a:rPr>
              <a:t>Bio2RDF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025" name="object 1025"/>
          <p:cNvSpPr txBox="1"/>
          <p:nvPr/>
        </p:nvSpPr>
        <p:spPr>
          <a:xfrm>
            <a:off x="1143911" y="2468385"/>
            <a:ext cx="8699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StatusNet</a:t>
            </a:r>
          </a:p>
        </p:txBody>
      </p:sp>
      <p:sp>
        <p:nvSpPr>
          <p:cNvPr id="1026" name="object 1026"/>
          <p:cNvSpPr txBox="1"/>
          <p:nvPr/>
        </p:nvSpPr>
        <p:spPr>
          <a:xfrm>
            <a:off x="891384" y="2484841"/>
            <a:ext cx="34988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Stations           </a:t>
            </a:r>
            <a:r>
              <a:rPr sz="150" baseline="55555" dirty="0">
                <a:latin typeface="Arial"/>
                <a:cs typeface="Arial"/>
              </a:rPr>
              <a:t>Oceandrilling           </a:t>
            </a:r>
            <a:r>
              <a:rPr sz="150" spc="30" baseline="55555" dirty="0">
                <a:latin typeface="Arial"/>
                <a:cs typeface="Arial"/>
              </a:rPr>
              <a:t> </a:t>
            </a:r>
            <a:r>
              <a:rPr sz="100" spc="5" dirty="0">
                <a:latin typeface="Arial"/>
                <a:cs typeface="Arial"/>
              </a:rPr>
              <a:t>Orangeseeds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27" name="object 1027"/>
          <p:cNvSpPr txBox="1"/>
          <p:nvPr/>
        </p:nvSpPr>
        <p:spPr>
          <a:xfrm>
            <a:off x="3668417" y="2166362"/>
            <a:ext cx="229235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3970" algn="r">
              <a:lnSpc>
                <a:spcPts val="105"/>
              </a:lnSpc>
            </a:pPr>
            <a:r>
              <a:rPr sz="100" dirty="0">
                <a:latin typeface="Arial"/>
                <a:cs typeface="Arial"/>
              </a:rPr>
              <a:t>National</a:t>
            </a:r>
          </a:p>
          <a:p>
            <a:pPr marR="5080" algn="r">
              <a:lnSpc>
                <a:spcPts val="165"/>
              </a:lnSpc>
            </a:pPr>
            <a:r>
              <a:rPr sz="150" spc="-5" dirty="0">
                <a:latin typeface="Arial"/>
                <a:cs typeface="Arial"/>
              </a:rPr>
              <a:t>Aspire                </a:t>
            </a:r>
            <a:r>
              <a:rPr sz="100" dirty="0">
                <a:latin typeface="Arial"/>
                <a:cs typeface="Arial"/>
              </a:rPr>
              <a:t>Diet</a:t>
            </a:r>
            <a:r>
              <a:rPr sz="100" spc="5" dirty="0">
                <a:latin typeface="Arial"/>
                <a:cs typeface="Arial"/>
              </a:rPr>
              <a:t> </a:t>
            </a:r>
            <a:r>
              <a:rPr sz="100" dirty="0">
                <a:latin typeface="Arial"/>
                <a:cs typeface="Arial"/>
              </a:rPr>
              <a:t>Library</a:t>
            </a:r>
          </a:p>
        </p:txBody>
      </p:sp>
      <p:sp>
        <p:nvSpPr>
          <p:cNvPr id="1028" name="object 1028"/>
          <p:cNvSpPr txBox="1"/>
          <p:nvPr/>
        </p:nvSpPr>
        <p:spPr>
          <a:xfrm>
            <a:off x="3666494" y="2205610"/>
            <a:ext cx="233045" cy="38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225" marR="5080" indent="-137160">
              <a:lnSpc>
                <a:spcPct val="71600"/>
              </a:lnSpc>
            </a:pPr>
            <a:r>
              <a:rPr sz="150" spc="-5" dirty="0">
                <a:latin typeface="Arial"/>
                <a:cs typeface="Arial"/>
              </a:rPr>
              <a:t>Harper </a:t>
            </a:r>
            <a:r>
              <a:rPr sz="150" spc="7" baseline="27777" dirty="0">
                <a:latin typeface="Arial"/>
                <a:cs typeface="Arial"/>
              </a:rPr>
              <a:t>WEB NDL  </a:t>
            </a:r>
            <a:r>
              <a:rPr sz="100" dirty="0">
                <a:latin typeface="Arial"/>
                <a:cs typeface="Arial"/>
              </a:rPr>
              <a:t>Authorities</a:t>
            </a:r>
          </a:p>
        </p:txBody>
      </p:sp>
      <p:sp>
        <p:nvSpPr>
          <p:cNvPr id="1029" name="object 1029"/>
          <p:cNvSpPr txBox="1"/>
          <p:nvPr/>
        </p:nvSpPr>
        <p:spPr>
          <a:xfrm>
            <a:off x="3153328" y="2442249"/>
            <a:ext cx="36449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6860" algn="l"/>
              </a:tabLst>
            </a:pPr>
            <a:r>
              <a:rPr sz="100" spc="10" dirty="0">
                <a:latin typeface="Arial"/>
                <a:cs typeface="Arial"/>
              </a:rPr>
              <a:t>Uniprot	</a:t>
            </a:r>
            <a:r>
              <a:rPr sz="100" dirty="0">
                <a:latin typeface="Arial"/>
                <a:cs typeface="Arial"/>
              </a:rPr>
              <a:t>Clinicaltrials</a:t>
            </a:r>
          </a:p>
        </p:txBody>
      </p:sp>
      <p:sp>
        <p:nvSpPr>
          <p:cNvPr id="1030" name="object 1030"/>
          <p:cNvSpPr txBox="1"/>
          <p:nvPr/>
        </p:nvSpPr>
        <p:spPr>
          <a:xfrm>
            <a:off x="3141372" y="2461351"/>
            <a:ext cx="9969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Taxonomy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31" name="object 1031"/>
          <p:cNvSpPr txBox="1"/>
          <p:nvPr/>
        </p:nvSpPr>
        <p:spPr>
          <a:xfrm>
            <a:off x="2508232" y="1873456"/>
            <a:ext cx="52069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NL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032" name="object 1032"/>
          <p:cNvSpPr txBox="1"/>
          <p:nvPr/>
        </p:nvSpPr>
        <p:spPr>
          <a:xfrm>
            <a:off x="3090306" y="1295984"/>
            <a:ext cx="86360" cy="69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620">
              <a:lnSpc>
                <a:spcPct val="119400"/>
              </a:lnSpc>
            </a:pPr>
            <a:r>
              <a:rPr sz="150" spc="15" dirty="0">
                <a:latin typeface="Arial"/>
                <a:cs typeface="Arial"/>
              </a:rPr>
              <a:t>L3S  DBLP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033" name="object 1033"/>
          <p:cNvSpPr txBox="1"/>
          <p:nvPr/>
        </p:nvSpPr>
        <p:spPr>
          <a:xfrm>
            <a:off x="2670074" y="1090918"/>
            <a:ext cx="110489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FAO</a:t>
            </a:r>
            <a:endParaRPr sz="100" dirty="0">
              <a:latin typeface="Arial"/>
              <a:cs typeface="Arial"/>
            </a:endParaRPr>
          </a:p>
          <a:p>
            <a:pPr marL="22860" marR="5080" indent="-10795">
              <a:lnSpc>
                <a:spcPct val="125400"/>
              </a:lnSpc>
            </a:pPr>
            <a:r>
              <a:rPr sz="100" spc="10" dirty="0">
                <a:latin typeface="Arial"/>
                <a:cs typeface="Arial"/>
              </a:rPr>
              <a:t>Geopolitical  Ontology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34" name="object 1034"/>
          <p:cNvSpPr txBox="1"/>
          <p:nvPr/>
        </p:nvSpPr>
        <p:spPr>
          <a:xfrm>
            <a:off x="195218" y="1619441"/>
            <a:ext cx="101600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" algn="ctr">
              <a:lnSpc>
                <a:spcPts val="110"/>
              </a:lnSpc>
            </a:pPr>
            <a:r>
              <a:rPr sz="100" spc="-10" dirty="0">
                <a:latin typeface="Arial"/>
                <a:cs typeface="Arial"/>
              </a:rPr>
              <a:t>GovUK  </a:t>
            </a:r>
            <a:r>
              <a:rPr sz="100" spc="-5" dirty="0">
                <a:latin typeface="Arial"/>
                <a:cs typeface="Arial"/>
              </a:rPr>
              <a:t>Impact  Indicators  Housing Starts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35" name="object 1035"/>
          <p:cNvSpPr txBox="1"/>
          <p:nvPr/>
        </p:nvSpPr>
        <p:spPr>
          <a:xfrm>
            <a:off x="4129799" y="1713666"/>
            <a:ext cx="9207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45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Deutsche  Biographie</a:t>
            </a:r>
          </a:p>
        </p:txBody>
      </p:sp>
      <p:sp>
        <p:nvSpPr>
          <p:cNvPr id="1036" name="object 1036"/>
          <p:cNvSpPr txBox="1"/>
          <p:nvPr/>
        </p:nvSpPr>
        <p:spPr>
          <a:xfrm>
            <a:off x="1250525" y="2975194"/>
            <a:ext cx="102235" cy="55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" marR="5080" indent="-19685">
              <a:lnSpc>
                <a:spcPct val="134300"/>
              </a:lnSpc>
            </a:pPr>
            <a:r>
              <a:rPr sz="100" spc="15" dirty="0">
                <a:latin typeface="Arial"/>
                <a:cs typeface="Arial"/>
              </a:rPr>
              <a:t>StatusNet  </a:t>
            </a:r>
            <a:r>
              <a:rPr sz="100" spc="10" dirty="0">
                <a:latin typeface="Arial"/>
                <a:cs typeface="Arial"/>
              </a:rPr>
              <a:t>ldnfai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37" name="object 1037"/>
          <p:cNvSpPr txBox="1"/>
          <p:nvPr/>
        </p:nvSpPr>
        <p:spPr>
          <a:xfrm>
            <a:off x="1352078" y="2924742"/>
            <a:ext cx="107314" cy="5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 marR="5080" indent="-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StatusNet  Keuser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038" name="object 1038"/>
          <p:cNvSpPr txBox="1"/>
          <p:nvPr/>
        </p:nvSpPr>
        <p:spPr>
          <a:xfrm>
            <a:off x="2152887" y="2182852"/>
            <a:ext cx="11747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StatusNet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039" name="object 1039"/>
          <p:cNvSpPr txBox="1"/>
          <p:nvPr/>
        </p:nvSpPr>
        <p:spPr>
          <a:xfrm>
            <a:off x="1889446" y="2209138"/>
            <a:ext cx="38354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1780" algn="l"/>
              </a:tabLst>
            </a:pPr>
            <a:r>
              <a:rPr sz="150" dirty="0">
                <a:latin typeface="Arial"/>
                <a:cs typeface="Arial"/>
              </a:rPr>
              <a:t>StatusNet	</a:t>
            </a:r>
            <a:r>
              <a:rPr sz="150" spc="5" dirty="0">
                <a:latin typeface="Arial"/>
                <a:cs typeface="Arial"/>
              </a:rPr>
              <a:t>Russwurm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040" name="object 1040"/>
          <p:cNvSpPr txBox="1"/>
          <p:nvPr/>
        </p:nvSpPr>
        <p:spPr>
          <a:xfrm>
            <a:off x="93964" y="1912441"/>
            <a:ext cx="92075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5715" algn="ctr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GovUK  Imd Income  Rank La  2010</a:t>
            </a:r>
          </a:p>
        </p:txBody>
      </p:sp>
      <p:sp>
        <p:nvSpPr>
          <p:cNvPr id="1041" name="object 1041"/>
          <p:cNvSpPr txBox="1"/>
          <p:nvPr/>
        </p:nvSpPr>
        <p:spPr>
          <a:xfrm>
            <a:off x="1254394" y="2722341"/>
            <a:ext cx="9715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StatusNet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42" name="object 1042"/>
          <p:cNvSpPr txBox="1"/>
          <p:nvPr/>
        </p:nvSpPr>
        <p:spPr>
          <a:xfrm>
            <a:off x="1109272" y="2375847"/>
            <a:ext cx="23177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Geography        </a:t>
            </a:r>
            <a:r>
              <a:rPr sz="100" spc="10" dirty="0">
                <a:latin typeface="Arial"/>
                <a:cs typeface="Arial"/>
              </a:rPr>
              <a:t> </a:t>
            </a:r>
            <a:r>
              <a:rPr sz="150" spc="-5" dirty="0">
                <a:latin typeface="Arial"/>
                <a:cs typeface="Arial"/>
              </a:rPr>
              <a:t>StatusNet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043" name="object 1043"/>
          <p:cNvSpPr txBox="1"/>
          <p:nvPr/>
        </p:nvSpPr>
        <p:spPr>
          <a:xfrm>
            <a:off x="1248231" y="2397678"/>
            <a:ext cx="21082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Imirhil         </a:t>
            </a:r>
            <a:r>
              <a:rPr sz="150" spc="5" dirty="0">
                <a:latin typeface="Arial"/>
                <a:cs typeface="Arial"/>
              </a:rPr>
              <a:t> </a:t>
            </a:r>
            <a:r>
              <a:rPr sz="225" spc="-7" baseline="37037" dirty="0">
                <a:latin typeface="Arial"/>
                <a:cs typeface="Arial"/>
              </a:rPr>
              <a:t>StatusNet</a:t>
            </a:r>
            <a:endParaRPr sz="225" baseline="37037" dirty="0">
              <a:latin typeface="Arial"/>
              <a:cs typeface="Arial"/>
            </a:endParaRPr>
          </a:p>
        </p:txBody>
      </p:sp>
      <p:sp>
        <p:nvSpPr>
          <p:cNvPr id="1044" name="object 1044"/>
          <p:cNvSpPr txBox="1"/>
          <p:nvPr/>
        </p:nvSpPr>
        <p:spPr>
          <a:xfrm>
            <a:off x="2685910" y="1354719"/>
            <a:ext cx="20447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"/>
              </a:lnSpc>
            </a:pPr>
            <a:r>
              <a:rPr sz="100" spc="5" dirty="0">
                <a:latin typeface="Arial"/>
                <a:cs typeface="Arial"/>
              </a:rPr>
              <a:t>Southampton</a:t>
            </a:r>
            <a:endParaRPr sz="100" dirty="0">
              <a:latin typeface="Arial"/>
              <a:cs typeface="Arial"/>
            </a:endParaRPr>
          </a:p>
          <a:p>
            <a:pPr marL="39370">
              <a:lnSpc>
                <a:spcPts val="175"/>
              </a:lnSpc>
            </a:pPr>
            <a:r>
              <a:rPr sz="150" baseline="27777" dirty="0">
                <a:latin typeface="Arial"/>
                <a:cs typeface="Arial"/>
              </a:rPr>
              <a:t>ac.uk            </a:t>
            </a:r>
            <a:r>
              <a:rPr sz="150" spc="15" baseline="27777" dirty="0">
                <a:latin typeface="Arial"/>
                <a:cs typeface="Arial"/>
              </a:rPr>
              <a:t> </a:t>
            </a:r>
            <a:r>
              <a:rPr sz="150" dirty="0">
                <a:latin typeface="Arial"/>
                <a:cs typeface="Arial"/>
              </a:rPr>
              <a:t>Viaf</a:t>
            </a:r>
          </a:p>
        </p:txBody>
      </p:sp>
      <p:sp>
        <p:nvSpPr>
          <p:cNvPr id="1045" name="object 1045"/>
          <p:cNvSpPr txBox="1"/>
          <p:nvPr/>
        </p:nvSpPr>
        <p:spPr>
          <a:xfrm>
            <a:off x="2569018" y="1305888"/>
            <a:ext cx="76200" cy="6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LOD2</a:t>
            </a:r>
            <a:endParaRPr sz="100" dirty="0">
              <a:latin typeface="Arial"/>
              <a:cs typeface="Arial"/>
            </a:endParaRPr>
          </a:p>
          <a:p>
            <a:pPr marL="22860" marR="5080" indent="-10795">
              <a:lnSpc>
                <a:spcPct val="125400"/>
              </a:lnSpc>
            </a:pPr>
            <a:r>
              <a:rPr sz="100" spc="10" dirty="0">
                <a:latin typeface="Arial"/>
                <a:cs typeface="Arial"/>
              </a:rPr>
              <a:t>Project  Wiki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46" name="object 1046"/>
          <p:cNvSpPr txBox="1"/>
          <p:nvPr/>
        </p:nvSpPr>
        <p:spPr>
          <a:xfrm>
            <a:off x="2401477" y="2184245"/>
            <a:ext cx="10541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DBpedia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047" name="object 1047"/>
          <p:cNvSpPr txBox="1"/>
          <p:nvPr/>
        </p:nvSpPr>
        <p:spPr>
          <a:xfrm>
            <a:off x="2428088" y="2208805"/>
            <a:ext cx="5588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10" dirty="0">
                <a:latin typeface="Arial"/>
                <a:cs typeface="Arial"/>
              </a:rPr>
              <a:t>KO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048" name="object 1048"/>
          <p:cNvSpPr txBox="1"/>
          <p:nvPr/>
        </p:nvSpPr>
        <p:spPr>
          <a:xfrm>
            <a:off x="2996364" y="2018349"/>
            <a:ext cx="104139" cy="5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Dailymed  FU-Berlin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049" name="object 1049"/>
          <p:cNvSpPr txBox="1"/>
          <p:nvPr/>
        </p:nvSpPr>
        <p:spPr>
          <a:xfrm>
            <a:off x="2597703" y="2377679"/>
            <a:ext cx="10541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DBpedia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050" name="object 1050"/>
          <p:cNvSpPr txBox="1"/>
          <p:nvPr/>
        </p:nvSpPr>
        <p:spPr>
          <a:xfrm>
            <a:off x="2629619" y="2402239"/>
            <a:ext cx="4445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IT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051" name="object 1051"/>
          <p:cNvSpPr txBox="1"/>
          <p:nvPr/>
        </p:nvSpPr>
        <p:spPr>
          <a:xfrm>
            <a:off x="1219709" y="2851264"/>
            <a:ext cx="102235" cy="55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 marR="5080" indent="-20320">
              <a:lnSpc>
                <a:spcPct val="134300"/>
              </a:lnSpc>
            </a:pPr>
            <a:r>
              <a:rPr sz="100" spc="15" dirty="0">
                <a:latin typeface="Arial"/>
                <a:cs typeface="Arial"/>
              </a:rPr>
              <a:t>StatusNet  Recit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52" name="object 1052"/>
          <p:cNvSpPr txBox="1"/>
          <p:nvPr/>
        </p:nvSpPr>
        <p:spPr>
          <a:xfrm>
            <a:off x="1352078" y="2773945"/>
            <a:ext cx="107314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StatusNet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053" name="object 1053"/>
          <p:cNvSpPr txBox="1"/>
          <p:nvPr/>
        </p:nvSpPr>
        <p:spPr>
          <a:xfrm>
            <a:off x="1373789" y="2795776"/>
            <a:ext cx="6667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Exdc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054" name="object 1054"/>
          <p:cNvSpPr txBox="1"/>
          <p:nvPr/>
        </p:nvSpPr>
        <p:spPr>
          <a:xfrm>
            <a:off x="2575367" y="1946175"/>
            <a:ext cx="24701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Burner         </a:t>
            </a:r>
            <a:r>
              <a:rPr sz="150" spc="20" dirty="0">
                <a:latin typeface="Arial"/>
                <a:cs typeface="Arial"/>
              </a:rPr>
              <a:t> </a:t>
            </a:r>
            <a:r>
              <a:rPr sz="150" spc="15" dirty="0">
                <a:latin typeface="Arial"/>
                <a:cs typeface="Arial"/>
              </a:rPr>
              <a:t>Aves3D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055" name="object 1055"/>
          <p:cNvSpPr txBox="1"/>
          <p:nvPr/>
        </p:nvSpPr>
        <p:spPr>
          <a:xfrm>
            <a:off x="1886781" y="1085960"/>
            <a:ext cx="90170" cy="69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">
              <a:lnSpc>
                <a:spcPct val="119300"/>
              </a:lnSpc>
            </a:pPr>
            <a:r>
              <a:rPr sz="150" spc="15" dirty="0">
                <a:latin typeface="Arial"/>
                <a:cs typeface="Arial"/>
              </a:rPr>
              <a:t>Open  Calais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056" name="object 1056"/>
          <p:cNvSpPr/>
          <p:nvPr/>
        </p:nvSpPr>
        <p:spPr>
          <a:xfrm>
            <a:off x="969407" y="507468"/>
            <a:ext cx="118166" cy="1181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7" name="object 1057"/>
          <p:cNvSpPr/>
          <p:nvPr/>
        </p:nvSpPr>
        <p:spPr>
          <a:xfrm>
            <a:off x="69027" y="268588"/>
            <a:ext cx="2717151" cy="28869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8" name="object 1058"/>
          <p:cNvSpPr txBox="1"/>
          <p:nvPr/>
        </p:nvSpPr>
        <p:spPr>
          <a:xfrm>
            <a:off x="979384" y="548569"/>
            <a:ext cx="9398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Zaragoza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59" name="object 1059"/>
          <p:cNvSpPr txBox="1"/>
          <p:nvPr/>
        </p:nvSpPr>
        <p:spPr>
          <a:xfrm>
            <a:off x="986385" y="562898"/>
            <a:ext cx="418465" cy="5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985" algn="r">
              <a:lnSpc>
                <a:spcPts val="155"/>
              </a:lnSpc>
              <a:tabLst>
                <a:tab pos="216535" algn="l"/>
              </a:tabLst>
            </a:pPr>
            <a:r>
              <a:rPr sz="100" spc="10" dirty="0">
                <a:latin typeface="Arial"/>
                <a:cs typeface="Arial"/>
              </a:rPr>
              <a:t>Turruta	</a:t>
            </a:r>
            <a:r>
              <a:rPr sz="150" baseline="27777" dirty="0">
                <a:latin typeface="Arial"/>
                <a:cs typeface="Arial"/>
              </a:rPr>
              <a:t>GovUK            </a:t>
            </a:r>
            <a:r>
              <a:rPr sz="150" spc="15" baseline="27777" dirty="0">
                <a:latin typeface="Arial"/>
                <a:cs typeface="Arial"/>
              </a:rPr>
              <a:t> </a:t>
            </a:r>
            <a:r>
              <a:rPr sz="150" spc="-5" dirty="0">
                <a:latin typeface="Arial"/>
                <a:cs typeface="Arial"/>
              </a:rPr>
              <a:t>artists</a:t>
            </a:r>
            <a:endParaRPr sz="150" dirty="0">
              <a:latin typeface="Arial"/>
              <a:cs typeface="Arial"/>
            </a:endParaRPr>
          </a:p>
          <a:p>
            <a:pPr marL="75565" algn="ctr">
              <a:lnSpc>
                <a:spcPts val="55"/>
              </a:lnSpc>
            </a:pPr>
            <a:r>
              <a:rPr sz="100" dirty="0">
                <a:latin typeface="Arial"/>
                <a:cs typeface="Arial"/>
              </a:rPr>
              <a:t>Imd Crime</a:t>
            </a:r>
          </a:p>
          <a:p>
            <a:pPr marR="5080" algn="r">
              <a:lnSpc>
                <a:spcPts val="140"/>
              </a:lnSpc>
            </a:pPr>
            <a:r>
              <a:rPr sz="150" spc="-5" dirty="0">
                <a:latin typeface="Arial"/>
                <a:cs typeface="Arial"/>
              </a:rPr>
              <a:t>last.fm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060" name="object 1060"/>
          <p:cNvSpPr/>
          <p:nvPr/>
        </p:nvSpPr>
        <p:spPr>
          <a:xfrm>
            <a:off x="3257433" y="1246588"/>
            <a:ext cx="99695" cy="99695"/>
          </a:xfrm>
          <a:custGeom>
            <a:avLst/>
            <a:gdLst/>
            <a:ahLst/>
            <a:cxnLst/>
            <a:rect l="l" t="t" r="r" b="b"/>
            <a:pathLst>
              <a:path w="99695" h="99694">
                <a:moveTo>
                  <a:pt x="49653" y="0"/>
                </a:moveTo>
                <a:lnTo>
                  <a:pt x="30326" y="3902"/>
                </a:lnTo>
                <a:lnTo>
                  <a:pt x="14543" y="14543"/>
                </a:lnTo>
                <a:lnTo>
                  <a:pt x="3902" y="30326"/>
                </a:lnTo>
                <a:lnTo>
                  <a:pt x="0" y="49653"/>
                </a:lnTo>
                <a:lnTo>
                  <a:pt x="3902" y="68979"/>
                </a:lnTo>
                <a:lnTo>
                  <a:pt x="14543" y="84762"/>
                </a:lnTo>
                <a:lnTo>
                  <a:pt x="30326" y="95403"/>
                </a:lnTo>
                <a:lnTo>
                  <a:pt x="49653" y="99306"/>
                </a:lnTo>
                <a:lnTo>
                  <a:pt x="68979" y="95403"/>
                </a:lnTo>
                <a:lnTo>
                  <a:pt x="84762" y="84762"/>
                </a:lnTo>
                <a:lnTo>
                  <a:pt x="95403" y="68979"/>
                </a:lnTo>
                <a:lnTo>
                  <a:pt x="99306" y="49653"/>
                </a:lnTo>
                <a:lnTo>
                  <a:pt x="95403" y="30326"/>
                </a:lnTo>
                <a:lnTo>
                  <a:pt x="84762" y="14543"/>
                </a:lnTo>
                <a:lnTo>
                  <a:pt x="68979" y="3902"/>
                </a:lnTo>
                <a:lnTo>
                  <a:pt x="49653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1" name="object 1061"/>
          <p:cNvSpPr txBox="1"/>
          <p:nvPr/>
        </p:nvSpPr>
        <p:spPr>
          <a:xfrm>
            <a:off x="3255357" y="1280563"/>
            <a:ext cx="98425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145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Aspire  </a:t>
            </a:r>
            <a:r>
              <a:rPr sz="100" spc="5" dirty="0">
                <a:latin typeface="Arial"/>
                <a:cs typeface="Arial"/>
              </a:rPr>
              <a:t>Manchester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62" name="object 1062"/>
          <p:cNvSpPr/>
          <p:nvPr/>
        </p:nvSpPr>
        <p:spPr>
          <a:xfrm>
            <a:off x="3257433" y="1246588"/>
            <a:ext cx="99695" cy="99695"/>
          </a:xfrm>
          <a:custGeom>
            <a:avLst/>
            <a:gdLst/>
            <a:ahLst/>
            <a:cxnLst/>
            <a:rect l="l" t="t" r="r" b="b"/>
            <a:pathLst>
              <a:path w="99695" h="99694">
                <a:moveTo>
                  <a:pt x="49654" y="99308"/>
                </a:moveTo>
                <a:lnTo>
                  <a:pt x="68982" y="95406"/>
                </a:lnTo>
                <a:lnTo>
                  <a:pt x="84765" y="84765"/>
                </a:lnTo>
                <a:lnTo>
                  <a:pt x="95406" y="68982"/>
                </a:lnTo>
                <a:lnTo>
                  <a:pt x="99308" y="49654"/>
                </a:lnTo>
                <a:lnTo>
                  <a:pt x="95406" y="30326"/>
                </a:lnTo>
                <a:lnTo>
                  <a:pt x="84765" y="14543"/>
                </a:lnTo>
                <a:lnTo>
                  <a:pt x="68982" y="3902"/>
                </a:lnTo>
                <a:lnTo>
                  <a:pt x="49654" y="0"/>
                </a:lnTo>
                <a:lnTo>
                  <a:pt x="30326" y="3902"/>
                </a:lnTo>
                <a:lnTo>
                  <a:pt x="14543" y="14543"/>
                </a:lnTo>
                <a:lnTo>
                  <a:pt x="3902" y="30326"/>
                </a:lnTo>
                <a:lnTo>
                  <a:pt x="0" y="49654"/>
                </a:lnTo>
                <a:lnTo>
                  <a:pt x="3902" y="68982"/>
                </a:lnTo>
                <a:lnTo>
                  <a:pt x="14543" y="84765"/>
                </a:lnTo>
                <a:lnTo>
                  <a:pt x="30326" y="95406"/>
                </a:lnTo>
                <a:lnTo>
                  <a:pt x="49654" y="99308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3" name="object 1063"/>
          <p:cNvSpPr/>
          <p:nvPr/>
        </p:nvSpPr>
        <p:spPr>
          <a:xfrm>
            <a:off x="2507888" y="755386"/>
            <a:ext cx="100330" cy="100330"/>
          </a:xfrm>
          <a:custGeom>
            <a:avLst/>
            <a:gdLst/>
            <a:ahLst/>
            <a:cxnLst/>
            <a:rect l="l" t="t" r="r" b="b"/>
            <a:pathLst>
              <a:path w="100330" h="100330">
                <a:moveTo>
                  <a:pt x="49989" y="0"/>
                </a:moveTo>
                <a:lnTo>
                  <a:pt x="30531" y="3928"/>
                </a:lnTo>
                <a:lnTo>
                  <a:pt x="14641" y="14641"/>
                </a:lnTo>
                <a:lnTo>
                  <a:pt x="3928" y="30531"/>
                </a:lnTo>
                <a:lnTo>
                  <a:pt x="0" y="49989"/>
                </a:lnTo>
                <a:lnTo>
                  <a:pt x="3928" y="69446"/>
                </a:lnTo>
                <a:lnTo>
                  <a:pt x="14641" y="85336"/>
                </a:lnTo>
                <a:lnTo>
                  <a:pt x="30531" y="96049"/>
                </a:lnTo>
                <a:lnTo>
                  <a:pt x="49989" y="99978"/>
                </a:lnTo>
                <a:lnTo>
                  <a:pt x="69446" y="96049"/>
                </a:lnTo>
                <a:lnTo>
                  <a:pt x="85336" y="85336"/>
                </a:lnTo>
                <a:lnTo>
                  <a:pt x="96049" y="69446"/>
                </a:lnTo>
                <a:lnTo>
                  <a:pt x="99978" y="49989"/>
                </a:lnTo>
                <a:lnTo>
                  <a:pt x="96049" y="30531"/>
                </a:lnTo>
                <a:lnTo>
                  <a:pt x="85336" y="14641"/>
                </a:lnTo>
                <a:lnTo>
                  <a:pt x="69446" y="3928"/>
                </a:lnTo>
                <a:lnTo>
                  <a:pt x="49989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4" name="object 1064"/>
          <p:cNvSpPr/>
          <p:nvPr/>
        </p:nvSpPr>
        <p:spPr>
          <a:xfrm>
            <a:off x="2507888" y="755386"/>
            <a:ext cx="100330" cy="100330"/>
          </a:xfrm>
          <a:custGeom>
            <a:avLst/>
            <a:gdLst/>
            <a:ahLst/>
            <a:cxnLst/>
            <a:rect l="l" t="t" r="r" b="b"/>
            <a:pathLst>
              <a:path w="100330" h="100330">
                <a:moveTo>
                  <a:pt x="49986" y="99973"/>
                </a:moveTo>
                <a:lnTo>
                  <a:pt x="69444" y="96045"/>
                </a:lnTo>
                <a:lnTo>
                  <a:pt x="85333" y="85333"/>
                </a:lnTo>
                <a:lnTo>
                  <a:pt x="96045" y="69444"/>
                </a:lnTo>
                <a:lnTo>
                  <a:pt x="99973" y="49986"/>
                </a:lnTo>
                <a:lnTo>
                  <a:pt x="96045" y="30529"/>
                </a:lnTo>
                <a:lnTo>
                  <a:pt x="85333" y="14640"/>
                </a:lnTo>
                <a:lnTo>
                  <a:pt x="69444" y="3928"/>
                </a:lnTo>
                <a:lnTo>
                  <a:pt x="49986" y="0"/>
                </a:lnTo>
                <a:lnTo>
                  <a:pt x="30529" y="3928"/>
                </a:lnTo>
                <a:lnTo>
                  <a:pt x="14640" y="14640"/>
                </a:lnTo>
                <a:lnTo>
                  <a:pt x="3928" y="30529"/>
                </a:lnTo>
                <a:lnTo>
                  <a:pt x="0" y="49986"/>
                </a:lnTo>
                <a:lnTo>
                  <a:pt x="3928" y="69444"/>
                </a:lnTo>
                <a:lnTo>
                  <a:pt x="14640" y="85333"/>
                </a:lnTo>
                <a:lnTo>
                  <a:pt x="30529" y="96045"/>
                </a:lnTo>
                <a:lnTo>
                  <a:pt x="49986" y="9997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5" name="object 1065"/>
          <p:cNvSpPr txBox="1"/>
          <p:nvPr/>
        </p:nvSpPr>
        <p:spPr>
          <a:xfrm>
            <a:off x="610604" y="1122012"/>
            <a:ext cx="81915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240">
              <a:lnSpc>
                <a:spcPct val="143200"/>
              </a:lnSpc>
            </a:pPr>
            <a:r>
              <a:rPr sz="100" spc="10" dirty="0">
                <a:latin typeface="Arial"/>
                <a:cs typeface="Arial"/>
              </a:rPr>
              <a:t>GovUK  </a:t>
            </a:r>
            <a:r>
              <a:rPr sz="100" spc="5" dirty="0">
                <a:latin typeface="Arial"/>
                <a:cs typeface="Arial"/>
              </a:rPr>
              <a:t>T</a:t>
            </a:r>
            <a:r>
              <a:rPr sz="100" spc="10" dirty="0">
                <a:latin typeface="Arial"/>
                <a:cs typeface="Arial"/>
              </a:rPr>
              <a:t>ransparency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66" name="object 1066"/>
          <p:cNvSpPr txBox="1"/>
          <p:nvPr/>
        </p:nvSpPr>
        <p:spPr>
          <a:xfrm>
            <a:off x="601904" y="1142146"/>
            <a:ext cx="26543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Impact Indicators                     </a:t>
            </a:r>
            <a:r>
              <a:rPr sz="100" spc="25" dirty="0">
                <a:latin typeface="Arial"/>
                <a:cs typeface="Arial"/>
              </a:rPr>
              <a:t> </a:t>
            </a:r>
            <a:r>
              <a:rPr sz="100" dirty="0">
                <a:latin typeface="Arial"/>
                <a:cs typeface="Arial"/>
              </a:rPr>
              <a:t>Enakting</a:t>
            </a:r>
          </a:p>
        </p:txBody>
      </p:sp>
      <p:sp>
        <p:nvSpPr>
          <p:cNvPr id="1067" name="object 1067"/>
          <p:cNvSpPr txBox="1"/>
          <p:nvPr/>
        </p:nvSpPr>
        <p:spPr>
          <a:xfrm>
            <a:off x="449419" y="1158124"/>
            <a:ext cx="24511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Bedrooms                                  </a:t>
            </a:r>
            <a:r>
              <a:rPr sz="100" spc="20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Neighbourhood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68" name="object 1068"/>
          <p:cNvSpPr txBox="1"/>
          <p:nvPr/>
        </p:nvSpPr>
        <p:spPr>
          <a:xfrm>
            <a:off x="629153" y="1162605"/>
            <a:ext cx="234315" cy="27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Plans                           </a:t>
            </a:r>
            <a:r>
              <a:rPr sz="150" spc="7" baseline="27777" dirty="0">
                <a:latin typeface="Arial"/>
                <a:cs typeface="Arial"/>
              </a:rPr>
              <a:t>Energy</a:t>
            </a:r>
            <a:endParaRPr sz="150" baseline="27777" dirty="0">
              <a:latin typeface="Arial"/>
              <a:cs typeface="Arial"/>
            </a:endParaRPr>
          </a:p>
        </p:txBody>
      </p:sp>
      <p:sp>
        <p:nvSpPr>
          <p:cNvPr id="1069" name="object 1069"/>
          <p:cNvSpPr txBox="1"/>
          <p:nvPr/>
        </p:nvSpPr>
        <p:spPr>
          <a:xfrm>
            <a:off x="1561256" y="2134170"/>
            <a:ext cx="9715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StatusNet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70" name="object 1070"/>
          <p:cNvSpPr txBox="1"/>
          <p:nvPr/>
        </p:nvSpPr>
        <p:spPr>
          <a:xfrm>
            <a:off x="1576676" y="2153271"/>
            <a:ext cx="6731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David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71" name="object 1071"/>
          <p:cNvSpPr/>
          <p:nvPr/>
        </p:nvSpPr>
        <p:spPr>
          <a:xfrm>
            <a:off x="3366332" y="1095983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48992" y="0"/>
                </a:moveTo>
                <a:lnTo>
                  <a:pt x="29920" y="3849"/>
                </a:lnTo>
                <a:lnTo>
                  <a:pt x="14347" y="14347"/>
                </a:lnTo>
                <a:lnTo>
                  <a:pt x="3849" y="29920"/>
                </a:lnTo>
                <a:lnTo>
                  <a:pt x="0" y="48992"/>
                </a:lnTo>
                <a:lnTo>
                  <a:pt x="3849" y="68058"/>
                </a:lnTo>
                <a:lnTo>
                  <a:pt x="14347" y="83627"/>
                </a:lnTo>
                <a:lnTo>
                  <a:pt x="29920" y="94124"/>
                </a:lnTo>
                <a:lnTo>
                  <a:pt x="48992" y="97973"/>
                </a:lnTo>
                <a:lnTo>
                  <a:pt x="68058" y="94124"/>
                </a:lnTo>
                <a:lnTo>
                  <a:pt x="83627" y="83627"/>
                </a:lnTo>
                <a:lnTo>
                  <a:pt x="94124" y="68058"/>
                </a:lnTo>
                <a:lnTo>
                  <a:pt x="97973" y="48992"/>
                </a:lnTo>
                <a:lnTo>
                  <a:pt x="94124" y="29920"/>
                </a:lnTo>
                <a:lnTo>
                  <a:pt x="83627" y="14347"/>
                </a:lnTo>
                <a:lnTo>
                  <a:pt x="68058" y="3849"/>
                </a:lnTo>
                <a:lnTo>
                  <a:pt x="48992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2" name="object 1072"/>
          <p:cNvSpPr txBox="1"/>
          <p:nvPr/>
        </p:nvSpPr>
        <p:spPr>
          <a:xfrm>
            <a:off x="3373384" y="1139214"/>
            <a:ext cx="196850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" spc="7" baseline="18518" dirty="0">
                <a:latin typeface="Arial"/>
                <a:cs typeface="Arial"/>
              </a:rPr>
              <a:t>B3Kat      </a:t>
            </a:r>
            <a:r>
              <a:rPr sz="225" spc="44" baseline="18518" dirty="0">
                <a:latin typeface="Arial"/>
                <a:cs typeface="Arial"/>
              </a:rPr>
              <a:t> </a:t>
            </a:r>
            <a:r>
              <a:rPr sz="100" spc="5" dirty="0">
                <a:latin typeface="Arial"/>
                <a:cs typeface="Arial"/>
              </a:rPr>
              <a:t>Semantic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73" name="object 1073"/>
          <p:cNvSpPr/>
          <p:nvPr/>
        </p:nvSpPr>
        <p:spPr>
          <a:xfrm>
            <a:off x="3366332" y="1095983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48989" y="97978"/>
                </a:moveTo>
                <a:lnTo>
                  <a:pt x="68058" y="94128"/>
                </a:lnTo>
                <a:lnTo>
                  <a:pt x="83630" y="83630"/>
                </a:lnTo>
                <a:lnTo>
                  <a:pt x="94128" y="68058"/>
                </a:lnTo>
                <a:lnTo>
                  <a:pt x="97978" y="48989"/>
                </a:lnTo>
                <a:lnTo>
                  <a:pt x="94128" y="29920"/>
                </a:lnTo>
                <a:lnTo>
                  <a:pt x="83630" y="14348"/>
                </a:lnTo>
                <a:lnTo>
                  <a:pt x="68058" y="3849"/>
                </a:lnTo>
                <a:lnTo>
                  <a:pt x="48989" y="0"/>
                </a:lnTo>
                <a:lnTo>
                  <a:pt x="29920" y="3849"/>
                </a:lnTo>
                <a:lnTo>
                  <a:pt x="14348" y="14348"/>
                </a:lnTo>
                <a:lnTo>
                  <a:pt x="3849" y="29920"/>
                </a:lnTo>
                <a:lnTo>
                  <a:pt x="0" y="48989"/>
                </a:lnTo>
                <a:lnTo>
                  <a:pt x="3849" y="68058"/>
                </a:lnTo>
                <a:lnTo>
                  <a:pt x="14348" y="83630"/>
                </a:lnTo>
                <a:lnTo>
                  <a:pt x="29920" y="94128"/>
                </a:lnTo>
                <a:lnTo>
                  <a:pt x="48989" y="97978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4" name="object 1074"/>
          <p:cNvSpPr/>
          <p:nvPr/>
        </p:nvSpPr>
        <p:spPr>
          <a:xfrm>
            <a:off x="3442792" y="779714"/>
            <a:ext cx="100330" cy="100330"/>
          </a:xfrm>
          <a:custGeom>
            <a:avLst/>
            <a:gdLst/>
            <a:ahLst/>
            <a:cxnLst/>
            <a:rect l="l" t="t" r="r" b="b"/>
            <a:pathLst>
              <a:path w="100329" h="100330">
                <a:moveTo>
                  <a:pt x="49989" y="0"/>
                </a:moveTo>
                <a:lnTo>
                  <a:pt x="30531" y="3928"/>
                </a:lnTo>
                <a:lnTo>
                  <a:pt x="14641" y="14641"/>
                </a:lnTo>
                <a:lnTo>
                  <a:pt x="3928" y="30531"/>
                </a:lnTo>
                <a:lnTo>
                  <a:pt x="0" y="49989"/>
                </a:lnTo>
                <a:lnTo>
                  <a:pt x="3928" y="69446"/>
                </a:lnTo>
                <a:lnTo>
                  <a:pt x="14641" y="85336"/>
                </a:lnTo>
                <a:lnTo>
                  <a:pt x="30531" y="96049"/>
                </a:lnTo>
                <a:lnTo>
                  <a:pt x="49989" y="99978"/>
                </a:lnTo>
                <a:lnTo>
                  <a:pt x="69446" y="96049"/>
                </a:lnTo>
                <a:lnTo>
                  <a:pt x="85336" y="85336"/>
                </a:lnTo>
                <a:lnTo>
                  <a:pt x="96049" y="69446"/>
                </a:lnTo>
                <a:lnTo>
                  <a:pt x="99978" y="49989"/>
                </a:lnTo>
                <a:lnTo>
                  <a:pt x="96049" y="30531"/>
                </a:lnTo>
                <a:lnTo>
                  <a:pt x="85336" y="14641"/>
                </a:lnTo>
                <a:lnTo>
                  <a:pt x="69446" y="3928"/>
                </a:lnTo>
                <a:lnTo>
                  <a:pt x="49989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5" name="object 1075"/>
          <p:cNvSpPr txBox="1"/>
          <p:nvPr/>
        </p:nvSpPr>
        <p:spPr>
          <a:xfrm>
            <a:off x="3442407" y="806205"/>
            <a:ext cx="96520" cy="5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955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Pub  Bielefeld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076" name="object 1076"/>
          <p:cNvSpPr/>
          <p:nvPr/>
        </p:nvSpPr>
        <p:spPr>
          <a:xfrm>
            <a:off x="3442792" y="779715"/>
            <a:ext cx="100330" cy="100330"/>
          </a:xfrm>
          <a:custGeom>
            <a:avLst/>
            <a:gdLst/>
            <a:ahLst/>
            <a:cxnLst/>
            <a:rect l="l" t="t" r="r" b="b"/>
            <a:pathLst>
              <a:path w="100329" h="100330">
                <a:moveTo>
                  <a:pt x="49986" y="99973"/>
                </a:moveTo>
                <a:lnTo>
                  <a:pt x="69444" y="96045"/>
                </a:lnTo>
                <a:lnTo>
                  <a:pt x="85333" y="85333"/>
                </a:lnTo>
                <a:lnTo>
                  <a:pt x="96045" y="69444"/>
                </a:lnTo>
                <a:lnTo>
                  <a:pt x="99973" y="49986"/>
                </a:lnTo>
                <a:lnTo>
                  <a:pt x="96045" y="30529"/>
                </a:lnTo>
                <a:lnTo>
                  <a:pt x="85333" y="14640"/>
                </a:lnTo>
                <a:lnTo>
                  <a:pt x="69444" y="3928"/>
                </a:lnTo>
                <a:lnTo>
                  <a:pt x="49986" y="0"/>
                </a:lnTo>
                <a:lnTo>
                  <a:pt x="30529" y="3928"/>
                </a:lnTo>
                <a:lnTo>
                  <a:pt x="14640" y="14640"/>
                </a:lnTo>
                <a:lnTo>
                  <a:pt x="3928" y="30529"/>
                </a:lnTo>
                <a:lnTo>
                  <a:pt x="0" y="49986"/>
                </a:lnTo>
                <a:lnTo>
                  <a:pt x="3928" y="69444"/>
                </a:lnTo>
                <a:lnTo>
                  <a:pt x="14640" y="85333"/>
                </a:lnTo>
                <a:lnTo>
                  <a:pt x="30529" y="96045"/>
                </a:lnTo>
                <a:lnTo>
                  <a:pt x="49986" y="9997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7" name="object 1077"/>
          <p:cNvSpPr txBox="1"/>
          <p:nvPr/>
        </p:nvSpPr>
        <p:spPr>
          <a:xfrm>
            <a:off x="1326325" y="1637019"/>
            <a:ext cx="41148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1790" algn="l"/>
              </a:tabLst>
            </a:pPr>
            <a:r>
              <a:rPr sz="100" dirty="0">
                <a:latin typeface="Arial"/>
                <a:cs typeface="Arial"/>
              </a:rPr>
              <a:t>Education	</a:t>
            </a:r>
            <a:r>
              <a:rPr sz="150" spc="-5" dirty="0">
                <a:latin typeface="Arial"/>
                <a:cs typeface="Arial"/>
              </a:rPr>
              <a:t>NA</a:t>
            </a:r>
            <a:r>
              <a:rPr sz="150" spc="-20" dirty="0">
                <a:latin typeface="Arial"/>
                <a:cs typeface="Arial"/>
              </a:rPr>
              <a:t>L</a:t>
            </a:r>
            <a:r>
              <a:rPr sz="150" spc="-5" dirty="0">
                <a:latin typeface="Arial"/>
                <a:cs typeface="Arial"/>
              </a:rPr>
              <a:t>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078" name="object 1078"/>
          <p:cNvSpPr txBox="1"/>
          <p:nvPr/>
        </p:nvSpPr>
        <p:spPr>
          <a:xfrm>
            <a:off x="822578" y="948761"/>
            <a:ext cx="59055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20" dirty="0">
                <a:latin typeface="Arial"/>
                <a:cs typeface="Arial"/>
              </a:rPr>
              <a:t>GovUK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79" name="object 1079"/>
          <p:cNvSpPr txBox="1"/>
          <p:nvPr/>
        </p:nvSpPr>
        <p:spPr>
          <a:xfrm>
            <a:off x="822112" y="961041"/>
            <a:ext cx="5715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Impact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80" name="object 1080"/>
          <p:cNvSpPr txBox="1"/>
          <p:nvPr/>
        </p:nvSpPr>
        <p:spPr>
          <a:xfrm>
            <a:off x="814244" y="968372"/>
            <a:ext cx="34290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5590" algn="l"/>
              </a:tabLst>
            </a:pPr>
            <a:r>
              <a:rPr sz="100" spc="10" dirty="0">
                <a:latin typeface="Arial"/>
                <a:cs typeface="Arial"/>
              </a:rPr>
              <a:t>Indicators	</a:t>
            </a:r>
            <a:r>
              <a:rPr sz="100" dirty="0">
                <a:latin typeface="Arial"/>
                <a:cs typeface="Arial"/>
              </a:rPr>
              <a:t>Enakting</a:t>
            </a:r>
          </a:p>
        </p:txBody>
      </p:sp>
      <p:sp>
        <p:nvSpPr>
          <p:cNvPr id="1081" name="object 1081"/>
          <p:cNvSpPr txBox="1"/>
          <p:nvPr/>
        </p:nvSpPr>
        <p:spPr>
          <a:xfrm>
            <a:off x="812643" y="979251"/>
            <a:ext cx="192405" cy="27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Affordable                   </a:t>
            </a:r>
            <a:r>
              <a:rPr sz="100" spc="1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in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82" name="object 1082"/>
          <p:cNvSpPr txBox="1"/>
          <p:nvPr/>
        </p:nvSpPr>
        <p:spPr>
          <a:xfrm>
            <a:off x="802316" y="996535"/>
            <a:ext cx="22225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22" baseline="55555" dirty="0">
                <a:latin typeface="Arial"/>
                <a:cs typeface="Arial"/>
              </a:rPr>
              <a:t>Housing </a:t>
            </a:r>
            <a:r>
              <a:rPr sz="100" spc="15" baseline="55555" dirty="0">
                <a:latin typeface="Arial"/>
                <a:cs typeface="Arial"/>
              </a:rPr>
              <a:t>Starts              </a:t>
            </a:r>
            <a:r>
              <a:rPr sz="100" spc="30" baseline="55555" dirty="0">
                <a:latin typeface="Arial"/>
                <a:cs typeface="Arial"/>
              </a:rPr>
              <a:t> </a:t>
            </a:r>
            <a:r>
              <a:rPr sz="100" spc="15" dirty="0">
                <a:latin typeface="Arial"/>
                <a:cs typeface="Arial"/>
              </a:rPr>
              <a:t>SKOS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83" name="object 1083"/>
          <p:cNvSpPr txBox="1"/>
          <p:nvPr/>
        </p:nvSpPr>
        <p:spPr>
          <a:xfrm>
            <a:off x="969086" y="682075"/>
            <a:ext cx="224790" cy="27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55"/>
              </a:lnSpc>
            </a:pPr>
            <a:r>
              <a:rPr sz="100" spc="15" baseline="55555" dirty="0">
                <a:latin typeface="Arial"/>
                <a:cs typeface="Arial"/>
              </a:rPr>
              <a:t>Wellbeing                   </a:t>
            </a:r>
            <a:r>
              <a:rPr sz="100" spc="15" dirty="0">
                <a:latin typeface="Arial"/>
                <a:cs typeface="Arial"/>
              </a:rPr>
              <a:t>Wellbeing </a:t>
            </a:r>
            <a:r>
              <a:rPr sz="100" spc="10" dirty="0">
                <a:latin typeface="Arial"/>
                <a:cs typeface="Arial"/>
              </a:rPr>
              <a:t>lsoa</a:t>
            </a:r>
            <a:endParaRPr sz="100" dirty="0">
              <a:latin typeface="Arial"/>
              <a:cs typeface="Arial"/>
            </a:endParaRPr>
          </a:p>
          <a:p>
            <a:pPr marL="12700">
              <a:lnSpc>
                <a:spcPts val="55"/>
              </a:lnSpc>
            </a:pPr>
            <a:r>
              <a:rPr sz="100" spc="10" dirty="0">
                <a:latin typeface="Arial"/>
                <a:cs typeface="Arial"/>
              </a:rPr>
              <a:t>Deprivation</a:t>
            </a:r>
            <a:r>
              <a:rPr sz="100" spc="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Imd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84" name="object 1084"/>
          <p:cNvSpPr txBox="1"/>
          <p:nvPr/>
        </p:nvSpPr>
        <p:spPr>
          <a:xfrm>
            <a:off x="966011" y="699441"/>
            <a:ext cx="21082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Crime Rank 2010                    </a:t>
            </a:r>
            <a:r>
              <a:rPr sz="100" spc="30" dirty="0">
                <a:latin typeface="Arial"/>
                <a:cs typeface="Arial"/>
              </a:rPr>
              <a:t> </a:t>
            </a:r>
            <a:r>
              <a:rPr sz="100" spc="22" baseline="55555" dirty="0">
                <a:latin typeface="Arial"/>
                <a:cs typeface="Arial"/>
              </a:rPr>
              <a:t>Happy</a:t>
            </a:r>
            <a:endParaRPr sz="100" baseline="55555" dirty="0">
              <a:latin typeface="Arial"/>
              <a:cs typeface="Arial"/>
            </a:endParaRPr>
          </a:p>
        </p:txBody>
      </p:sp>
      <p:sp>
        <p:nvSpPr>
          <p:cNvPr id="1085" name="object 1085"/>
          <p:cNvSpPr txBox="1"/>
          <p:nvPr/>
        </p:nvSpPr>
        <p:spPr>
          <a:xfrm>
            <a:off x="1112607" y="701987"/>
            <a:ext cx="71755" cy="38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95" marR="5080" indent="-11430">
              <a:lnSpc>
                <a:spcPct val="161000"/>
              </a:lnSpc>
            </a:pPr>
            <a:r>
              <a:rPr sz="100" spc="10" dirty="0">
                <a:latin typeface="Arial"/>
                <a:cs typeface="Arial"/>
              </a:rPr>
              <a:t>Y</a:t>
            </a:r>
            <a:r>
              <a:rPr sz="100" spc="15" dirty="0">
                <a:latin typeface="Arial"/>
                <a:cs typeface="Arial"/>
              </a:rPr>
              <a:t>esterday  Mean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86" name="object 1086"/>
          <p:cNvSpPr/>
          <p:nvPr/>
        </p:nvSpPr>
        <p:spPr>
          <a:xfrm>
            <a:off x="2213630" y="45533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83064" y="83064"/>
                </a:moveTo>
                <a:lnTo>
                  <a:pt x="14249" y="83064"/>
                </a:lnTo>
                <a:lnTo>
                  <a:pt x="29715" y="93490"/>
                </a:lnTo>
                <a:lnTo>
                  <a:pt x="48656" y="97313"/>
                </a:lnTo>
                <a:lnTo>
                  <a:pt x="67598" y="93490"/>
                </a:lnTo>
                <a:lnTo>
                  <a:pt x="83064" y="83064"/>
                </a:lnTo>
                <a:close/>
              </a:path>
              <a:path w="97789" h="97790">
                <a:moveTo>
                  <a:pt x="93490" y="29715"/>
                </a:moveTo>
                <a:lnTo>
                  <a:pt x="3823" y="29715"/>
                </a:lnTo>
                <a:lnTo>
                  <a:pt x="0" y="48656"/>
                </a:lnTo>
                <a:lnTo>
                  <a:pt x="3823" y="67598"/>
                </a:lnTo>
                <a:lnTo>
                  <a:pt x="93490" y="67598"/>
                </a:lnTo>
                <a:lnTo>
                  <a:pt x="97313" y="48656"/>
                </a:lnTo>
                <a:lnTo>
                  <a:pt x="93490" y="29715"/>
                </a:lnTo>
                <a:close/>
              </a:path>
              <a:path w="97789" h="97790">
                <a:moveTo>
                  <a:pt x="48656" y="0"/>
                </a:moveTo>
                <a:lnTo>
                  <a:pt x="29715" y="3823"/>
                </a:lnTo>
                <a:lnTo>
                  <a:pt x="14249" y="14249"/>
                </a:lnTo>
                <a:lnTo>
                  <a:pt x="83064" y="14249"/>
                </a:lnTo>
                <a:lnTo>
                  <a:pt x="67598" y="3823"/>
                </a:lnTo>
                <a:lnTo>
                  <a:pt x="48656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7" name="object 1087"/>
          <p:cNvSpPr/>
          <p:nvPr/>
        </p:nvSpPr>
        <p:spPr>
          <a:xfrm>
            <a:off x="2213630" y="45533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48656" y="97313"/>
                </a:moveTo>
                <a:lnTo>
                  <a:pt x="67596" y="93489"/>
                </a:lnTo>
                <a:lnTo>
                  <a:pt x="83062" y="83062"/>
                </a:lnTo>
                <a:lnTo>
                  <a:pt x="93489" y="67596"/>
                </a:lnTo>
                <a:lnTo>
                  <a:pt x="97313" y="48656"/>
                </a:lnTo>
                <a:lnTo>
                  <a:pt x="93489" y="29717"/>
                </a:lnTo>
                <a:lnTo>
                  <a:pt x="83062" y="14251"/>
                </a:lnTo>
                <a:lnTo>
                  <a:pt x="67596" y="3823"/>
                </a:lnTo>
                <a:lnTo>
                  <a:pt x="48656" y="0"/>
                </a:lnTo>
                <a:lnTo>
                  <a:pt x="29717" y="3823"/>
                </a:lnTo>
                <a:lnTo>
                  <a:pt x="14251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51" y="83062"/>
                </a:lnTo>
                <a:lnTo>
                  <a:pt x="29717" y="93489"/>
                </a:lnTo>
                <a:lnTo>
                  <a:pt x="48656" y="9731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8" name="object 1088"/>
          <p:cNvSpPr txBox="1"/>
          <p:nvPr/>
        </p:nvSpPr>
        <p:spPr>
          <a:xfrm>
            <a:off x="3302646" y="562690"/>
            <a:ext cx="163195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" spc="7" baseline="18518" dirty="0">
                <a:latin typeface="Arial"/>
                <a:cs typeface="Arial"/>
              </a:rPr>
              <a:t>YSA       </a:t>
            </a:r>
            <a:r>
              <a:rPr sz="225" spc="44" baseline="18518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Lista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89" name="object 1089"/>
          <p:cNvSpPr/>
          <p:nvPr/>
        </p:nvSpPr>
        <p:spPr>
          <a:xfrm>
            <a:off x="3285237" y="50515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48989" y="97978"/>
                </a:moveTo>
                <a:lnTo>
                  <a:pt x="68058" y="94128"/>
                </a:lnTo>
                <a:lnTo>
                  <a:pt x="83630" y="83630"/>
                </a:lnTo>
                <a:lnTo>
                  <a:pt x="94128" y="68058"/>
                </a:lnTo>
                <a:lnTo>
                  <a:pt x="97978" y="48989"/>
                </a:lnTo>
                <a:lnTo>
                  <a:pt x="94128" y="29920"/>
                </a:lnTo>
                <a:lnTo>
                  <a:pt x="83630" y="14348"/>
                </a:lnTo>
                <a:lnTo>
                  <a:pt x="68058" y="3849"/>
                </a:lnTo>
                <a:lnTo>
                  <a:pt x="48989" y="0"/>
                </a:lnTo>
                <a:lnTo>
                  <a:pt x="29920" y="3849"/>
                </a:lnTo>
                <a:lnTo>
                  <a:pt x="14348" y="14348"/>
                </a:lnTo>
                <a:lnTo>
                  <a:pt x="3849" y="29920"/>
                </a:lnTo>
                <a:lnTo>
                  <a:pt x="0" y="48989"/>
                </a:lnTo>
                <a:lnTo>
                  <a:pt x="3849" y="68058"/>
                </a:lnTo>
                <a:lnTo>
                  <a:pt x="14348" y="83630"/>
                </a:lnTo>
                <a:lnTo>
                  <a:pt x="29920" y="94128"/>
                </a:lnTo>
                <a:lnTo>
                  <a:pt x="48989" y="97978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0" name="object 1090"/>
          <p:cNvSpPr/>
          <p:nvPr/>
        </p:nvSpPr>
        <p:spPr>
          <a:xfrm>
            <a:off x="3900397" y="1508407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4">
                <a:moveTo>
                  <a:pt x="50985" y="0"/>
                </a:moveTo>
                <a:lnTo>
                  <a:pt x="31137" y="4006"/>
                </a:lnTo>
                <a:lnTo>
                  <a:pt x="14931" y="14931"/>
                </a:lnTo>
                <a:lnTo>
                  <a:pt x="4006" y="31137"/>
                </a:lnTo>
                <a:lnTo>
                  <a:pt x="0" y="50985"/>
                </a:lnTo>
                <a:lnTo>
                  <a:pt x="4006" y="70833"/>
                </a:lnTo>
                <a:lnTo>
                  <a:pt x="14931" y="87039"/>
                </a:lnTo>
                <a:lnTo>
                  <a:pt x="31137" y="97964"/>
                </a:lnTo>
                <a:lnTo>
                  <a:pt x="50985" y="101970"/>
                </a:lnTo>
                <a:lnTo>
                  <a:pt x="70833" y="97964"/>
                </a:lnTo>
                <a:lnTo>
                  <a:pt x="87039" y="87039"/>
                </a:lnTo>
                <a:lnTo>
                  <a:pt x="97964" y="70833"/>
                </a:lnTo>
                <a:lnTo>
                  <a:pt x="101970" y="50985"/>
                </a:lnTo>
                <a:lnTo>
                  <a:pt x="97964" y="31137"/>
                </a:lnTo>
                <a:lnTo>
                  <a:pt x="87039" y="14931"/>
                </a:lnTo>
                <a:lnTo>
                  <a:pt x="70833" y="4006"/>
                </a:lnTo>
                <a:lnTo>
                  <a:pt x="50985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1" name="object 1091"/>
          <p:cNvSpPr txBox="1"/>
          <p:nvPr/>
        </p:nvSpPr>
        <p:spPr>
          <a:xfrm>
            <a:off x="3911840" y="1535361"/>
            <a:ext cx="403225" cy="43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0"/>
              </a:lnSpc>
            </a:pPr>
            <a:r>
              <a:rPr sz="150" spc="5" dirty="0">
                <a:latin typeface="Arial"/>
                <a:cs typeface="Arial"/>
              </a:rPr>
              <a:t>Open       </a:t>
            </a:r>
            <a:r>
              <a:rPr sz="150" spc="10" dirty="0">
                <a:latin typeface="Arial"/>
                <a:cs typeface="Arial"/>
              </a:rPr>
              <a:t> </a:t>
            </a:r>
            <a:r>
              <a:rPr sz="150" baseline="27777" dirty="0">
                <a:latin typeface="Arial"/>
                <a:cs typeface="Arial"/>
              </a:rPr>
              <a:t>Multimedia</a:t>
            </a:r>
          </a:p>
          <a:p>
            <a:pPr marL="113664">
              <a:lnSpc>
                <a:spcPts val="120"/>
              </a:lnSpc>
            </a:pPr>
            <a:r>
              <a:rPr sz="100" dirty="0">
                <a:latin typeface="Arial"/>
                <a:cs typeface="Arial"/>
              </a:rPr>
              <a:t>Lab University                     </a:t>
            </a:r>
            <a:r>
              <a:rPr sz="100" spc="20" dirty="0">
                <a:latin typeface="Arial"/>
                <a:cs typeface="Arial"/>
              </a:rPr>
              <a:t> </a:t>
            </a:r>
            <a:r>
              <a:rPr sz="150" spc="-5" dirty="0">
                <a:latin typeface="Arial"/>
                <a:cs typeface="Arial"/>
              </a:rPr>
              <a:t>Ariadne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092" name="object 1092"/>
          <p:cNvSpPr txBox="1"/>
          <p:nvPr/>
        </p:nvSpPr>
        <p:spPr>
          <a:xfrm>
            <a:off x="3903916" y="1559921"/>
            <a:ext cx="19494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Library        </a:t>
            </a:r>
            <a:r>
              <a:rPr sz="150" spc="50" dirty="0">
                <a:latin typeface="Arial"/>
                <a:cs typeface="Arial"/>
              </a:rPr>
              <a:t> </a:t>
            </a:r>
            <a:r>
              <a:rPr sz="150" baseline="27777" dirty="0">
                <a:latin typeface="Arial"/>
                <a:cs typeface="Arial"/>
              </a:rPr>
              <a:t>Ghent</a:t>
            </a:r>
          </a:p>
        </p:txBody>
      </p:sp>
      <p:sp>
        <p:nvSpPr>
          <p:cNvPr id="1093" name="object 1093"/>
          <p:cNvSpPr/>
          <p:nvPr/>
        </p:nvSpPr>
        <p:spPr>
          <a:xfrm>
            <a:off x="3900397" y="1508407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4">
                <a:moveTo>
                  <a:pt x="50984" y="101969"/>
                </a:moveTo>
                <a:lnTo>
                  <a:pt x="70830" y="97962"/>
                </a:lnTo>
                <a:lnTo>
                  <a:pt x="87036" y="87036"/>
                </a:lnTo>
                <a:lnTo>
                  <a:pt x="97962" y="70830"/>
                </a:lnTo>
                <a:lnTo>
                  <a:pt x="101969" y="50984"/>
                </a:lnTo>
                <a:lnTo>
                  <a:pt x="97962" y="31139"/>
                </a:lnTo>
                <a:lnTo>
                  <a:pt x="87036" y="14933"/>
                </a:lnTo>
                <a:lnTo>
                  <a:pt x="70830" y="4006"/>
                </a:lnTo>
                <a:lnTo>
                  <a:pt x="50984" y="0"/>
                </a:lnTo>
                <a:lnTo>
                  <a:pt x="31139" y="4006"/>
                </a:lnTo>
                <a:lnTo>
                  <a:pt x="14933" y="14933"/>
                </a:lnTo>
                <a:lnTo>
                  <a:pt x="4006" y="31139"/>
                </a:lnTo>
                <a:lnTo>
                  <a:pt x="0" y="50984"/>
                </a:lnTo>
                <a:lnTo>
                  <a:pt x="4006" y="70830"/>
                </a:lnTo>
                <a:lnTo>
                  <a:pt x="14933" y="87036"/>
                </a:lnTo>
                <a:lnTo>
                  <a:pt x="31139" y="97962"/>
                </a:lnTo>
                <a:lnTo>
                  <a:pt x="50984" y="101969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4" name="object 1094"/>
          <p:cNvSpPr/>
          <p:nvPr/>
        </p:nvSpPr>
        <p:spPr>
          <a:xfrm>
            <a:off x="4084598" y="177833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48656" y="0"/>
                </a:moveTo>
                <a:lnTo>
                  <a:pt x="29715" y="3823"/>
                </a:lnTo>
                <a:lnTo>
                  <a:pt x="14249" y="14249"/>
                </a:lnTo>
                <a:lnTo>
                  <a:pt x="3823" y="29715"/>
                </a:lnTo>
                <a:lnTo>
                  <a:pt x="0" y="48656"/>
                </a:lnTo>
                <a:lnTo>
                  <a:pt x="3823" y="67598"/>
                </a:lnTo>
                <a:lnTo>
                  <a:pt x="14249" y="83064"/>
                </a:lnTo>
                <a:lnTo>
                  <a:pt x="29715" y="93490"/>
                </a:lnTo>
                <a:lnTo>
                  <a:pt x="48656" y="97313"/>
                </a:lnTo>
                <a:lnTo>
                  <a:pt x="67598" y="93490"/>
                </a:lnTo>
                <a:lnTo>
                  <a:pt x="83064" y="83064"/>
                </a:lnTo>
                <a:lnTo>
                  <a:pt x="93490" y="67598"/>
                </a:lnTo>
                <a:lnTo>
                  <a:pt x="97313" y="48656"/>
                </a:lnTo>
                <a:lnTo>
                  <a:pt x="93490" y="29715"/>
                </a:lnTo>
                <a:lnTo>
                  <a:pt x="83064" y="14249"/>
                </a:lnTo>
                <a:lnTo>
                  <a:pt x="67598" y="3823"/>
                </a:lnTo>
                <a:lnTo>
                  <a:pt x="48656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5" name="object 1095"/>
          <p:cNvSpPr txBox="1"/>
          <p:nvPr/>
        </p:nvSpPr>
        <p:spPr>
          <a:xfrm>
            <a:off x="3971190" y="1792815"/>
            <a:ext cx="205740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RKB</a:t>
            </a:r>
            <a:endParaRPr sz="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00" dirty="0">
                <a:latin typeface="Arial"/>
                <a:cs typeface="Arial"/>
              </a:rPr>
              <a:t>Explorer              </a:t>
            </a:r>
            <a:r>
              <a:rPr sz="100" spc="20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Aspire</a:t>
            </a:r>
            <a:endParaRPr sz="100" dirty="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30"/>
              </a:spcBef>
            </a:pPr>
            <a:r>
              <a:rPr sz="150" spc="7" baseline="27777" dirty="0">
                <a:latin typeface="Arial"/>
                <a:cs typeface="Arial"/>
              </a:rPr>
              <a:t>Deploy           </a:t>
            </a:r>
            <a:r>
              <a:rPr sz="100" spc="10" dirty="0">
                <a:latin typeface="Arial"/>
                <a:cs typeface="Arial"/>
              </a:rPr>
              <a:t>Plymouth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096" name="object 1096"/>
          <p:cNvSpPr/>
          <p:nvPr/>
        </p:nvSpPr>
        <p:spPr>
          <a:xfrm>
            <a:off x="4084598" y="177833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48656" y="97313"/>
                </a:moveTo>
                <a:lnTo>
                  <a:pt x="67596" y="93489"/>
                </a:lnTo>
                <a:lnTo>
                  <a:pt x="83062" y="83062"/>
                </a:lnTo>
                <a:lnTo>
                  <a:pt x="93489" y="67596"/>
                </a:lnTo>
                <a:lnTo>
                  <a:pt x="97313" y="48656"/>
                </a:lnTo>
                <a:lnTo>
                  <a:pt x="93489" y="29717"/>
                </a:lnTo>
                <a:lnTo>
                  <a:pt x="83062" y="14251"/>
                </a:lnTo>
                <a:lnTo>
                  <a:pt x="67596" y="3823"/>
                </a:lnTo>
                <a:lnTo>
                  <a:pt x="48656" y="0"/>
                </a:lnTo>
                <a:lnTo>
                  <a:pt x="29717" y="3823"/>
                </a:lnTo>
                <a:lnTo>
                  <a:pt x="14251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51" y="83062"/>
                </a:lnTo>
                <a:lnTo>
                  <a:pt x="29717" y="93489"/>
                </a:lnTo>
                <a:lnTo>
                  <a:pt x="48656" y="9731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7" name="object 1097"/>
          <p:cNvSpPr/>
          <p:nvPr/>
        </p:nvSpPr>
        <p:spPr>
          <a:xfrm>
            <a:off x="2305151" y="307121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48656" y="0"/>
                </a:moveTo>
                <a:lnTo>
                  <a:pt x="29715" y="3823"/>
                </a:lnTo>
                <a:lnTo>
                  <a:pt x="14249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49" y="83062"/>
                </a:lnTo>
                <a:lnTo>
                  <a:pt x="29715" y="93489"/>
                </a:lnTo>
                <a:lnTo>
                  <a:pt x="48656" y="97313"/>
                </a:lnTo>
                <a:lnTo>
                  <a:pt x="67598" y="93489"/>
                </a:lnTo>
                <a:lnTo>
                  <a:pt x="83064" y="83062"/>
                </a:lnTo>
                <a:lnTo>
                  <a:pt x="93490" y="67596"/>
                </a:lnTo>
                <a:lnTo>
                  <a:pt x="97313" y="48656"/>
                </a:lnTo>
                <a:lnTo>
                  <a:pt x="93490" y="29717"/>
                </a:lnTo>
                <a:lnTo>
                  <a:pt x="83064" y="14251"/>
                </a:lnTo>
                <a:lnTo>
                  <a:pt x="67598" y="3823"/>
                </a:lnTo>
                <a:lnTo>
                  <a:pt x="48656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8" name="object 1098"/>
          <p:cNvSpPr txBox="1"/>
          <p:nvPr/>
        </p:nvSpPr>
        <p:spPr>
          <a:xfrm>
            <a:off x="2303573" y="3093710"/>
            <a:ext cx="37655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5115" algn="l"/>
              </a:tabLst>
            </a:pPr>
            <a:r>
              <a:rPr sz="100" spc="10" dirty="0">
                <a:latin typeface="Arial"/>
                <a:cs typeface="Arial"/>
              </a:rPr>
              <a:t>StatusNet	</a:t>
            </a:r>
            <a:r>
              <a:rPr sz="150" spc="15" baseline="55555" dirty="0">
                <a:latin typeface="Arial"/>
                <a:cs typeface="Arial"/>
              </a:rPr>
              <a:t>Livejournal</a:t>
            </a:r>
            <a:endParaRPr sz="150" baseline="55555" dirty="0">
              <a:latin typeface="Arial"/>
              <a:cs typeface="Arial"/>
            </a:endParaRPr>
          </a:p>
        </p:txBody>
      </p:sp>
      <p:sp>
        <p:nvSpPr>
          <p:cNvPr id="1099" name="object 1099"/>
          <p:cNvSpPr txBox="1"/>
          <p:nvPr/>
        </p:nvSpPr>
        <p:spPr>
          <a:xfrm>
            <a:off x="2318911" y="3131913"/>
            <a:ext cx="6858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20" dirty="0">
                <a:latin typeface="Arial"/>
                <a:cs typeface="Arial"/>
              </a:rPr>
              <a:t>W</a:t>
            </a:r>
            <a:r>
              <a:rPr sz="100" spc="10" dirty="0">
                <a:latin typeface="Arial"/>
                <a:cs typeface="Arial"/>
              </a:rPr>
              <a:t>ater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100" name="object 1100"/>
          <p:cNvSpPr/>
          <p:nvPr/>
        </p:nvSpPr>
        <p:spPr>
          <a:xfrm>
            <a:off x="2305151" y="307121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48656" y="97313"/>
                </a:moveTo>
                <a:lnTo>
                  <a:pt x="67596" y="93489"/>
                </a:lnTo>
                <a:lnTo>
                  <a:pt x="83062" y="83062"/>
                </a:lnTo>
                <a:lnTo>
                  <a:pt x="93489" y="67596"/>
                </a:lnTo>
                <a:lnTo>
                  <a:pt x="97313" y="48656"/>
                </a:lnTo>
                <a:lnTo>
                  <a:pt x="93489" y="29717"/>
                </a:lnTo>
                <a:lnTo>
                  <a:pt x="83062" y="14251"/>
                </a:lnTo>
                <a:lnTo>
                  <a:pt x="67596" y="3823"/>
                </a:lnTo>
                <a:lnTo>
                  <a:pt x="48656" y="0"/>
                </a:lnTo>
                <a:lnTo>
                  <a:pt x="29717" y="3823"/>
                </a:lnTo>
                <a:lnTo>
                  <a:pt x="14251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51" y="83062"/>
                </a:lnTo>
                <a:lnTo>
                  <a:pt x="29717" y="93489"/>
                </a:lnTo>
                <a:lnTo>
                  <a:pt x="48656" y="9731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1" name="object 1101"/>
          <p:cNvSpPr/>
          <p:nvPr/>
        </p:nvSpPr>
        <p:spPr>
          <a:xfrm>
            <a:off x="2028271" y="2232466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89" h="110489">
                <a:moveTo>
                  <a:pt x="54970" y="0"/>
                </a:moveTo>
                <a:lnTo>
                  <a:pt x="33576" y="4320"/>
                </a:lnTo>
                <a:lnTo>
                  <a:pt x="16103" y="16101"/>
                </a:lnTo>
                <a:lnTo>
                  <a:pt x="4320" y="33576"/>
                </a:lnTo>
                <a:lnTo>
                  <a:pt x="0" y="54975"/>
                </a:lnTo>
                <a:lnTo>
                  <a:pt x="4320" y="76373"/>
                </a:lnTo>
                <a:lnTo>
                  <a:pt x="16103" y="93848"/>
                </a:lnTo>
                <a:lnTo>
                  <a:pt x="33576" y="105630"/>
                </a:lnTo>
                <a:lnTo>
                  <a:pt x="54970" y="109950"/>
                </a:lnTo>
                <a:lnTo>
                  <a:pt x="76371" y="105630"/>
                </a:lnTo>
                <a:lnTo>
                  <a:pt x="93848" y="93848"/>
                </a:lnTo>
                <a:lnTo>
                  <a:pt x="105631" y="76373"/>
                </a:lnTo>
                <a:lnTo>
                  <a:pt x="109952" y="54975"/>
                </a:lnTo>
                <a:lnTo>
                  <a:pt x="105631" y="33576"/>
                </a:lnTo>
                <a:lnTo>
                  <a:pt x="93848" y="16101"/>
                </a:lnTo>
                <a:lnTo>
                  <a:pt x="76371" y="4320"/>
                </a:lnTo>
                <a:lnTo>
                  <a:pt x="54970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2" name="object 1102"/>
          <p:cNvSpPr txBox="1"/>
          <p:nvPr/>
        </p:nvSpPr>
        <p:spPr>
          <a:xfrm>
            <a:off x="2032439" y="2271175"/>
            <a:ext cx="9715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StatusNet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103" name="object 1103"/>
          <p:cNvSpPr txBox="1"/>
          <p:nvPr/>
        </p:nvSpPr>
        <p:spPr>
          <a:xfrm>
            <a:off x="2020946" y="2290278"/>
            <a:ext cx="11493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Gomertronic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104" name="object 1104"/>
          <p:cNvSpPr/>
          <p:nvPr/>
        </p:nvSpPr>
        <p:spPr>
          <a:xfrm>
            <a:off x="2028271" y="2232466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89" h="110489">
                <a:moveTo>
                  <a:pt x="54975" y="109950"/>
                </a:moveTo>
                <a:lnTo>
                  <a:pt x="76374" y="105630"/>
                </a:lnTo>
                <a:lnTo>
                  <a:pt x="93848" y="93848"/>
                </a:lnTo>
                <a:lnTo>
                  <a:pt x="105630" y="76374"/>
                </a:lnTo>
                <a:lnTo>
                  <a:pt x="109950" y="54975"/>
                </a:lnTo>
                <a:lnTo>
                  <a:pt x="105630" y="33576"/>
                </a:lnTo>
                <a:lnTo>
                  <a:pt x="93848" y="16101"/>
                </a:lnTo>
                <a:lnTo>
                  <a:pt x="76374" y="4320"/>
                </a:lnTo>
                <a:lnTo>
                  <a:pt x="54975" y="0"/>
                </a:lnTo>
                <a:lnTo>
                  <a:pt x="33576" y="4320"/>
                </a:lnTo>
                <a:lnTo>
                  <a:pt x="16101" y="16101"/>
                </a:lnTo>
                <a:lnTo>
                  <a:pt x="4320" y="33576"/>
                </a:lnTo>
                <a:lnTo>
                  <a:pt x="0" y="54975"/>
                </a:lnTo>
                <a:lnTo>
                  <a:pt x="4320" y="76374"/>
                </a:lnTo>
                <a:lnTo>
                  <a:pt x="16101" y="93848"/>
                </a:lnTo>
                <a:lnTo>
                  <a:pt x="33576" y="105630"/>
                </a:lnTo>
                <a:lnTo>
                  <a:pt x="54975" y="109950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5" name="object 1105"/>
          <p:cNvSpPr/>
          <p:nvPr/>
        </p:nvSpPr>
        <p:spPr>
          <a:xfrm>
            <a:off x="2443012" y="479664"/>
            <a:ext cx="99695" cy="99695"/>
          </a:xfrm>
          <a:custGeom>
            <a:avLst/>
            <a:gdLst/>
            <a:ahLst/>
            <a:cxnLst/>
            <a:rect l="l" t="t" r="r" b="b"/>
            <a:pathLst>
              <a:path w="99694" h="99695">
                <a:moveTo>
                  <a:pt x="49653" y="0"/>
                </a:moveTo>
                <a:lnTo>
                  <a:pt x="30326" y="3902"/>
                </a:lnTo>
                <a:lnTo>
                  <a:pt x="14543" y="14543"/>
                </a:lnTo>
                <a:lnTo>
                  <a:pt x="3902" y="30326"/>
                </a:lnTo>
                <a:lnTo>
                  <a:pt x="0" y="49653"/>
                </a:lnTo>
                <a:lnTo>
                  <a:pt x="3902" y="68979"/>
                </a:lnTo>
                <a:lnTo>
                  <a:pt x="14543" y="84762"/>
                </a:lnTo>
                <a:lnTo>
                  <a:pt x="30326" y="95403"/>
                </a:lnTo>
                <a:lnTo>
                  <a:pt x="49653" y="99306"/>
                </a:lnTo>
                <a:lnTo>
                  <a:pt x="68979" y="95403"/>
                </a:lnTo>
                <a:lnTo>
                  <a:pt x="84762" y="84762"/>
                </a:lnTo>
                <a:lnTo>
                  <a:pt x="95403" y="68979"/>
                </a:lnTo>
                <a:lnTo>
                  <a:pt x="99306" y="49653"/>
                </a:lnTo>
                <a:lnTo>
                  <a:pt x="95403" y="30326"/>
                </a:lnTo>
                <a:lnTo>
                  <a:pt x="84762" y="14543"/>
                </a:lnTo>
                <a:lnTo>
                  <a:pt x="68979" y="3902"/>
                </a:lnTo>
                <a:lnTo>
                  <a:pt x="49653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6" name="object 1106"/>
          <p:cNvSpPr/>
          <p:nvPr/>
        </p:nvSpPr>
        <p:spPr>
          <a:xfrm>
            <a:off x="2443012" y="479665"/>
            <a:ext cx="99695" cy="99695"/>
          </a:xfrm>
          <a:custGeom>
            <a:avLst/>
            <a:gdLst/>
            <a:ahLst/>
            <a:cxnLst/>
            <a:rect l="l" t="t" r="r" b="b"/>
            <a:pathLst>
              <a:path w="99694" h="99695">
                <a:moveTo>
                  <a:pt x="49654" y="99308"/>
                </a:moveTo>
                <a:lnTo>
                  <a:pt x="68982" y="95406"/>
                </a:lnTo>
                <a:lnTo>
                  <a:pt x="84765" y="84765"/>
                </a:lnTo>
                <a:lnTo>
                  <a:pt x="95406" y="68982"/>
                </a:lnTo>
                <a:lnTo>
                  <a:pt x="99308" y="49654"/>
                </a:lnTo>
                <a:lnTo>
                  <a:pt x="95406" y="30326"/>
                </a:lnTo>
                <a:lnTo>
                  <a:pt x="84765" y="14543"/>
                </a:lnTo>
                <a:lnTo>
                  <a:pt x="68982" y="3902"/>
                </a:lnTo>
                <a:lnTo>
                  <a:pt x="49654" y="0"/>
                </a:lnTo>
                <a:lnTo>
                  <a:pt x="30326" y="3902"/>
                </a:lnTo>
                <a:lnTo>
                  <a:pt x="14543" y="14543"/>
                </a:lnTo>
                <a:lnTo>
                  <a:pt x="3902" y="30326"/>
                </a:lnTo>
                <a:lnTo>
                  <a:pt x="0" y="49654"/>
                </a:lnTo>
                <a:lnTo>
                  <a:pt x="3902" y="68982"/>
                </a:lnTo>
                <a:lnTo>
                  <a:pt x="14543" y="84765"/>
                </a:lnTo>
                <a:lnTo>
                  <a:pt x="30326" y="95406"/>
                </a:lnTo>
                <a:lnTo>
                  <a:pt x="49654" y="99308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7" name="object 1107"/>
          <p:cNvSpPr txBox="1"/>
          <p:nvPr/>
        </p:nvSpPr>
        <p:spPr>
          <a:xfrm>
            <a:off x="1579665" y="3053843"/>
            <a:ext cx="107314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StatusNet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108" name="object 1108"/>
          <p:cNvSpPr txBox="1"/>
          <p:nvPr/>
        </p:nvSpPr>
        <p:spPr>
          <a:xfrm>
            <a:off x="1604897" y="3075673"/>
            <a:ext cx="5588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tl1n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109" name="object 1109"/>
          <p:cNvSpPr/>
          <p:nvPr/>
        </p:nvSpPr>
        <p:spPr>
          <a:xfrm>
            <a:off x="1586885" y="3028351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48656" y="97313"/>
                </a:moveTo>
                <a:lnTo>
                  <a:pt x="67596" y="93489"/>
                </a:lnTo>
                <a:lnTo>
                  <a:pt x="83062" y="83062"/>
                </a:lnTo>
                <a:lnTo>
                  <a:pt x="93489" y="67596"/>
                </a:lnTo>
                <a:lnTo>
                  <a:pt x="97313" y="48656"/>
                </a:lnTo>
                <a:lnTo>
                  <a:pt x="93489" y="29717"/>
                </a:lnTo>
                <a:lnTo>
                  <a:pt x="83062" y="14251"/>
                </a:lnTo>
                <a:lnTo>
                  <a:pt x="67596" y="3823"/>
                </a:lnTo>
                <a:lnTo>
                  <a:pt x="48656" y="0"/>
                </a:lnTo>
                <a:lnTo>
                  <a:pt x="29717" y="3823"/>
                </a:lnTo>
                <a:lnTo>
                  <a:pt x="14251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51" y="83062"/>
                </a:lnTo>
                <a:lnTo>
                  <a:pt x="29717" y="93489"/>
                </a:lnTo>
                <a:lnTo>
                  <a:pt x="48656" y="9731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0" name="object 1110"/>
          <p:cNvSpPr txBox="1"/>
          <p:nvPr/>
        </p:nvSpPr>
        <p:spPr>
          <a:xfrm>
            <a:off x="1986840" y="1857237"/>
            <a:ext cx="107314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StatusNet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111" name="object 1111"/>
          <p:cNvSpPr/>
          <p:nvPr/>
        </p:nvSpPr>
        <p:spPr>
          <a:xfrm>
            <a:off x="3074391" y="1895344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48656" y="0"/>
                </a:moveTo>
                <a:lnTo>
                  <a:pt x="29715" y="3823"/>
                </a:lnTo>
                <a:lnTo>
                  <a:pt x="14249" y="14249"/>
                </a:lnTo>
                <a:lnTo>
                  <a:pt x="3823" y="29715"/>
                </a:lnTo>
                <a:lnTo>
                  <a:pt x="0" y="48656"/>
                </a:lnTo>
                <a:lnTo>
                  <a:pt x="3823" y="67598"/>
                </a:lnTo>
                <a:lnTo>
                  <a:pt x="14249" y="83064"/>
                </a:lnTo>
                <a:lnTo>
                  <a:pt x="29715" y="93490"/>
                </a:lnTo>
                <a:lnTo>
                  <a:pt x="48656" y="97313"/>
                </a:lnTo>
                <a:lnTo>
                  <a:pt x="67598" y="93490"/>
                </a:lnTo>
                <a:lnTo>
                  <a:pt x="83064" y="83064"/>
                </a:lnTo>
                <a:lnTo>
                  <a:pt x="93490" y="67598"/>
                </a:lnTo>
                <a:lnTo>
                  <a:pt x="97313" y="48656"/>
                </a:lnTo>
                <a:lnTo>
                  <a:pt x="93490" y="29715"/>
                </a:lnTo>
                <a:lnTo>
                  <a:pt x="83064" y="14249"/>
                </a:lnTo>
                <a:lnTo>
                  <a:pt x="67598" y="3823"/>
                </a:lnTo>
                <a:lnTo>
                  <a:pt x="48656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2" name="object 1112"/>
          <p:cNvSpPr txBox="1"/>
          <p:nvPr/>
        </p:nvSpPr>
        <p:spPr>
          <a:xfrm>
            <a:off x="3076694" y="1933061"/>
            <a:ext cx="8699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15" dirty="0">
                <a:latin typeface="Arial"/>
                <a:cs typeface="Arial"/>
              </a:rPr>
              <a:t>T</a:t>
            </a:r>
            <a:r>
              <a:rPr sz="150" spc="5" dirty="0">
                <a:latin typeface="Arial"/>
                <a:cs typeface="Arial"/>
              </a:rPr>
              <a:t>estee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113" name="object 1113"/>
          <p:cNvSpPr/>
          <p:nvPr/>
        </p:nvSpPr>
        <p:spPr>
          <a:xfrm>
            <a:off x="3074391" y="1895344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48656" y="97313"/>
                </a:moveTo>
                <a:lnTo>
                  <a:pt x="67596" y="93489"/>
                </a:lnTo>
                <a:lnTo>
                  <a:pt x="83062" y="83062"/>
                </a:lnTo>
                <a:lnTo>
                  <a:pt x="93489" y="67596"/>
                </a:lnTo>
                <a:lnTo>
                  <a:pt x="97313" y="48656"/>
                </a:lnTo>
                <a:lnTo>
                  <a:pt x="93489" y="29717"/>
                </a:lnTo>
                <a:lnTo>
                  <a:pt x="83062" y="14251"/>
                </a:lnTo>
                <a:lnTo>
                  <a:pt x="67596" y="3823"/>
                </a:lnTo>
                <a:lnTo>
                  <a:pt x="48656" y="0"/>
                </a:lnTo>
                <a:lnTo>
                  <a:pt x="29717" y="3823"/>
                </a:lnTo>
                <a:lnTo>
                  <a:pt x="14251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51" y="83062"/>
                </a:lnTo>
                <a:lnTo>
                  <a:pt x="29717" y="93489"/>
                </a:lnTo>
                <a:lnTo>
                  <a:pt x="48656" y="9731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4" name="object 1114"/>
          <p:cNvSpPr txBox="1"/>
          <p:nvPr/>
        </p:nvSpPr>
        <p:spPr>
          <a:xfrm>
            <a:off x="834688" y="2268124"/>
            <a:ext cx="92710" cy="5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0">
              <a:lnSpc>
                <a:spcPct val="125299"/>
              </a:lnSpc>
            </a:pPr>
            <a:r>
              <a:rPr sz="100" spc="20" dirty="0">
                <a:latin typeface="Arial"/>
                <a:cs typeface="Arial"/>
              </a:rPr>
              <a:t>W</a:t>
            </a:r>
            <a:r>
              <a:rPr sz="100" spc="10" dirty="0">
                <a:latin typeface="Arial"/>
                <a:cs typeface="Arial"/>
              </a:rPr>
              <a:t>orld  Factbook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115" name="object 1115"/>
          <p:cNvSpPr/>
          <p:nvPr/>
        </p:nvSpPr>
        <p:spPr>
          <a:xfrm>
            <a:off x="2498620" y="2241734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50649" y="0"/>
                </a:moveTo>
                <a:lnTo>
                  <a:pt x="30932" y="3980"/>
                </a:lnTo>
                <a:lnTo>
                  <a:pt x="14833" y="14835"/>
                </a:lnTo>
                <a:lnTo>
                  <a:pt x="3979" y="30935"/>
                </a:lnTo>
                <a:lnTo>
                  <a:pt x="0" y="50651"/>
                </a:lnTo>
                <a:lnTo>
                  <a:pt x="3979" y="70368"/>
                </a:lnTo>
                <a:lnTo>
                  <a:pt x="14833" y="86468"/>
                </a:lnTo>
                <a:lnTo>
                  <a:pt x="30932" y="97324"/>
                </a:lnTo>
                <a:lnTo>
                  <a:pt x="50649" y="101304"/>
                </a:lnTo>
                <a:lnTo>
                  <a:pt x="70368" y="97324"/>
                </a:lnTo>
                <a:lnTo>
                  <a:pt x="86471" y="86468"/>
                </a:lnTo>
                <a:lnTo>
                  <a:pt x="97328" y="70368"/>
                </a:lnTo>
                <a:lnTo>
                  <a:pt x="101310" y="50651"/>
                </a:lnTo>
                <a:lnTo>
                  <a:pt x="97328" y="30935"/>
                </a:lnTo>
                <a:lnTo>
                  <a:pt x="86471" y="14835"/>
                </a:lnTo>
                <a:lnTo>
                  <a:pt x="70368" y="3980"/>
                </a:lnTo>
                <a:lnTo>
                  <a:pt x="50649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6" name="object 1116"/>
          <p:cNvSpPr txBox="1"/>
          <p:nvPr/>
        </p:nvSpPr>
        <p:spPr>
          <a:xfrm>
            <a:off x="2494643" y="2268498"/>
            <a:ext cx="10541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DBpedia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117" name="object 1117"/>
          <p:cNvSpPr txBox="1"/>
          <p:nvPr/>
        </p:nvSpPr>
        <p:spPr>
          <a:xfrm>
            <a:off x="2525725" y="2293057"/>
            <a:ext cx="5016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JA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118" name="object 1118"/>
          <p:cNvSpPr/>
          <p:nvPr/>
        </p:nvSpPr>
        <p:spPr>
          <a:xfrm>
            <a:off x="2498620" y="2241734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50652" y="101304"/>
                </a:moveTo>
                <a:lnTo>
                  <a:pt x="70368" y="97323"/>
                </a:lnTo>
                <a:lnTo>
                  <a:pt x="86468" y="86468"/>
                </a:lnTo>
                <a:lnTo>
                  <a:pt x="97323" y="70368"/>
                </a:lnTo>
                <a:lnTo>
                  <a:pt x="101304" y="50652"/>
                </a:lnTo>
                <a:lnTo>
                  <a:pt x="97323" y="30936"/>
                </a:lnTo>
                <a:lnTo>
                  <a:pt x="86468" y="14835"/>
                </a:lnTo>
                <a:lnTo>
                  <a:pt x="70368" y="3980"/>
                </a:lnTo>
                <a:lnTo>
                  <a:pt x="50652" y="0"/>
                </a:lnTo>
                <a:lnTo>
                  <a:pt x="30936" y="3980"/>
                </a:lnTo>
                <a:lnTo>
                  <a:pt x="14835" y="14835"/>
                </a:lnTo>
                <a:lnTo>
                  <a:pt x="3980" y="30936"/>
                </a:lnTo>
                <a:lnTo>
                  <a:pt x="0" y="50652"/>
                </a:lnTo>
                <a:lnTo>
                  <a:pt x="3980" y="70368"/>
                </a:lnTo>
                <a:lnTo>
                  <a:pt x="14835" y="86468"/>
                </a:lnTo>
                <a:lnTo>
                  <a:pt x="30936" y="97323"/>
                </a:lnTo>
                <a:lnTo>
                  <a:pt x="50652" y="101304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9" name="object 1119"/>
          <p:cNvSpPr txBox="1"/>
          <p:nvPr/>
        </p:nvSpPr>
        <p:spPr>
          <a:xfrm>
            <a:off x="2331817" y="2642897"/>
            <a:ext cx="8699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StatusNet</a:t>
            </a:r>
          </a:p>
        </p:txBody>
      </p:sp>
      <p:sp>
        <p:nvSpPr>
          <p:cNvPr id="1120" name="object 1120"/>
          <p:cNvSpPr/>
          <p:nvPr/>
        </p:nvSpPr>
        <p:spPr>
          <a:xfrm>
            <a:off x="2778975" y="2640256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48992" y="0"/>
                </a:moveTo>
                <a:lnTo>
                  <a:pt x="29920" y="3849"/>
                </a:lnTo>
                <a:lnTo>
                  <a:pt x="14347" y="14348"/>
                </a:lnTo>
                <a:lnTo>
                  <a:pt x="3849" y="29920"/>
                </a:lnTo>
                <a:lnTo>
                  <a:pt x="0" y="48989"/>
                </a:lnTo>
                <a:lnTo>
                  <a:pt x="3849" y="68058"/>
                </a:lnTo>
                <a:lnTo>
                  <a:pt x="14347" y="83630"/>
                </a:lnTo>
                <a:lnTo>
                  <a:pt x="29920" y="94128"/>
                </a:lnTo>
                <a:lnTo>
                  <a:pt x="48992" y="97978"/>
                </a:lnTo>
                <a:lnTo>
                  <a:pt x="68058" y="94128"/>
                </a:lnTo>
                <a:lnTo>
                  <a:pt x="83627" y="83630"/>
                </a:lnTo>
                <a:lnTo>
                  <a:pt x="94124" y="68058"/>
                </a:lnTo>
                <a:lnTo>
                  <a:pt x="97973" y="48989"/>
                </a:lnTo>
                <a:lnTo>
                  <a:pt x="94124" y="29920"/>
                </a:lnTo>
                <a:lnTo>
                  <a:pt x="83627" y="14348"/>
                </a:lnTo>
                <a:lnTo>
                  <a:pt x="68058" y="3849"/>
                </a:lnTo>
                <a:lnTo>
                  <a:pt x="48992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1" name="object 1121"/>
          <p:cNvSpPr txBox="1"/>
          <p:nvPr/>
        </p:nvSpPr>
        <p:spPr>
          <a:xfrm>
            <a:off x="2661489" y="2667126"/>
            <a:ext cx="209550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DBpedia      </a:t>
            </a:r>
            <a:r>
              <a:rPr sz="100" spc="30" dirty="0">
                <a:latin typeface="Arial"/>
                <a:cs typeface="Arial"/>
              </a:rPr>
              <a:t> </a:t>
            </a:r>
            <a:r>
              <a:rPr sz="150" spc="-5" dirty="0">
                <a:latin typeface="Arial"/>
                <a:cs typeface="Arial"/>
              </a:rPr>
              <a:t>Product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122" name="object 1122"/>
          <p:cNvSpPr txBox="1"/>
          <p:nvPr/>
        </p:nvSpPr>
        <p:spPr>
          <a:xfrm>
            <a:off x="2434552" y="2688468"/>
            <a:ext cx="75819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2255" algn="l"/>
                <a:tab pos="694055" algn="l"/>
              </a:tabLst>
            </a:pPr>
            <a:r>
              <a:rPr sz="150" spc="7" baseline="27777" dirty="0">
                <a:latin typeface="Arial"/>
                <a:cs typeface="Arial"/>
              </a:rPr>
              <a:t>Ilikefreedom	</a:t>
            </a:r>
            <a:r>
              <a:rPr sz="100" spc="15" dirty="0">
                <a:latin typeface="Arial"/>
                <a:cs typeface="Arial"/>
              </a:rPr>
              <a:t>PT                       </a:t>
            </a:r>
            <a:r>
              <a:rPr sz="100" spc="10" dirty="0">
                <a:latin typeface="Arial"/>
                <a:cs typeface="Arial"/>
              </a:rPr>
              <a:t> </a:t>
            </a:r>
            <a:r>
              <a:rPr sz="150" spc="-5" dirty="0">
                <a:latin typeface="Arial"/>
                <a:cs typeface="Arial"/>
              </a:rPr>
              <a:t>DB</a:t>
            </a:r>
            <a:r>
              <a:rPr sz="150" dirty="0">
                <a:latin typeface="Arial"/>
                <a:cs typeface="Arial"/>
              </a:rPr>
              <a:t>	</a:t>
            </a:r>
            <a:r>
              <a:rPr sz="150" spc="-5" dirty="0">
                <a:latin typeface="Arial"/>
                <a:cs typeface="Arial"/>
              </a:rPr>
              <a:t>OMIM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123" name="object 1123"/>
          <p:cNvSpPr/>
          <p:nvPr/>
        </p:nvSpPr>
        <p:spPr>
          <a:xfrm>
            <a:off x="2778975" y="2640256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48989" y="97978"/>
                </a:moveTo>
                <a:lnTo>
                  <a:pt x="68058" y="94128"/>
                </a:lnTo>
                <a:lnTo>
                  <a:pt x="83630" y="83630"/>
                </a:lnTo>
                <a:lnTo>
                  <a:pt x="94128" y="68058"/>
                </a:lnTo>
                <a:lnTo>
                  <a:pt x="97978" y="48989"/>
                </a:lnTo>
                <a:lnTo>
                  <a:pt x="94128" y="29920"/>
                </a:lnTo>
                <a:lnTo>
                  <a:pt x="83630" y="14348"/>
                </a:lnTo>
                <a:lnTo>
                  <a:pt x="68058" y="3849"/>
                </a:lnTo>
                <a:lnTo>
                  <a:pt x="48989" y="0"/>
                </a:lnTo>
                <a:lnTo>
                  <a:pt x="29920" y="3849"/>
                </a:lnTo>
                <a:lnTo>
                  <a:pt x="14348" y="14348"/>
                </a:lnTo>
                <a:lnTo>
                  <a:pt x="3849" y="29920"/>
                </a:lnTo>
                <a:lnTo>
                  <a:pt x="0" y="48989"/>
                </a:lnTo>
                <a:lnTo>
                  <a:pt x="3849" y="68058"/>
                </a:lnTo>
                <a:lnTo>
                  <a:pt x="14348" y="83630"/>
                </a:lnTo>
                <a:lnTo>
                  <a:pt x="29920" y="94128"/>
                </a:lnTo>
                <a:lnTo>
                  <a:pt x="48989" y="97978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4" name="object 1124"/>
          <p:cNvSpPr/>
          <p:nvPr/>
        </p:nvSpPr>
        <p:spPr>
          <a:xfrm>
            <a:off x="704112" y="1618464"/>
            <a:ext cx="102870" cy="102870"/>
          </a:xfrm>
          <a:custGeom>
            <a:avLst/>
            <a:gdLst/>
            <a:ahLst/>
            <a:cxnLst/>
            <a:rect l="l" t="t" r="r" b="b"/>
            <a:pathLst>
              <a:path w="102870" h="102869">
                <a:moveTo>
                  <a:pt x="51317" y="0"/>
                </a:moveTo>
                <a:lnTo>
                  <a:pt x="31342" y="4032"/>
                </a:lnTo>
                <a:lnTo>
                  <a:pt x="15030" y="15030"/>
                </a:lnTo>
                <a:lnTo>
                  <a:pt x="4032" y="31342"/>
                </a:lnTo>
                <a:lnTo>
                  <a:pt x="0" y="51321"/>
                </a:lnTo>
                <a:lnTo>
                  <a:pt x="4032" y="71293"/>
                </a:lnTo>
                <a:lnTo>
                  <a:pt x="15030" y="87602"/>
                </a:lnTo>
                <a:lnTo>
                  <a:pt x="31342" y="98598"/>
                </a:lnTo>
                <a:lnTo>
                  <a:pt x="51317" y="102630"/>
                </a:lnTo>
                <a:lnTo>
                  <a:pt x="71292" y="98598"/>
                </a:lnTo>
                <a:lnTo>
                  <a:pt x="87604" y="87602"/>
                </a:lnTo>
                <a:lnTo>
                  <a:pt x="98601" y="71293"/>
                </a:lnTo>
                <a:lnTo>
                  <a:pt x="102634" y="51321"/>
                </a:lnTo>
                <a:lnTo>
                  <a:pt x="98601" y="31342"/>
                </a:lnTo>
                <a:lnTo>
                  <a:pt x="87604" y="15030"/>
                </a:lnTo>
                <a:lnTo>
                  <a:pt x="71292" y="4032"/>
                </a:lnTo>
                <a:lnTo>
                  <a:pt x="51317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5" name="object 1125"/>
          <p:cNvSpPr txBox="1"/>
          <p:nvPr/>
        </p:nvSpPr>
        <p:spPr>
          <a:xfrm>
            <a:off x="729078" y="1653205"/>
            <a:ext cx="5334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IMF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126" name="object 1126"/>
          <p:cNvSpPr txBox="1"/>
          <p:nvPr/>
        </p:nvSpPr>
        <p:spPr>
          <a:xfrm>
            <a:off x="704980" y="1672308"/>
            <a:ext cx="9271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270a.info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127" name="object 1127"/>
          <p:cNvSpPr/>
          <p:nvPr/>
        </p:nvSpPr>
        <p:spPr>
          <a:xfrm>
            <a:off x="704112" y="1618464"/>
            <a:ext cx="102870" cy="102870"/>
          </a:xfrm>
          <a:custGeom>
            <a:avLst/>
            <a:gdLst/>
            <a:ahLst/>
            <a:cxnLst/>
            <a:rect l="l" t="t" r="r" b="b"/>
            <a:pathLst>
              <a:path w="102870" h="102869">
                <a:moveTo>
                  <a:pt x="51317" y="102634"/>
                </a:moveTo>
                <a:lnTo>
                  <a:pt x="71292" y="98601"/>
                </a:lnTo>
                <a:lnTo>
                  <a:pt x="87603" y="87603"/>
                </a:lnTo>
                <a:lnTo>
                  <a:pt x="98601" y="71292"/>
                </a:lnTo>
                <a:lnTo>
                  <a:pt x="102634" y="51317"/>
                </a:lnTo>
                <a:lnTo>
                  <a:pt x="98601" y="31342"/>
                </a:lnTo>
                <a:lnTo>
                  <a:pt x="87603" y="15030"/>
                </a:lnTo>
                <a:lnTo>
                  <a:pt x="71292" y="4032"/>
                </a:lnTo>
                <a:lnTo>
                  <a:pt x="51317" y="0"/>
                </a:lnTo>
                <a:lnTo>
                  <a:pt x="31342" y="4032"/>
                </a:lnTo>
                <a:lnTo>
                  <a:pt x="15030" y="15030"/>
                </a:lnTo>
                <a:lnTo>
                  <a:pt x="4032" y="31342"/>
                </a:lnTo>
                <a:lnTo>
                  <a:pt x="0" y="51317"/>
                </a:lnTo>
                <a:lnTo>
                  <a:pt x="4032" y="71292"/>
                </a:lnTo>
                <a:lnTo>
                  <a:pt x="15030" y="87603"/>
                </a:lnTo>
                <a:lnTo>
                  <a:pt x="31342" y="98601"/>
                </a:lnTo>
                <a:lnTo>
                  <a:pt x="51317" y="102634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8" name="object 1128"/>
          <p:cNvSpPr txBox="1"/>
          <p:nvPr/>
        </p:nvSpPr>
        <p:spPr>
          <a:xfrm>
            <a:off x="1731786" y="2448191"/>
            <a:ext cx="11747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StatusNet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129" name="object 1129"/>
          <p:cNvSpPr/>
          <p:nvPr/>
        </p:nvSpPr>
        <p:spPr>
          <a:xfrm>
            <a:off x="1067880" y="105543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90">
                <a:moveTo>
                  <a:pt x="48656" y="0"/>
                </a:moveTo>
                <a:lnTo>
                  <a:pt x="29717" y="3823"/>
                </a:lnTo>
                <a:lnTo>
                  <a:pt x="14251" y="14249"/>
                </a:lnTo>
                <a:lnTo>
                  <a:pt x="3823" y="29715"/>
                </a:lnTo>
                <a:lnTo>
                  <a:pt x="0" y="48656"/>
                </a:lnTo>
                <a:lnTo>
                  <a:pt x="3823" y="67598"/>
                </a:lnTo>
                <a:lnTo>
                  <a:pt x="14251" y="83064"/>
                </a:lnTo>
                <a:lnTo>
                  <a:pt x="29717" y="93490"/>
                </a:lnTo>
                <a:lnTo>
                  <a:pt x="48656" y="97313"/>
                </a:lnTo>
                <a:lnTo>
                  <a:pt x="67596" y="93490"/>
                </a:lnTo>
                <a:lnTo>
                  <a:pt x="83062" y="83064"/>
                </a:lnTo>
                <a:lnTo>
                  <a:pt x="93489" y="67598"/>
                </a:lnTo>
                <a:lnTo>
                  <a:pt x="97313" y="48656"/>
                </a:lnTo>
                <a:lnTo>
                  <a:pt x="93489" y="29715"/>
                </a:lnTo>
                <a:lnTo>
                  <a:pt x="83062" y="14249"/>
                </a:lnTo>
                <a:lnTo>
                  <a:pt x="67596" y="3823"/>
                </a:lnTo>
                <a:lnTo>
                  <a:pt x="48656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0" name="object 1130"/>
          <p:cNvSpPr txBox="1"/>
          <p:nvPr/>
        </p:nvSpPr>
        <p:spPr>
          <a:xfrm>
            <a:off x="886798" y="1090246"/>
            <a:ext cx="274320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255" algn="r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Crime                          </a:t>
            </a:r>
            <a:r>
              <a:rPr sz="100" spc="30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Eurostat</a:t>
            </a:r>
            <a:endParaRPr sz="1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5"/>
              </a:spcBef>
            </a:pPr>
            <a:r>
              <a:rPr sz="100" spc="10" dirty="0">
                <a:latin typeface="Arial"/>
                <a:cs typeface="Arial"/>
              </a:rPr>
              <a:t>FU-Berlin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131" name="object 1131"/>
          <p:cNvSpPr/>
          <p:nvPr/>
        </p:nvSpPr>
        <p:spPr>
          <a:xfrm>
            <a:off x="1067879" y="105543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90">
                <a:moveTo>
                  <a:pt x="48656" y="97313"/>
                </a:moveTo>
                <a:lnTo>
                  <a:pt x="67596" y="93489"/>
                </a:lnTo>
                <a:lnTo>
                  <a:pt x="83062" y="83062"/>
                </a:lnTo>
                <a:lnTo>
                  <a:pt x="93489" y="67596"/>
                </a:lnTo>
                <a:lnTo>
                  <a:pt x="97313" y="48656"/>
                </a:lnTo>
                <a:lnTo>
                  <a:pt x="93489" y="29717"/>
                </a:lnTo>
                <a:lnTo>
                  <a:pt x="83062" y="14251"/>
                </a:lnTo>
                <a:lnTo>
                  <a:pt x="67596" y="3823"/>
                </a:lnTo>
                <a:lnTo>
                  <a:pt x="48656" y="0"/>
                </a:lnTo>
                <a:lnTo>
                  <a:pt x="29717" y="3823"/>
                </a:lnTo>
                <a:lnTo>
                  <a:pt x="14251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51" y="83062"/>
                </a:lnTo>
                <a:lnTo>
                  <a:pt x="29717" y="93489"/>
                </a:lnTo>
                <a:lnTo>
                  <a:pt x="48656" y="9731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2" name="object 1132"/>
          <p:cNvSpPr txBox="1"/>
          <p:nvPr/>
        </p:nvSpPr>
        <p:spPr>
          <a:xfrm>
            <a:off x="892000" y="859846"/>
            <a:ext cx="7493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Households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133" name="object 1133"/>
          <p:cNvSpPr txBox="1"/>
          <p:nvPr/>
        </p:nvSpPr>
        <p:spPr>
          <a:xfrm>
            <a:off x="891586" y="892597"/>
            <a:ext cx="7493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Lettings</a:t>
            </a:r>
            <a:r>
              <a:rPr sz="100" spc="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Prp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134" name="object 1134"/>
          <p:cNvSpPr txBox="1"/>
          <p:nvPr/>
        </p:nvSpPr>
        <p:spPr>
          <a:xfrm>
            <a:off x="889773" y="914423"/>
            <a:ext cx="7747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Composition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135" name="object 1135"/>
          <p:cNvSpPr txBox="1"/>
          <p:nvPr/>
        </p:nvSpPr>
        <p:spPr>
          <a:xfrm>
            <a:off x="2242138" y="2080996"/>
            <a:ext cx="107314" cy="5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" marR="5080" indent="-23495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StatusNet  Fcac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136" name="object 1136"/>
          <p:cNvSpPr/>
          <p:nvPr/>
        </p:nvSpPr>
        <p:spPr>
          <a:xfrm>
            <a:off x="2971285" y="119908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48656" y="0"/>
                </a:moveTo>
                <a:lnTo>
                  <a:pt x="29715" y="3823"/>
                </a:lnTo>
                <a:lnTo>
                  <a:pt x="14249" y="14249"/>
                </a:lnTo>
                <a:lnTo>
                  <a:pt x="3823" y="29715"/>
                </a:lnTo>
                <a:lnTo>
                  <a:pt x="0" y="48656"/>
                </a:lnTo>
                <a:lnTo>
                  <a:pt x="3823" y="67598"/>
                </a:lnTo>
                <a:lnTo>
                  <a:pt x="14249" y="83064"/>
                </a:lnTo>
                <a:lnTo>
                  <a:pt x="29715" y="93490"/>
                </a:lnTo>
                <a:lnTo>
                  <a:pt x="48656" y="97313"/>
                </a:lnTo>
                <a:lnTo>
                  <a:pt x="67598" y="93490"/>
                </a:lnTo>
                <a:lnTo>
                  <a:pt x="83064" y="83064"/>
                </a:lnTo>
                <a:lnTo>
                  <a:pt x="93490" y="67598"/>
                </a:lnTo>
                <a:lnTo>
                  <a:pt x="97313" y="48656"/>
                </a:lnTo>
                <a:lnTo>
                  <a:pt x="93490" y="29715"/>
                </a:lnTo>
                <a:lnTo>
                  <a:pt x="83064" y="14249"/>
                </a:lnTo>
                <a:lnTo>
                  <a:pt x="67598" y="3823"/>
                </a:lnTo>
                <a:lnTo>
                  <a:pt x="48656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7" name="object 1137"/>
          <p:cNvSpPr txBox="1"/>
          <p:nvPr/>
        </p:nvSpPr>
        <p:spPr>
          <a:xfrm>
            <a:off x="2975488" y="1224097"/>
            <a:ext cx="8382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>
              <a:lnSpc>
                <a:spcPct val="100000"/>
              </a:lnSpc>
            </a:pPr>
            <a:r>
              <a:rPr sz="150" spc="10" dirty="0">
                <a:latin typeface="Arial"/>
                <a:cs typeface="Arial"/>
              </a:rPr>
              <a:t>DWS</a:t>
            </a:r>
            <a:endParaRPr sz="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50" spc="5" dirty="0">
                <a:latin typeface="Arial"/>
                <a:cs typeface="Arial"/>
              </a:rPr>
              <a:t>Group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138" name="object 1138"/>
          <p:cNvSpPr/>
          <p:nvPr/>
        </p:nvSpPr>
        <p:spPr>
          <a:xfrm>
            <a:off x="2971285" y="119908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48656" y="97313"/>
                </a:moveTo>
                <a:lnTo>
                  <a:pt x="67596" y="93489"/>
                </a:lnTo>
                <a:lnTo>
                  <a:pt x="83062" y="83062"/>
                </a:lnTo>
                <a:lnTo>
                  <a:pt x="93489" y="67596"/>
                </a:lnTo>
                <a:lnTo>
                  <a:pt x="97313" y="48656"/>
                </a:lnTo>
                <a:lnTo>
                  <a:pt x="93489" y="29717"/>
                </a:lnTo>
                <a:lnTo>
                  <a:pt x="83062" y="14251"/>
                </a:lnTo>
                <a:lnTo>
                  <a:pt x="67596" y="3823"/>
                </a:lnTo>
                <a:lnTo>
                  <a:pt x="48656" y="0"/>
                </a:lnTo>
                <a:lnTo>
                  <a:pt x="29717" y="3823"/>
                </a:lnTo>
                <a:lnTo>
                  <a:pt x="14251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51" y="83062"/>
                </a:lnTo>
                <a:lnTo>
                  <a:pt x="29717" y="93489"/>
                </a:lnTo>
                <a:lnTo>
                  <a:pt x="48656" y="9731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9" name="object 1139"/>
          <p:cNvSpPr txBox="1"/>
          <p:nvPr/>
        </p:nvSpPr>
        <p:spPr>
          <a:xfrm>
            <a:off x="346530" y="997567"/>
            <a:ext cx="93980" cy="7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Opendata  Scotland  Graph  Simd </a:t>
            </a:r>
            <a:r>
              <a:rPr sz="100" spc="5" dirty="0">
                <a:latin typeface="Arial"/>
                <a:cs typeface="Arial"/>
              </a:rPr>
              <a:t>Rank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140" name="object 1140"/>
          <p:cNvSpPr/>
          <p:nvPr/>
        </p:nvSpPr>
        <p:spPr>
          <a:xfrm>
            <a:off x="2864704" y="1113361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4" h="106044">
                <a:moveTo>
                  <a:pt x="52977" y="0"/>
                </a:moveTo>
                <a:lnTo>
                  <a:pt x="32359" y="4162"/>
                </a:lnTo>
                <a:lnTo>
                  <a:pt x="15519" y="15515"/>
                </a:lnTo>
                <a:lnTo>
                  <a:pt x="4164" y="32354"/>
                </a:lnTo>
                <a:lnTo>
                  <a:pt x="0" y="52977"/>
                </a:lnTo>
                <a:lnTo>
                  <a:pt x="4164" y="73601"/>
                </a:lnTo>
                <a:lnTo>
                  <a:pt x="15519" y="90440"/>
                </a:lnTo>
                <a:lnTo>
                  <a:pt x="32359" y="101793"/>
                </a:lnTo>
                <a:lnTo>
                  <a:pt x="52977" y="105955"/>
                </a:lnTo>
                <a:lnTo>
                  <a:pt x="73601" y="101793"/>
                </a:lnTo>
                <a:lnTo>
                  <a:pt x="90440" y="90440"/>
                </a:lnTo>
                <a:lnTo>
                  <a:pt x="101793" y="73601"/>
                </a:lnTo>
                <a:lnTo>
                  <a:pt x="105955" y="52977"/>
                </a:lnTo>
                <a:lnTo>
                  <a:pt x="101793" y="32354"/>
                </a:lnTo>
                <a:lnTo>
                  <a:pt x="90440" y="15515"/>
                </a:lnTo>
                <a:lnTo>
                  <a:pt x="73601" y="4162"/>
                </a:lnTo>
                <a:lnTo>
                  <a:pt x="52977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1" name="object 1141"/>
          <p:cNvSpPr/>
          <p:nvPr/>
        </p:nvSpPr>
        <p:spPr>
          <a:xfrm>
            <a:off x="2864704" y="1113361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4" h="106044">
                <a:moveTo>
                  <a:pt x="52980" y="105960"/>
                </a:moveTo>
                <a:lnTo>
                  <a:pt x="73602" y="101796"/>
                </a:lnTo>
                <a:lnTo>
                  <a:pt x="90442" y="90442"/>
                </a:lnTo>
                <a:lnTo>
                  <a:pt x="101796" y="73602"/>
                </a:lnTo>
                <a:lnTo>
                  <a:pt x="105960" y="52980"/>
                </a:lnTo>
                <a:lnTo>
                  <a:pt x="101796" y="32357"/>
                </a:lnTo>
                <a:lnTo>
                  <a:pt x="90442" y="15517"/>
                </a:lnTo>
                <a:lnTo>
                  <a:pt x="73602" y="4163"/>
                </a:lnTo>
                <a:lnTo>
                  <a:pt x="52980" y="0"/>
                </a:lnTo>
                <a:lnTo>
                  <a:pt x="32357" y="4163"/>
                </a:lnTo>
                <a:lnTo>
                  <a:pt x="15517" y="15517"/>
                </a:lnTo>
                <a:lnTo>
                  <a:pt x="4163" y="32357"/>
                </a:lnTo>
                <a:lnTo>
                  <a:pt x="0" y="52980"/>
                </a:lnTo>
                <a:lnTo>
                  <a:pt x="4163" y="73602"/>
                </a:lnTo>
                <a:lnTo>
                  <a:pt x="15517" y="90442"/>
                </a:lnTo>
                <a:lnTo>
                  <a:pt x="32357" y="101796"/>
                </a:lnTo>
                <a:lnTo>
                  <a:pt x="52980" y="105960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2" name="object 1142"/>
          <p:cNvSpPr txBox="1"/>
          <p:nvPr/>
        </p:nvSpPr>
        <p:spPr>
          <a:xfrm>
            <a:off x="1776690" y="1406142"/>
            <a:ext cx="76835" cy="5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45">
              <a:lnSpc>
                <a:spcPct val="125400"/>
              </a:lnSpc>
            </a:pPr>
            <a:r>
              <a:rPr sz="100" spc="10" dirty="0">
                <a:latin typeface="Arial"/>
                <a:cs typeface="Arial"/>
              </a:rPr>
              <a:t>Clean  Energy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143" name="object 1143"/>
          <p:cNvSpPr txBox="1"/>
          <p:nvPr/>
        </p:nvSpPr>
        <p:spPr>
          <a:xfrm>
            <a:off x="1785181" y="1448221"/>
            <a:ext cx="5969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Data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144" name="object 1144"/>
          <p:cNvSpPr txBox="1"/>
          <p:nvPr/>
        </p:nvSpPr>
        <p:spPr>
          <a:xfrm>
            <a:off x="1777164" y="1467313"/>
            <a:ext cx="7683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Reegle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145" name="object 1145"/>
          <p:cNvSpPr txBox="1"/>
          <p:nvPr/>
        </p:nvSpPr>
        <p:spPr>
          <a:xfrm>
            <a:off x="62112" y="1677498"/>
            <a:ext cx="10795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Opendata  Scotland Simd  Employment  Rank</a:t>
            </a:r>
          </a:p>
        </p:txBody>
      </p:sp>
      <p:sp>
        <p:nvSpPr>
          <p:cNvPr id="1146" name="object 1146"/>
          <p:cNvSpPr/>
          <p:nvPr/>
        </p:nvSpPr>
        <p:spPr>
          <a:xfrm>
            <a:off x="1722429" y="850383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48656" y="0"/>
                </a:moveTo>
                <a:lnTo>
                  <a:pt x="29715" y="3823"/>
                </a:lnTo>
                <a:lnTo>
                  <a:pt x="14249" y="14249"/>
                </a:lnTo>
                <a:lnTo>
                  <a:pt x="3823" y="29715"/>
                </a:lnTo>
                <a:lnTo>
                  <a:pt x="0" y="48656"/>
                </a:lnTo>
                <a:lnTo>
                  <a:pt x="3823" y="67598"/>
                </a:lnTo>
                <a:lnTo>
                  <a:pt x="14249" y="83064"/>
                </a:lnTo>
                <a:lnTo>
                  <a:pt x="29715" y="93490"/>
                </a:lnTo>
                <a:lnTo>
                  <a:pt x="48656" y="97313"/>
                </a:lnTo>
                <a:lnTo>
                  <a:pt x="67598" y="93490"/>
                </a:lnTo>
                <a:lnTo>
                  <a:pt x="83064" y="83064"/>
                </a:lnTo>
                <a:lnTo>
                  <a:pt x="93490" y="67598"/>
                </a:lnTo>
                <a:lnTo>
                  <a:pt x="97313" y="48656"/>
                </a:lnTo>
                <a:lnTo>
                  <a:pt x="93490" y="29715"/>
                </a:lnTo>
                <a:lnTo>
                  <a:pt x="83064" y="14249"/>
                </a:lnTo>
                <a:lnTo>
                  <a:pt x="67598" y="3823"/>
                </a:lnTo>
                <a:lnTo>
                  <a:pt x="48656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7" name="object 1147"/>
          <p:cNvSpPr txBox="1"/>
          <p:nvPr/>
        </p:nvSpPr>
        <p:spPr>
          <a:xfrm>
            <a:off x="1552428" y="885471"/>
            <a:ext cx="267970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20" dirty="0">
                <a:latin typeface="Arial"/>
                <a:cs typeface="Arial"/>
              </a:rPr>
              <a:t>DBTropes           </a:t>
            </a:r>
            <a:r>
              <a:rPr sz="100" spc="30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Chronicling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148" name="object 1148"/>
          <p:cNvSpPr txBox="1"/>
          <p:nvPr/>
        </p:nvSpPr>
        <p:spPr>
          <a:xfrm>
            <a:off x="1726816" y="902072"/>
            <a:ext cx="8509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America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149" name="object 1149"/>
          <p:cNvSpPr/>
          <p:nvPr/>
        </p:nvSpPr>
        <p:spPr>
          <a:xfrm>
            <a:off x="1722429" y="850383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48656" y="97313"/>
                </a:moveTo>
                <a:lnTo>
                  <a:pt x="67596" y="93489"/>
                </a:lnTo>
                <a:lnTo>
                  <a:pt x="83062" y="83062"/>
                </a:lnTo>
                <a:lnTo>
                  <a:pt x="93489" y="67596"/>
                </a:lnTo>
                <a:lnTo>
                  <a:pt x="97313" y="48656"/>
                </a:lnTo>
                <a:lnTo>
                  <a:pt x="93489" y="29717"/>
                </a:lnTo>
                <a:lnTo>
                  <a:pt x="83062" y="14251"/>
                </a:lnTo>
                <a:lnTo>
                  <a:pt x="67596" y="3823"/>
                </a:lnTo>
                <a:lnTo>
                  <a:pt x="48656" y="0"/>
                </a:lnTo>
                <a:lnTo>
                  <a:pt x="29717" y="3823"/>
                </a:lnTo>
                <a:lnTo>
                  <a:pt x="14251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51" y="83062"/>
                </a:lnTo>
                <a:lnTo>
                  <a:pt x="29717" y="93489"/>
                </a:lnTo>
                <a:lnTo>
                  <a:pt x="48656" y="9731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0" name="object 1150"/>
          <p:cNvSpPr txBox="1"/>
          <p:nvPr/>
        </p:nvSpPr>
        <p:spPr>
          <a:xfrm>
            <a:off x="305100" y="2042709"/>
            <a:ext cx="9652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" algn="ctr">
              <a:lnSpc>
                <a:spcPct val="161200"/>
              </a:lnSpc>
            </a:pPr>
            <a:r>
              <a:rPr sz="100" spc="15" dirty="0">
                <a:latin typeface="Arial"/>
                <a:cs typeface="Arial"/>
              </a:rPr>
              <a:t>GovUK  </a:t>
            </a:r>
            <a:r>
              <a:rPr sz="100" spc="10" dirty="0">
                <a:latin typeface="Arial"/>
                <a:cs typeface="Arial"/>
              </a:rPr>
              <a:t>Societal  </a:t>
            </a:r>
            <a:r>
              <a:rPr sz="100" spc="25" dirty="0">
                <a:latin typeface="Arial"/>
                <a:cs typeface="Arial"/>
              </a:rPr>
              <a:t>W</a:t>
            </a:r>
            <a:r>
              <a:rPr sz="100" spc="10" dirty="0">
                <a:latin typeface="Arial"/>
                <a:cs typeface="Arial"/>
              </a:rPr>
              <a:t>ellbeing  Deprivation  </a:t>
            </a:r>
            <a:r>
              <a:rPr sz="100" spc="15" dirty="0">
                <a:latin typeface="Arial"/>
                <a:cs typeface="Arial"/>
              </a:rPr>
              <a:t>Imd</a:t>
            </a:r>
            <a:r>
              <a:rPr sz="100" dirty="0">
                <a:latin typeface="Arial"/>
                <a:cs typeface="Arial"/>
              </a:rPr>
              <a:t> </a:t>
            </a:r>
            <a:r>
              <a:rPr sz="100" spc="-5" dirty="0">
                <a:latin typeface="Arial"/>
                <a:cs typeface="Arial"/>
              </a:rPr>
              <a:t> </a:t>
            </a:r>
            <a:r>
              <a:rPr sz="100" spc="15" dirty="0">
                <a:latin typeface="Arial"/>
                <a:cs typeface="Arial"/>
              </a:rPr>
              <a:t>Rank</a:t>
            </a:r>
            <a:r>
              <a:rPr sz="100" dirty="0">
                <a:latin typeface="Arial"/>
                <a:cs typeface="Arial"/>
              </a:rPr>
              <a:t> </a:t>
            </a:r>
            <a:r>
              <a:rPr sz="100" spc="-5" dirty="0">
                <a:latin typeface="Arial"/>
                <a:cs typeface="Arial"/>
              </a:rPr>
              <a:t> </a:t>
            </a:r>
            <a:r>
              <a:rPr sz="100" spc="15" dirty="0">
                <a:latin typeface="Arial"/>
                <a:cs typeface="Arial"/>
              </a:rPr>
              <a:t>2010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151" name="object 1151"/>
          <p:cNvSpPr txBox="1"/>
          <p:nvPr/>
        </p:nvSpPr>
        <p:spPr>
          <a:xfrm>
            <a:off x="1250038" y="2743756"/>
            <a:ext cx="49149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2570" algn="l"/>
              </a:tabLst>
            </a:pPr>
            <a:r>
              <a:rPr sz="150" spc="15" baseline="27777" dirty="0">
                <a:latin typeface="Arial"/>
                <a:cs typeface="Arial"/>
              </a:rPr>
              <a:t>Datenfahrt	</a:t>
            </a:r>
            <a:r>
              <a:rPr sz="150" dirty="0">
                <a:latin typeface="Arial"/>
                <a:cs typeface="Arial"/>
                <a:hlinkClick r:id="rId11"/>
              </a:rPr>
              <a:t>StatusNet       </a:t>
            </a:r>
            <a:r>
              <a:rPr sz="150" spc="25" dirty="0">
                <a:latin typeface="Arial"/>
                <a:cs typeface="Arial"/>
                <a:hlinkClick r:id="rId11"/>
              </a:rPr>
              <a:t> </a:t>
            </a:r>
            <a:r>
              <a:rPr sz="150" spc="5" dirty="0">
                <a:latin typeface="Arial"/>
                <a:cs typeface="Arial"/>
                <a:hlinkClick r:id="rId11"/>
              </a:rPr>
              <a:t>StatusNet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152" name="object 1152"/>
          <p:cNvSpPr/>
          <p:nvPr/>
        </p:nvSpPr>
        <p:spPr>
          <a:xfrm>
            <a:off x="3786865" y="1028791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48656" y="0"/>
                </a:moveTo>
                <a:lnTo>
                  <a:pt x="29715" y="3823"/>
                </a:lnTo>
                <a:lnTo>
                  <a:pt x="14249" y="14249"/>
                </a:lnTo>
                <a:lnTo>
                  <a:pt x="3823" y="29715"/>
                </a:lnTo>
                <a:lnTo>
                  <a:pt x="0" y="48656"/>
                </a:lnTo>
                <a:lnTo>
                  <a:pt x="3823" y="67598"/>
                </a:lnTo>
                <a:lnTo>
                  <a:pt x="14249" y="83064"/>
                </a:lnTo>
                <a:lnTo>
                  <a:pt x="29715" y="93490"/>
                </a:lnTo>
                <a:lnTo>
                  <a:pt x="48656" y="97313"/>
                </a:lnTo>
                <a:lnTo>
                  <a:pt x="67598" y="93490"/>
                </a:lnTo>
                <a:lnTo>
                  <a:pt x="83064" y="83064"/>
                </a:lnTo>
                <a:lnTo>
                  <a:pt x="93490" y="67598"/>
                </a:lnTo>
                <a:lnTo>
                  <a:pt x="97313" y="48656"/>
                </a:lnTo>
                <a:lnTo>
                  <a:pt x="93490" y="29715"/>
                </a:lnTo>
                <a:lnTo>
                  <a:pt x="83064" y="14249"/>
                </a:lnTo>
                <a:lnTo>
                  <a:pt x="67598" y="3823"/>
                </a:lnTo>
                <a:lnTo>
                  <a:pt x="48656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3" name="object 1153"/>
          <p:cNvSpPr txBox="1"/>
          <p:nvPr/>
        </p:nvSpPr>
        <p:spPr>
          <a:xfrm>
            <a:off x="3698156" y="1055154"/>
            <a:ext cx="179705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RKB     </a:t>
            </a:r>
            <a:r>
              <a:rPr sz="150" spc="15" dirty="0">
                <a:latin typeface="Arial"/>
                <a:cs typeface="Arial"/>
              </a:rPr>
              <a:t>Aspire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154" name="object 1154"/>
          <p:cNvSpPr txBox="1"/>
          <p:nvPr/>
        </p:nvSpPr>
        <p:spPr>
          <a:xfrm>
            <a:off x="3794369" y="1080490"/>
            <a:ext cx="81280" cy="37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25" dirty="0">
                <a:latin typeface="Arial"/>
                <a:cs typeface="Arial"/>
              </a:rPr>
              <a:t>MMU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155" name="object 1155"/>
          <p:cNvSpPr/>
          <p:nvPr/>
        </p:nvSpPr>
        <p:spPr>
          <a:xfrm>
            <a:off x="3786865" y="1028791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48656" y="97313"/>
                </a:moveTo>
                <a:lnTo>
                  <a:pt x="67596" y="93489"/>
                </a:lnTo>
                <a:lnTo>
                  <a:pt x="83062" y="83062"/>
                </a:lnTo>
                <a:lnTo>
                  <a:pt x="93489" y="67596"/>
                </a:lnTo>
                <a:lnTo>
                  <a:pt x="97313" y="48656"/>
                </a:lnTo>
                <a:lnTo>
                  <a:pt x="93489" y="29717"/>
                </a:lnTo>
                <a:lnTo>
                  <a:pt x="83062" y="14251"/>
                </a:lnTo>
                <a:lnTo>
                  <a:pt x="67596" y="3823"/>
                </a:lnTo>
                <a:lnTo>
                  <a:pt x="48656" y="0"/>
                </a:lnTo>
                <a:lnTo>
                  <a:pt x="29717" y="3823"/>
                </a:lnTo>
                <a:lnTo>
                  <a:pt x="14251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51" y="83062"/>
                </a:lnTo>
                <a:lnTo>
                  <a:pt x="29717" y="93489"/>
                </a:lnTo>
                <a:lnTo>
                  <a:pt x="48656" y="9731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6" name="object 1156"/>
          <p:cNvSpPr/>
          <p:nvPr/>
        </p:nvSpPr>
        <p:spPr>
          <a:xfrm>
            <a:off x="3059331" y="992877"/>
            <a:ext cx="100330" cy="100330"/>
          </a:xfrm>
          <a:custGeom>
            <a:avLst/>
            <a:gdLst/>
            <a:ahLst/>
            <a:cxnLst/>
            <a:rect l="l" t="t" r="r" b="b"/>
            <a:pathLst>
              <a:path w="100330" h="100330">
                <a:moveTo>
                  <a:pt x="49989" y="0"/>
                </a:moveTo>
                <a:lnTo>
                  <a:pt x="30531" y="3928"/>
                </a:lnTo>
                <a:lnTo>
                  <a:pt x="14641" y="14641"/>
                </a:lnTo>
                <a:lnTo>
                  <a:pt x="3928" y="30531"/>
                </a:lnTo>
                <a:lnTo>
                  <a:pt x="0" y="49989"/>
                </a:lnTo>
                <a:lnTo>
                  <a:pt x="3928" y="69446"/>
                </a:lnTo>
                <a:lnTo>
                  <a:pt x="14641" y="85336"/>
                </a:lnTo>
                <a:lnTo>
                  <a:pt x="30531" y="96049"/>
                </a:lnTo>
                <a:lnTo>
                  <a:pt x="49989" y="99978"/>
                </a:lnTo>
                <a:lnTo>
                  <a:pt x="69446" y="96049"/>
                </a:lnTo>
                <a:lnTo>
                  <a:pt x="85336" y="85336"/>
                </a:lnTo>
                <a:lnTo>
                  <a:pt x="96049" y="69446"/>
                </a:lnTo>
                <a:lnTo>
                  <a:pt x="99978" y="49989"/>
                </a:lnTo>
                <a:lnTo>
                  <a:pt x="96049" y="30531"/>
                </a:lnTo>
                <a:lnTo>
                  <a:pt x="85336" y="14641"/>
                </a:lnTo>
                <a:lnTo>
                  <a:pt x="69446" y="3928"/>
                </a:lnTo>
                <a:lnTo>
                  <a:pt x="49989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7" name="object 1157"/>
          <p:cNvSpPr/>
          <p:nvPr/>
        </p:nvSpPr>
        <p:spPr>
          <a:xfrm>
            <a:off x="3059331" y="992877"/>
            <a:ext cx="100330" cy="100330"/>
          </a:xfrm>
          <a:custGeom>
            <a:avLst/>
            <a:gdLst/>
            <a:ahLst/>
            <a:cxnLst/>
            <a:rect l="l" t="t" r="r" b="b"/>
            <a:pathLst>
              <a:path w="100330" h="100330">
                <a:moveTo>
                  <a:pt x="49986" y="99973"/>
                </a:moveTo>
                <a:lnTo>
                  <a:pt x="69444" y="96045"/>
                </a:lnTo>
                <a:lnTo>
                  <a:pt x="85333" y="85333"/>
                </a:lnTo>
                <a:lnTo>
                  <a:pt x="96045" y="69444"/>
                </a:lnTo>
                <a:lnTo>
                  <a:pt x="99973" y="49986"/>
                </a:lnTo>
                <a:lnTo>
                  <a:pt x="96045" y="30529"/>
                </a:lnTo>
                <a:lnTo>
                  <a:pt x="85333" y="14640"/>
                </a:lnTo>
                <a:lnTo>
                  <a:pt x="69444" y="3928"/>
                </a:lnTo>
                <a:lnTo>
                  <a:pt x="49986" y="0"/>
                </a:lnTo>
                <a:lnTo>
                  <a:pt x="30529" y="3928"/>
                </a:lnTo>
                <a:lnTo>
                  <a:pt x="14640" y="14640"/>
                </a:lnTo>
                <a:lnTo>
                  <a:pt x="3928" y="30529"/>
                </a:lnTo>
                <a:lnTo>
                  <a:pt x="0" y="49986"/>
                </a:lnTo>
                <a:lnTo>
                  <a:pt x="3928" y="69444"/>
                </a:lnTo>
                <a:lnTo>
                  <a:pt x="14640" y="85333"/>
                </a:lnTo>
                <a:lnTo>
                  <a:pt x="30529" y="96045"/>
                </a:lnTo>
                <a:lnTo>
                  <a:pt x="49986" y="9997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8" name="object 1158"/>
          <p:cNvSpPr txBox="1"/>
          <p:nvPr/>
        </p:nvSpPr>
        <p:spPr>
          <a:xfrm>
            <a:off x="1197732" y="2603520"/>
            <a:ext cx="40068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5435" algn="l"/>
              </a:tabLst>
            </a:pPr>
            <a:r>
              <a:rPr sz="225" spc="-7" baseline="18518" dirty="0">
                <a:latin typeface="Arial"/>
                <a:cs typeface="Arial"/>
              </a:rPr>
              <a:t>StatusNet	</a:t>
            </a:r>
            <a:r>
              <a:rPr sz="150" spc="-5" dirty="0">
                <a:latin typeface="Arial"/>
                <a:cs typeface="Arial"/>
              </a:rPr>
              <a:t>StatusNet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159" name="object 1159"/>
          <p:cNvSpPr txBox="1"/>
          <p:nvPr/>
        </p:nvSpPr>
        <p:spPr>
          <a:xfrm>
            <a:off x="1202320" y="2618613"/>
            <a:ext cx="9652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Lebsanft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160" name="object 1160"/>
          <p:cNvSpPr txBox="1"/>
          <p:nvPr/>
        </p:nvSpPr>
        <p:spPr>
          <a:xfrm>
            <a:off x="1515831" y="1995192"/>
            <a:ext cx="9969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>
              <a:lnSpc>
                <a:spcPct val="100000"/>
              </a:lnSpc>
            </a:pPr>
            <a:r>
              <a:rPr sz="100" spc="20" dirty="0">
                <a:latin typeface="Arial"/>
                <a:cs typeface="Arial"/>
              </a:rPr>
              <a:t>GADM</a:t>
            </a:r>
            <a:endParaRPr sz="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00" spc="15" dirty="0">
                <a:latin typeface="Arial"/>
                <a:cs typeface="Arial"/>
              </a:rPr>
              <a:t>Geovocab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161" name="object 1161"/>
          <p:cNvSpPr txBox="1"/>
          <p:nvPr/>
        </p:nvSpPr>
        <p:spPr>
          <a:xfrm>
            <a:off x="894362" y="894714"/>
            <a:ext cx="59372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2110" algn="l"/>
              </a:tabLst>
            </a:pPr>
            <a:r>
              <a:rPr sz="100" spc="15" baseline="55555" dirty="0">
                <a:latin typeface="Arial"/>
                <a:cs typeface="Arial"/>
              </a:rPr>
              <a:t>Household	</a:t>
            </a:r>
            <a:r>
              <a:rPr sz="150" spc="7" baseline="27777" dirty="0">
                <a:latin typeface="Arial"/>
                <a:cs typeface="Arial"/>
              </a:rPr>
              <a:t>Housing          </a:t>
            </a:r>
            <a:r>
              <a:rPr sz="150" spc="44" baseline="27777" dirty="0">
                <a:latin typeface="Arial"/>
                <a:cs typeface="Arial"/>
              </a:rPr>
              <a:t> </a:t>
            </a:r>
            <a:r>
              <a:rPr sz="150" spc="-5" dirty="0">
                <a:latin typeface="Arial"/>
                <a:cs typeface="Arial"/>
              </a:rPr>
              <a:t>Semantic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162" name="object 1162"/>
          <p:cNvSpPr txBox="1"/>
          <p:nvPr/>
        </p:nvSpPr>
        <p:spPr>
          <a:xfrm>
            <a:off x="1403608" y="916540"/>
            <a:ext cx="7429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XBRL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163" name="object 1163"/>
          <p:cNvSpPr/>
          <p:nvPr/>
        </p:nvSpPr>
        <p:spPr>
          <a:xfrm>
            <a:off x="1191838" y="2226673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48992" y="0"/>
                </a:moveTo>
                <a:lnTo>
                  <a:pt x="29920" y="3849"/>
                </a:lnTo>
                <a:lnTo>
                  <a:pt x="14347" y="14348"/>
                </a:lnTo>
                <a:lnTo>
                  <a:pt x="3849" y="29920"/>
                </a:lnTo>
                <a:lnTo>
                  <a:pt x="0" y="48989"/>
                </a:lnTo>
                <a:lnTo>
                  <a:pt x="3849" y="68058"/>
                </a:lnTo>
                <a:lnTo>
                  <a:pt x="14347" y="83630"/>
                </a:lnTo>
                <a:lnTo>
                  <a:pt x="29920" y="94128"/>
                </a:lnTo>
                <a:lnTo>
                  <a:pt x="48992" y="97978"/>
                </a:lnTo>
                <a:lnTo>
                  <a:pt x="68058" y="94128"/>
                </a:lnTo>
                <a:lnTo>
                  <a:pt x="83627" y="83630"/>
                </a:lnTo>
                <a:lnTo>
                  <a:pt x="94124" y="68058"/>
                </a:lnTo>
                <a:lnTo>
                  <a:pt x="97973" y="48989"/>
                </a:lnTo>
                <a:lnTo>
                  <a:pt x="94124" y="29920"/>
                </a:lnTo>
                <a:lnTo>
                  <a:pt x="83627" y="14348"/>
                </a:lnTo>
                <a:lnTo>
                  <a:pt x="68058" y="3849"/>
                </a:lnTo>
                <a:lnTo>
                  <a:pt x="48992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4" name="object 1164"/>
          <p:cNvSpPr txBox="1"/>
          <p:nvPr/>
        </p:nvSpPr>
        <p:spPr>
          <a:xfrm>
            <a:off x="1188630" y="2259870"/>
            <a:ext cx="224154" cy="71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UK</a:t>
            </a:r>
            <a:endParaRPr sz="100" dirty="0">
              <a:latin typeface="Arial"/>
              <a:cs typeface="Arial"/>
            </a:endParaRPr>
          </a:p>
          <a:p>
            <a:pPr marL="140335" marR="5080" indent="-128270">
              <a:lnSpc>
                <a:spcPct val="134300"/>
              </a:lnSpc>
              <a:spcBef>
                <a:spcPts val="5"/>
              </a:spcBef>
            </a:pPr>
            <a:r>
              <a:rPr sz="100" spc="10" dirty="0">
                <a:latin typeface="Arial"/>
                <a:cs typeface="Arial"/>
              </a:rPr>
              <a:t>Postcodes </a:t>
            </a:r>
            <a:r>
              <a:rPr sz="100" spc="15" dirty="0">
                <a:latin typeface="Arial"/>
                <a:cs typeface="Arial"/>
              </a:rPr>
              <a:t>StatusNet  </a:t>
            </a:r>
            <a:r>
              <a:rPr sz="100" spc="20" dirty="0">
                <a:latin typeface="Arial"/>
                <a:cs typeface="Arial"/>
              </a:rPr>
              <a:t>Maymay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165" name="object 1165"/>
          <p:cNvSpPr/>
          <p:nvPr/>
        </p:nvSpPr>
        <p:spPr>
          <a:xfrm>
            <a:off x="1191838" y="2226674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48989" y="97978"/>
                </a:moveTo>
                <a:lnTo>
                  <a:pt x="68058" y="94128"/>
                </a:lnTo>
                <a:lnTo>
                  <a:pt x="83630" y="83630"/>
                </a:lnTo>
                <a:lnTo>
                  <a:pt x="94128" y="68058"/>
                </a:lnTo>
                <a:lnTo>
                  <a:pt x="97978" y="48989"/>
                </a:lnTo>
                <a:lnTo>
                  <a:pt x="94128" y="29920"/>
                </a:lnTo>
                <a:lnTo>
                  <a:pt x="83630" y="14348"/>
                </a:lnTo>
                <a:lnTo>
                  <a:pt x="68058" y="3849"/>
                </a:lnTo>
                <a:lnTo>
                  <a:pt x="48989" y="0"/>
                </a:lnTo>
                <a:lnTo>
                  <a:pt x="29920" y="3849"/>
                </a:lnTo>
                <a:lnTo>
                  <a:pt x="14348" y="14348"/>
                </a:lnTo>
                <a:lnTo>
                  <a:pt x="3849" y="29920"/>
                </a:lnTo>
                <a:lnTo>
                  <a:pt x="0" y="48989"/>
                </a:lnTo>
                <a:lnTo>
                  <a:pt x="3849" y="68058"/>
                </a:lnTo>
                <a:lnTo>
                  <a:pt x="14348" y="83630"/>
                </a:lnTo>
                <a:lnTo>
                  <a:pt x="29920" y="94128"/>
                </a:lnTo>
                <a:lnTo>
                  <a:pt x="48989" y="97978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6" name="object 1166"/>
          <p:cNvSpPr txBox="1"/>
          <p:nvPr/>
        </p:nvSpPr>
        <p:spPr>
          <a:xfrm>
            <a:off x="1879170" y="1565236"/>
            <a:ext cx="128270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dirty="0">
                <a:latin typeface="Arial"/>
                <a:cs typeface="Arial"/>
              </a:rPr>
              <a:t>Names</a:t>
            </a:r>
          </a:p>
        </p:txBody>
      </p:sp>
      <p:sp>
        <p:nvSpPr>
          <p:cNvPr id="1167" name="object 1167"/>
          <p:cNvSpPr txBox="1"/>
          <p:nvPr/>
        </p:nvSpPr>
        <p:spPr>
          <a:xfrm>
            <a:off x="4236786" y="1671196"/>
            <a:ext cx="10541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955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Aspire  </a:t>
            </a:r>
            <a:r>
              <a:rPr sz="100" spc="5" dirty="0">
                <a:latin typeface="Arial"/>
                <a:cs typeface="Arial"/>
              </a:rPr>
              <a:t>Roehampton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168" name="object 1168"/>
          <p:cNvSpPr/>
          <p:nvPr/>
        </p:nvSpPr>
        <p:spPr>
          <a:xfrm>
            <a:off x="4243311" y="163815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48656" y="97313"/>
                </a:moveTo>
                <a:lnTo>
                  <a:pt x="67596" y="93489"/>
                </a:lnTo>
                <a:lnTo>
                  <a:pt x="83062" y="83062"/>
                </a:lnTo>
                <a:lnTo>
                  <a:pt x="93489" y="67596"/>
                </a:lnTo>
                <a:lnTo>
                  <a:pt x="97313" y="48656"/>
                </a:lnTo>
                <a:lnTo>
                  <a:pt x="93489" y="29717"/>
                </a:lnTo>
                <a:lnTo>
                  <a:pt x="83062" y="14251"/>
                </a:lnTo>
                <a:lnTo>
                  <a:pt x="67596" y="3823"/>
                </a:lnTo>
                <a:lnTo>
                  <a:pt x="48656" y="0"/>
                </a:lnTo>
                <a:lnTo>
                  <a:pt x="29717" y="3823"/>
                </a:lnTo>
                <a:lnTo>
                  <a:pt x="14251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51" y="83062"/>
                </a:lnTo>
                <a:lnTo>
                  <a:pt x="29717" y="93489"/>
                </a:lnTo>
                <a:lnTo>
                  <a:pt x="48656" y="9731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9" name="object 1169"/>
          <p:cNvSpPr/>
          <p:nvPr/>
        </p:nvSpPr>
        <p:spPr>
          <a:xfrm>
            <a:off x="857034" y="1336950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4">
                <a:moveTo>
                  <a:pt x="50984" y="0"/>
                </a:moveTo>
                <a:lnTo>
                  <a:pt x="31139" y="4006"/>
                </a:lnTo>
                <a:lnTo>
                  <a:pt x="14933" y="14931"/>
                </a:lnTo>
                <a:lnTo>
                  <a:pt x="4006" y="31137"/>
                </a:lnTo>
                <a:lnTo>
                  <a:pt x="0" y="50985"/>
                </a:lnTo>
                <a:lnTo>
                  <a:pt x="4006" y="70833"/>
                </a:lnTo>
                <a:lnTo>
                  <a:pt x="14933" y="87039"/>
                </a:lnTo>
                <a:lnTo>
                  <a:pt x="31139" y="97964"/>
                </a:lnTo>
                <a:lnTo>
                  <a:pt x="50984" y="101970"/>
                </a:lnTo>
                <a:lnTo>
                  <a:pt x="70829" y="97964"/>
                </a:lnTo>
                <a:lnTo>
                  <a:pt x="87036" y="87039"/>
                </a:lnTo>
                <a:lnTo>
                  <a:pt x="97962" y="70833"/>
                </a:lnTo>
                <a:lnTo>
                  <a:pt x="101969" y="50985"/>
                </a:lnTo>
                <a:lnTo>
                  <a:pt x="97962" y="31137"/>
                </a:lnTo>
                <a:lnTo>
                  <a:pt x="87036" y="14931"/>
                </a:lnTo>
                <a:lnTo>
                  <a:pt x="70829" y="4006"/>
                </a:lnTo>
                <a:lnTo>
                  <a:pt x="50984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0" name="object 1170"/>
          <p:cNvSpPr txBox="1"/>
          <p:nvPr/>
        </p:nvSpPr>
        <p:spPr>
          <a:xfrm>
            <a:off x="852579" y="1364599"/>
            <a:ext cx="102235" cy="5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ts val="175"/>
              </a:lnSpc>
            </a:pPr>
            <a:r>
              <a:rPr sz="150" spc="-5" dirty="0">
                <a:latin typeface="Arial"/>
                <a:cs typeface="Arial"/>
              </a:rPr>
              <a:t>BFS</a:t>
            </a:r>
            <a:endParaRPr sz="150" dirty="0">
              <a:latin typeface="Arial"/>
              <a:cs typeface="Arial"/>
            </a:endParaRPr>
          </a:p>
          <a:p>
            <a:pPr marL="12700">
              <a:lnSpc>
                <a:spcPts val="175"/>
              </a:lnSpc>
            </a:pPr>
            <a:r>
              <a:rPr sz="150" spc="-5" dirty="0">
                <a:latin typeface="Arial"/>
                <a:cs typeface="Arial"/>
              </a:rPr>
              <a:t>270a.info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171" name="object 1171"/>
          <p:cNvSpPr/>
          <p:nvPr/>
        </p:nvSpPr>
        <p:spPr>
          <a:xfrm>
            <a:off x="857034" y="1336950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4">
                <a:moveTo>
                  <a:pt x="50984" y="101969"/>
                </a:moveTo>
                <a:lnTo>
                  <a:pt x="70830" y="97962"/>
                </a:lnTo>
                <a:lnTo>
                  <a:pt x="87036" y="87036"/>
                </a:lnTo>
                <a:lnTo>
                  <a:pt x="97962" y="70830"/>
                </a:lnTo>
                <a:lnTo>
                  <a:pt x="101969" y="50984"/>
                </a:lnTo>
                <a:lnTo>
                  <a:pt x="97962" y="31139"/>
                </a:lnTo>
                <a:lnTo>
                  <a:pt x="87036" y="14933"/>
                </a:lnTo>
                <a:lnTo>
                  <a:pt x="70830" y="4006"/>
                </a:lnTo>
                <a:lnTo>
                  <a:pt x="50984" y="0"/>
                </a:lnTo>
                <a:lnTo>
                  <a:pt x="31139" y="4006"/>
                </a:lnTo>
                <a:lnTo>
                  <a:pt x="14933" y="14933"/>
                </a:lnTo>
                <a:lnTo>
                  <a:pt x="4006" y="31139"/>
                </a:lnTo>
                <a:lnTo>
                  <a:pt x="0" y="50984"/>
                </a:lnTo>
                <a:lnTo>
                  <a:pt x="4006" y="70830"/>
                </a:lnTo>
                <a:lnTo>
                  <a:pt x="14933" y="87036"/>
                </a:lnTo>
                <a:lnTo>
                  <a:pt x="31139" y="97962"/>
                </a:lnTo>
                <a:lnTo>
                  <a:pt x="50984" y="101969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2" name="object 1172"/>
          <p:cNvSpPr/>
          <p:nvPr/>
        </p:nvSpPr>
        <p:spPr>
          <a:xfrm>
            <a:off x="1502315" y="1247746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48992" y="0"/>
                </a:moveTo>
                <a:lnTo>
                  <a:pt x="29920" y="3849"/>
                </a:lnTo>
                <a:lnTo>
                  <a:pt x="14347" y="14347"/>
                </a:lnTo>
                <a:lnTo>
                  <a:pt x="3849" y="29920"/>
                </a:lnTo>
                <a:lnTo>
                  <a:pt x="0" y="48992"/>
                </a:lnTo>
                <a:lnTo>
                  <a:pt x="3849" y="68058"/>
                </a:lnTo>
                <a:lnTo>
                  <a:pt x="14347" y="83627"/>
                </a:lnTo>
                <a:lnTo>
                  <a:pt x="29920" y="94124"/>
                </a:lnTo>
                <a:lnTo>
                  <a:pt x="48992" y="97973"/>
                </a:lnTo>
                <a:lnTo>
                  <a:pt x="68058" y="94124"/>
                </a:lnTo>
                <a:lnTo>
                  <a:pt x="83627" y="83627"/>
                </a:lnTo>
                <a:lnTo>
                  <a:pt x="94124" y="68058"/>
                </a:lnTo>
                <a:lnTo>
                  <a:pt x="97973" y="48992"/>
                </a:lnTo>
                <a:lnTo>
                  <a:pt x="94124" y="29920"/>
                </a:lnTo>
                <a:lnTo>
                  <a:pt x="83627" y="14347"/>
                </a:lnTo>
                <a:lnTo>
                  <a:pt x="68058" y="3849"/>
                </a:lnTo>
                <a:lnTo>
                  <a:pt x="48992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3" name="object 1173"/>
          <p:cNvSpPr txBox="1"/>
          <p:nvPr/>
        </p:nvSpPr>
        <p:spPr>
          <a:xfrm>
            <a:off x="1512032" y="1295302"/>
            <a:ext cx="73660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 marR="5080" indent="-8255">
              <a:lnSpc>
                <a:spcPct val="125299"/>
              </a:lnSpc>
            </a:pPr>
            <a:r>
              <a:rPr sz="100" spc="10" dirty="0">
                <a:latin typeface="Arial"/>
                <a:cs typeface="Arial"/>
              </a:rPr>
              <a:t>Linked  Data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174" name="object 1174"/>
          <p:cNvSpPr/>
          <p:nvPr/>
        </p:nvSpPr>
        <p:spPr>
          <a:xfrm>
            <a:off x="1502315" y="1247746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48989" y="97978"/>
                </a:moveTo>
                <a:lnTo>
                  <a:pt x="68058" y="94128"/>
                </a:lnTo>
                <a:lnTo>
                  <a:pt x="83630" y="83630"/>
                </a:lnTo>
                <a:lnTo>
                  <a:pt x="94128" y="68058"/>
                </a:lnTo>
                <a:lnTo>
                  <a:pt x="97978" y="48989"/>
                </a:lnTo>
                <a:lnTo>
                  <a:pt x="94128" y="29920"/>
                </a:lnTo>
                <a:lnTo>
                  <a:pt x="83630" y="14348"/>
                </a:lnTo>
                <a:lnTo>
                  <a:pt x="68058" y="3849"/>
                </a:lnTo>
                <a:lnTo>
                  <a:pt x="48989" y="0"/>
                </a:lnTo>
                <a:lnTo>
                  <a:pt x="29920" y="3849"/>
                </a:lnTo>
                <a:lnTo>
                  <a:pt x="14348" y="14348"/>
                </a:lnTo>
                <a:lnTo>
                  <a:pt x="3849" y="29920"/>
                </a:lnTo>
                <a:lnTo>
                  <a:pt x="0" y="48989"/>
                </a:lnTo>
                <a:lnTo>
                  <a:pt x="3849" y="68058"/>
                </a:lnTo>
                <a:lnTo>
                  <a:pt x="14348" y="83630"/>
                </a:lnTo>
                <a:lnTo>
                  <a:pt x="29920" y="94128"/>
                </a:lnTo>
                <a:lnTo>
                  <a:pt x="48989" y="97978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5" name="object 1175"/>
          <p:cNvSpPr/>
          <p:nvPr/>
        </p:nvSpPr>
        <p:spPr>
          <a:xfrm>
            <a:off x="3222679" y="2216247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60">
                <a:moveTo>
                  <a:pt x="49317" y="0"/>
                </a:moveTo>
                <a:lnTo>
                  <a:pt x="30121" y="3875"/>
                </a:lnTo>
                <a:lnTo>
                  <a:pt x="14444" y="14445"/>
                </a:lnTo>
                <a:lnTo>
                  <a:pt x="3875" y="30123"/>
                </a:lnTo>
                <a:lnTo>
                  <a:pt x="0" y="49321"/>
                </a:lnTo>
                <a:lnTo>
                  <a:pt x="3875" y="68519"/>
                </a:lnTo>
                <a:lnTo>
                  <a:pt x="14444" y="84197"/>
                </a:lnTo>
                <a:lnTo>
                  <a:pt x="30121" y="94767"/>
                </a:lnTo>
                <a:lnTo>
                  <a:pt x="49317" y="98643"/>
                </a:lnTo>
                <a:lnTo>
                  <a:pt x="68519" y="94767"/>
                </a:lnTo>
                <a:lnTo>
                  <a:pt x="84199" y="84197"/>
                </a:lnTo>
                <a:lnTo>
                  <a:pt x="94769" y="68519"/>
                </a:lnTo>
                <a:lnTo>
                  <a:pt x="98645" y="49321"/>
                </a:lnTo>
                <a:lnTo>
                  <a:pt x="94769" y="30123"/>
                </a:lnTo>
                <a:lnTo>
                  <a:pt x="84199" y="14445"/>
                </a:lnTo>
                <a:lnTo>
                  <a:pt x="68519" y="3875"/>
                </a:lnTo>
                <a:lnTo>
                  <a:pt x="49317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6" name="object 1176"/>
          <p:cNvSpPr txBox="1"/>
          <p:nvPr/>
        </p:nvSpPr>
        <p:spPr>
          <a:xfrm>
            <a:off x="2860345" y="2242669"/>
            <a:ext cx="46545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2110" algn="l"/>
              </a:tabLst>
            </a:pPr>
            <a:r>
              <a:rPr sz="150" baseline="27777" dirty="0">
                <a:latin typeface="Arial"/>
                <a:cs typeface="Arial"/>
              </a:rPr>
              <a:t>concept               </a:t>
            </a:r>
            <a:r>
              <a:rPr sz="150" spc="-15" baseline="27777" dirty="0">
                <a:latin typeface="Arial"/>
                <a:cs typeface="Arial"/>
              </a:rPr>
              <a:t> </a:t>
            </a:r>
            <a:r>
              <a:rPr sz="150" spc="-5" dirty="0">
                <a:latin typeface="Arial"/>
                <a:cs typeface="Arial"/>
              </a:rPr>
              <a:t>Linked</a:t>
            </a:r>
            <a:r>
              <a:rPr sz="150" dirty="0">
                <a:latin typeface="Arial"/>
                <a:cs typeface="Arial"/>
              </a:rPr>
              <a:t>	Bio2RDF</a:t>
            </a:r>
          </a:p>
        </p:txBody>
      </p:sp>
      <p:sp>
        <p:nvSpPr>
          <p:cNvPr id="1177" name="object 1177"/>
          <p:cNvSpPr txBox="1"/>
          <p:nvPr/>
        </p:nvSpPr>
        <p:spPr>
          <a:xfrm>
            <a:off x="2668324" y="2265620"/>
            <a:ext cx="65024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" spc="7" baseline="37037" dirty="0">
                <a:latin typeface="Arial"/>
                <a:cs typeface="Arial"/>
              </a:rPr>
              <a:t>DBpedia                </a:t>
            </a:r>
            <a:r>
              <a:rPr sz="150" spc="7" baseline="55555" dirty="0">
                <a:latin typeface="Arial"/>
                <a:cs typeface="Arial"/>
              </a:rPr>
              <a:t>Occurences           </a:t>
            </a:r>
            <a:r>
              <a:rPr sz="150" spc="-5" dirty="0">
                <a:latin typeface="Arial"/>
                <a:cs typeface="Arial"/>
              </a:rPr>
              <a:t>TCGA               </a:t>
            </a:r>
            <a:r>
              <a:rPr sz="225" spc="-7" baseline="55555" dirty="0">
                <a:latin typeface="Arial"/>
                <a:cs typeface="Arial"/>
              </a:rPr>
              <a:t>Linked           </a:t>
            </a:r>
            <a:r>
              <a:rPr sz="225" spc="37" baseline="55555" dirty="0">
                <a:latin typeface="Arial"/>
                <a:cs typeface="Arial"/>
              </a:rPr>
              <a:t> </a:t>
            </a:r>
            <a:r>
              <a:rPr sz="150" dirty="0">
                <a:latin typeface="Arial"/>
                <a:cs typeface="Arial"/>
              </a:rPr>
              <a:t>GeneID</a:t>
            </a:r>
          </a:p>
        </p:txBody>
      </p:sp>
      <p:sp>
        <p:nvSpPr>
          <p:cNvPr id="1178" name="object 1178"/>
          <p:cNvSpPr/>
          <p:nvPr/>
        </p:nvSpPr>
        <p:spPr>
          <a:xfrm>
            <a:off x="3222678" y="2216247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60">
                <a:moveTo>
                  <a:pt x="49321" y="98643"/>
                </a:moveTo>
                <a:lnTo>
                  <a:pt x="68520" y="94767"/>
                </a:lnTo>
                <a:lnTo>
                  <a:pt x="84197" y="84197"/>
                </a:lnTo>
                <a:lnTo>
                  <a:pt x="94767" y="68520"/>
                </a:lnTo>
                <a:lnTo>
                  <a:pt x="98643" y="49321"/>
                </a:lnTo>
                <a:lnTo>
                  <a:pt x="94767" y="30123"/>
                </a:lnTo>
                <a:lnTo>
                  <a:pt x="84197" y="14446"/>
                </a:lnTo>
                <a:lnTo>
                  <a:pt x="68520" y="3875"/>
                </a:lnTo>
                <a:lnTo>
                  <a:pt x="49321" y="0"/>
                </a:lnTo>
                <a:lnTo>
                  <a:pt x="30123" y="3875"/>
                </a:lnTo>
                <a:lnTo>
                  <a:pt x="14446" y="14446"/>
                </a:lnTo>
                <a:lnTo>
                  <a:pt x="3875" y="30123"/>
                </a:lnTo>
                <a:lnTo>
                  <a:pt x="0" y="49321"/>
                </a:lnTo>
                <a:lnTo>
                  <a:pt x="3875" y="68520"/>
                </a:lnTo>
                <a:lnTo>
                  <a:pt x="14446" y="84197"/>
                </a:lnTo>
                <a:lnTo>
                  <a:pt x="30123" y="94767"/>
                </a:lnTo>
                <a:lnTo>
                  <a:pt x="49321" y="9864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9" name="object 1179"/>
          <p:cNvSpPr txBox="1"/>
          <p:nvPr/>
        </p:nvSpPr>
        <p:spPr>
          <a:xfrm>
            <a:off x="222532" y="1220509"/>
            <a:ext cx="211454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GovUK                                 </a:t>
            </a:r>
            <a:r>
              <a:rPr sz="100" spc="30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Wellbeing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180" name="object 1180"/>
          <p:cNvSpPr txBox="1"/>
          <p:nvPr/>
        </p:nvSpPr>
        <p:spPr>
          <a:xfrm>
            <a:off x="207114" y="1231421"/>
            <a:ext cx="236854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Transparency                           Deprivation</a:t>
            </a:r>
            <a:r>
              <a:rPr sz="100" spc="-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Imd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181" name="object 1181"/>
          <p:cNvSpPr txBox="1"/>
          <p:nvPr/>
        </p:nvSpPr>
        <p:spPr>
          <a:xfrm>
            <a:off x="218045" y="1253248"/>
            <a:ext cx="20574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Planning                                    </a:t>
            </a:r>
            <a:r>
              <a:rPr sz="100" spc="1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2010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182" name="object 1182"/>
          <p:cNvSpPr txBox="1"/>
          <p:nvPr/>
        </p:nvSpPr>
        <p:spPr>
          <a:xfrm>
            <a:off x="198414" y="1228618"/>
            <a:ext cx="248285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95" marR="5080" indent="-11430">
              <a:lnSpc>
                <a:spcPct val="280000"/>
              </a:lnSpc>
            </a:pPr>
            <a:r>
              <a:rPr sz="100" spc="10" dirty="0">
                <a:latin typeface="Arial"/>
                <a:cs typeface="Arial"/>
              </a:rPr>
              <a:t>Impact Indicators Housing Rank </a:t>
            </a:r>
            <a:r>
              <a:rPr sz="100" spc="5" dirty="0">
                <a:latin typeface="Arial"/>
                <a:cs typeface="Arial"/>
              </a:rPr>
              <a:t>la  </a:t>
            </a:r>
            <a:r>
              <a:rPr sz="100" spc="10" dirty="0">
                <a:latin typeface="Arial"/>
                <a:cs typeface="Arial"/>
              </a:rPr>
              <a:t>Applications</a:t>
            </a:r>
            <a:endParaRPr sz="100" dirty="0">
              <a:latin typeface="Arial"/>
              <a:cs typeface="Arial"/>
            </a:endParaRPr>
          </a:p>
          <a:p>
            <a:pPr marL="33655">
              <a:lnSpc>
                <a:spcPct val="100000"/>
              </a:lnSpc>
              <a:spcBef>
                <a:spcPts val="25"/>
              </a:spcBef>
            </a:pPr>
            <a:r>
              <a:rPr sz="100" spc="10" dirty="0">
                <a:latin typeface="Arial"/>
                <a:cs typeface="Arial"/>
              </a:rPr>
              <a:t>Granted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183" name="object 1183"/>
          <p:cNvSpPr/>
          <p:nvPr/>
        </p:nvSpPr>
        <p:spPr>
          <a:xfrm>
            <a:off x="2423318" y="2832566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60">
                <a:moveTo>
                  <a:pt x="49317" y="0"/>
                </a:moveTo>
                <a:lnTo>
                  <a:pt x="30121" y="3875"/>
                </a:lnTo>
                <a:lnTo>
                  <a:pt x="14444" y="14445"/>
                </a:lnTo>
                <a:lnTo>
                  <a:pt x="3875" y="30123"/>
                </a:lnTo>
                <a:lnTo>
                  <a:pt x="0" y="49321"/>
                </a:lnTo>
                <a:lnTo>
                  <a:pt x="3875" y="68519"/>
                </a:lnTo>
                <a:lnTo>
                  <a:pt x="14444" y="84197"/>
                </a:lnTo>
                <a:lnTo>
                  <a:pt x="30121" y="94767"/>
                </a:lnTo>
                <a:lnTo>
                  <a:pt x="49317" y="98643"/>
                </a:lnTo>
                <a:lnTo>
                  <a:pt x="68519" y="94767"/>
                </a:lnTo>
                <a:lnTo>
                  <a:pt x="84199" y="84197"/>
                </a:lnTo>
                <a:lnTo>
                  <a:pt x="94769" y="68519"/>
                </a:lnTo>
                <a:lnTo>
                  <a:pt x="98645" y="49321"/>
                </a:lnTo>
                <a:lnTo>
                  <a:pt x="94769" y="30123"/>
                </a:lnTo>
                <a:lnTo>
                  <a:pt x="84199" y="14445"/>
                </a:lnTo>
                <a:lnTo>
                  <a:pt x="68519" y="3875"/>
                </a:lnTo>
                <a:lnTo>
                  <a:pt x="49317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4" name="object 1184"/>
          <p:cNvSpPr txBox="1"/>
          <p:nvPr/>
        </p:nvSpPr>
        <p:spPr>
          <a:xfrm>
            <a:off x="2275491" y="2856451"/>
            <a:ext cx="244475" cy="43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020">
              <a:lnSpc>
                <a:spcPts val="90"/>
              </a:lnSpc>
            </a:pPr>
            <a:r>
              <a:rPr sz="100" spc="10" dirty="0">
                <a:latin typeface="Arial"/>
                <a:cs typeface="Arial"/>
              </a:rPr>
              <a:t>StatusNet</a:t>
            </a:r>
            <a:endParaRPr sz="100" dirty="0">
              <a:latin typeface="Arial"/>
              <a:cs typeface="Arial"/>
            </a:endParaRPr>
          </a:p>
          <a:p>
            <a:pPr marL="12700">
              <a:lnSpc>
                <a:spcPts val="150"/>
              </a:lnSpc>
            </a:pPr>
            <a:r>
              <a:rPr sz="150" spc="-5" dirty="0">
                <a:latin typeface="Arial"/>
                <a:cs typeface="Arial"/>
              </a:rPr>
              <a:t>StatusNet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185" name="object 1185"/>
          <p:cNvSpPr txBox="1"/>
          <p:nvPr/>
        </p:nvSpPr>
        <p:spPr>
          <a:xfrm>
            <a:off x="2144117" y="2875554"/>
            <a:ext cx="370205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Sweetie</a:t>
            </a:r>
            <a:endParaRPr sz="100" dirty="0">
              <a:latin typeface="Arial"/>
              <a:cs typeface="Arial"/>
            </a:endParaRPr>
          </a:p>
          <a:p>
            <a:pPr marR="15240" algn="r">
              <a:lnSpc>
                <a:spcPct val="100000"/>
              </a:lnSpc>
              <a:spcBef>
                <a:spcPts val="15"/>
              </a:spcBef>
            </a:pPr>
            <a:r>
              <a:rPr sz="100" spc="15" dirty="0">
                <a:latin typeface="Arial"/>
                <a:cs typeface="Arial"/>
              </a:rPr>
              <a:t>StatusNet            </a:t>
            </a:r>
            <a:r>
              <a:rPr sz="225" spc="-7" baseline="18518" dirty="0">
                <a:latin typeface="Arial"/>
                <a:cs typeface="Arial"/>
              </a:rPr>
              <a:t>Spraci                    </a:t>
            </a:r>
            <a:r>
              <a:rPr sz="150" spc="15" baseline="27777" dirty="0">
                <a:latin typeface="Arial"/>
                <a:cs typeface="Arial"/>
              </a:rPr>
              <a:t>Belle</a:t>
            </a:r>
            <a:endParaRPr sz="150" baseline="27777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00" spc="15" dirty="0">
                <a:latin typeface="Arial"/>
                <a:cs typeface="Arial"/>
              </a:rPr>
              <a:t>Fcestrada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186" name="object 1186"/>
          <p:cNvSpPr/>
          <p:nvPr/>
        </p:nvSpPr>
        <p:spPr>
          <a:xfrm>
            <a:off x="2423317" y="2832566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60">
                <a:moveTo>
                  <a:pt x="49321" y="98643"/>
                </a:moveTo>
                <a:lnTo>
                  <a:pt x="68520" y="94767"/>
                </a:lnTo>
                <a:lnTo>
                  <a:pt x="84197" y="84197"/>
                </a:lnTo>
                <a:lnTo>
                  <a:pt x="94767" y="68520"/>
                </a:lnTo>
                <a:lnTo>
                  <a:pt x="98643" y="49321"/>
                </a:lnTo>
                <a:lnTo>
                  <a:pt x="94767" y="30123"/>
                </a:lnTo>
                <a:lnTo>
                  <a:pt x="84197" y="14446"/>
                </a:lnTo>
                <a:lnTo>
                  <a:pt x="68520" y="3875"/>
                </a:lnTo>
                <a:lnTo>
                  <a:pt x="49321" y="0"/>
                </a:lnTo>
                <a:lnTo>
                  <a:pt x="30123" y="3875"/>
                </a:lnTo>
                <a:lnTo>
                  <a:pt x="14446" y="14446"/>
                </a:lnTo>
                <a:lnTo>
                  <a:pt x="3875" y="30123"/>
                </a:lnTo>
                <a:lnTo>
                  <a:pt x="0" y="49321"/>
                </a:lnTo>
                <a:lnTo>
                  <a:pt x="3875" y="68520"/>
                </a:lnTo>
                <a:lnTo>
                  <a:pt x="14446" y="84197"/>
                </a:lnTo>
                <a:lnTo>
                  <a:pt x="30123" y="94767"/>
                </a:lnTo>
                <a:lnTo>
                  <a:pt x="49321" y="9864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7" name="object 1187"/>
          <p:cNvSpPr/>
          <p:nvPr/>
        </p:nvSpPr>
        <p:spPr>
          <a:xfrm>
            <a:off x="3843632" y="1279025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59">
                <a:moveTo>
                  <a:pt x="49317" y="0"/>
                </a:moveTo>
                <a:lnTo>
                  <a:pt x="30121" y="3875"/>
                </a:lnTo>
                <a:lnTo>
                  <a:pt x="14444" y="14444"/>
                </a:lnTo>
                <a:lnTo>
                  <a:pt x="3875" y="30121"/>
                </a:lnTo>
                <a:lnTo>
                  <a:pt x="0" y="49317"/>
                </a:lnTo>
                <a:lnTo>
                  <a:pt x="3875" y="68519"/>
                </a:lnTo>
                <a:lnTo>
                  <a:pt x="14444" y="84199"/>
                </a:lnTo>
                <a:lnTo>
                  <a:pt x="30121" y="94769"/>
                </a:lnTo>
                <a:lnTo>
                  <a:pt x="49317" y="98645"/>
                </a:lnTo>
                <a:lnTo>
                  <a:pt x="68519" y="94769"/>
                </a:lnTo>
                <a:lnTo>
                  <a:pt x="84199" y="84199"/>
                </a:lnTo>
                <a:lnTo>
                  <a:pt x="94769" y="68519"/>
                </a:lnTo>
                <a:lnTo>
                  <a:pt x="98645" y="49317"/>
                </a:lnTo>
                <a:lnTo>
                  <a:pt x="94769" y="30121"/>
                </a:lnTo>
                <a:lnTo>
                  <a:pt x="84199" y="14444"/>
                </a:lnTo>
                <a:lnTo>
                  <a:pt x="68519" y="3875"/>
                </a:lnTo>
                <a:lnTo>
                  <a:pt x="49317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8" name="object 1188"/>
          <p:cNvSpPr txBox="1"/>
          <p:nvPr/>
        </p:nvSpPr>
        <p:spPr>
          <a:xfrm>
            <a:off x="3838438" y="1288382"/>
            <a:ext cx="409575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175" algn="ctr">
              <a:lnSpc>
                <a:spcPct val="100000"/>
              </a:lnSpc>
            </a:pPr>
            <a:r>
              <a:rPr sz="150" spc="10" dirty="0">
                <a:latin typeface="Arial"/>
                <a:cs typeface="Arial"/>
              </a:rPr>
              <a:t>Sztaki</a:t>
            </a:r>
            <a:endParaRPr sz="1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150" spc="10" dirty="0">
                <a:latin typeface="Arial"/>
                <a:cs typeface="Arial"/>
              </a:rPr>
              <a:t>O'Reilly             </a:t>
            </a:r>
            <a:r>
              <a:rPr sz="150" spc="20" dirty="0">
                <a:latin typeface="Arial"/>
                <a:cs typeface="Arial"/>
              </a:rPr>
              <a:t>LOD              </a:t>
            </a:r>
            <a:r>
              <a:rPr sz="150" spc="30" dirty="0">
                <a:latin typeface="Arial"/>
                <a:cs typeface="Arial"/>
              </a:rPr>
              <a:t> </a:t>
            </a:r>
            <a:r>
              <a:rPr sz="150" spc="5" dirty="0">
                <a:latin typeface="Arial"/>
                <a:cs typeface="Arial"/>
              </a:rPr>
              <a:t>Core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189" name="object 1189"/>
          <p:cNvSpPr/>
          <p:nvPr/>
        </p:nvSpPr>
        <p:spPr>
          <a:xfrm>
            <a:off x="3843631" y="1279025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59">
                <a:moveTo>
                  <a:pt x="49321" y="98643"/>
                </a:moveTo>
                <a:lnTo>
                  <a:pt x="68520" y="94767"/>
                </a:lnTo>
                <a:lnTo>
                  <a:pt x="84197" y="84197"/>
                </a:lnTo>
                <a:lnTo>
                  <a:pt x="94767" y="68520"/>
                </a:lnTo>
                <a:lnTo>
                  <a:pt x="98643" y="49321"/>
                </a:lnTo>
                <a:lnTo>
                  <a:pt x="94767" y="30123"/>
                </a:lnTo>
                <a:lnTo>
                  <a:pt x="84197" y="14446"/>
                </a:lnTo>
                <a:lnTo>
                  <a:pt x="68520" y="3875"/>
                </a:lnTo>
                <a:lnTo>
                  <a:pt x="49321" y="0"/>
                </a:lnTo>
                <a:lnTo>
                  <a:pt x="30123" y="3875"/>
                </a:lnTo>
                <a:lnTo>
                  <a:pt x="14446" y="14446"/>
                </a:lnTo>
                <a:lnTo>
                  <a:pt x="3875" y="30123"/>
                </a:lnTo>
                <a:lnTo>
                  <a:pt x="0" y="49321"/>
                </a:lnTo>
                <a:lnTo>
                  <a:pt x="3875" y="68520"/>
                </a:lnTo>
                <a:lnTo>
                  <a:pt x="14446" y="84197"/>
                </a:lnTo>
                <a:lnTo>
                  <a:pt x="30123" y="94767"/>
                </a:lnTo>
                <a:lnTo>
                  <a:pt x="49321" y="9864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0" name="object 1190"/>
          <p:cNvSpPr/>
          <p:nvPr/>
        </p:nvSpPr>
        <p:spPr>
          <a:xfrm>
            <a:off x="3143901" y="211314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48992" y="0"/>
                </a:moveTo>
                <a:lnTo>
                  <a:pt x="29920" y="3849"/>
                </a:lnTo>
                <a:lnTo>
                  <a:pt x="14347" y="14348"/>
                </a:lnTo>
                <a:lnTo>
                  <a:pt x="3849" y="29920"/>
                </a:lnTo>
                <a:lnTo>
                  <a:pt x="0" y="48989"/>
                </a:lnTo>
                <a:lnTo>
                  <a:pt x="3849" y="68058"/>
                </a:lnTo>
                <a:lnTo>
                  <a:pt x="14347" y="83630"/>
                </a:lnTo>
                <a:lnTo>
                  <a:pt x="29920" y="94128"/>
                </a:lnTo>
                <a:lnTo>
                  <a:pt x="48992" y="97978"/>
                </a:lnTo>
                <a:lnTo>
                  <a:pt x="68058" y="94128"/>
                </a:lnTo>
                <a:lnTo>
                  <a:pt x="83627" y="83630"/>
                </a:lnTo>
                <a:lnTo>
                  <a:pt x="94124" y="68058"/>
                </a:lnTo>
                <a:lnTo>
                  <a:pt x="97973" y="48989"/>
                </a:lnTo>
                <a:lnTo>
                  <a:pt x="94124" y="29920"/>
                </a:lnTo>
                <a:lnTo>
                  <a:pt x="83627" y="14348"/>
                </a:lnTo>
                <a:lnTo>
                  <a:pt x="68058" y="3849"/>
                </a:lnTo>
                <a:lnTo>
                  <a:pt x="48992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1" name="object 1191"/>
          <p:cNvSpPr/>
          <p:nvPr/>
        </p:nvSpPr>
        <p:spPr>
          <a:xfrm>
            <a:off x="3143901" y="2113141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48989" y="97978"/>
                </a:moveTo>
                <a:lnTo>
                  <a:pt x="68058" y="94128"/>
                </a:lnTo>
                <a:lnTo>
                  <a:pt x="83630" y="83630"/>
                </a:lnTo>
                <a:lnTo>
                  <a:pt x="94128" y="68058"/>
                </a:lnTo>
                <a:lnTo>
                  <a:pt x="97978" y="48989"/>
                </a:lnTo>
                <a:lnTo>
                  <a:pt x="94128" y="29920"/>
                </a:lnTo>
                <a:lnTo>
                  <a:pt x="83630" y="14348"/>
                </a:lnTo>
                <a:lnTo>
                  <a:pt x="68058" y="3849"/>
                </a:lnTo>
                <a:lnTo>
                  <a:pt x="48989" y="0"/>
                </a:lnTo>
                <a:lnTo>
                  <a:pt x="29920" y="3849"/>
                </a:lnTo>
                <a:lnTo>
                  <a:pt x="14348" y="14348"/>
                </a:lnTo>
                <a:lnTo>
                  <a:pt x="3849" y="29920"/>
                </a:lnTo>
                <a:lnTo>
                  <a:pt x="0" y="48989"/>
                </a:lnTo>
                <a:lnTo>
                  <a:pt x="3849" y="68058"/>
                </a:lnTo>
                <a:lnTo>
                  <a:pt x="14348" y="83630"/>
                </a:lnTo>
                <a:lnTo>
                  <a:pt x="29920" y="94128"/>
                </a:lnTo>
                <a:lnTo>
                  <a:pt x="48989" y="97978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2" name="object 1192"/>
          <p:cNvSpPr txBox="1"/>
          <p:nvPr/>
        </p:nvSpPr>
        <p:spPr>
          <a:xfrm>
            <a:off x="1109838" y="1973133"/>
            <a:ext cx="93980" cy="5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32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City  Lichfield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193" name="object 1193"/>
          <p:cNvSpPr txBox="1"/>
          <p:nvPr/>
        </p:nvSpPr>
        <p:spPr>
          <a:xfrm>
            <a:off x="397289" y="2148171"/>
            <a:ext cx="7048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GovUK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194" name="object 1194"/>
          <p:cNvSpPr/>
          <p:nvPr/>
        </p:nvSpPr>
        <p:spPr>
          <a:xfrm>
            <a:off x="3332736" y="988243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48656" y="0"/>
                </a:moveTo>
                <a:lnTo>
                  <a:pt x="29715" y="3823"/>
                </a:lnTo>
                <a:lnTo>
                  <a:pt x="14249" y="14249"/>
                </a:lnTo>
                <a:lnTo>
                  <a:pt x="3823" y="29715"/>
                </a:lnTo>
                <a:lnTo>
                  <a:pt x="0" y="48656"/>
                </a:lnTo>
                <a:lnTo>
                  <a:pt x="3823" y="67598"/>
                </a:lnTo>
                <a:lnTo>
                  <a:pt x="14249" y="83064"/>
                </a:lnTo>
                <a:lnTo>
                  <a:pt x="29715" y="93490"/>
                </a:lnTo>
                <a:lnTo>
                  <a:pt x="48656" y="97313"/>
                </a:lnTo>
                <a:lnTo>
                  <a:pt x="67598" y="93490"/>
                </a:lnTo>
                <a:lnTo>
                  <a:pt x="83064" y="83064"/>
                </a:lnTo>
                <a:lnTo>
                  <a:pt x="93490" y="67598"/>
                </a:lnTo>
                <a:lnTo>
                  <a:pt x="97313" y="48656"/>
                </a:lnTo>
                <a:lnTo>
                  <a:pt x="93490" y="29715"/>
                </a:lnTo>
                <a:lnTo>
                  <a:pt x="83064" y="14249"/>
                </a:lnTo>
                <a:lnTo>
                  <a:pt x="67598" y="3823"/>
                </a:lnTo>
                <a:lnTo>
                  <a:pt x="48656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5" name="object 1195"/>
          <p:cNvSpPr/>
          <p:nvPr/>
        </p:nvSpPr>
        <p:spPr>
          <a:xfrm>
            <a:off x="3332735" y="988243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48656" y="97313"/>
                </a:moveTo>
                <a:lnTo>
                  <a:pt x="67596" y="93489"/>
                </a:lnTo>
                <a:lnTo>
                  <a:pt x="83062" y="83062"/>
                </a:lnTo>
                <a:lnTo>
                  <a:pt x="93489" y="67596"/>
                </a:lnTo>
                <a:lnTo>
                  <a:pt x="97313" y="48656"/>
                </a:lnTo>
                <a:lnTo>
                  <a:pt x="93489" y="29717"/>
                </a:lnTo>
                <a:lnTo>
                  <a:pt x="83062" y="14251"/>
                </a:lnTo>
                <a:lnTo>
                  <a:pt x="67596" y="3823"/>
                </a:lnTo>
                <a:lnTo>
                  <a:pt x="48656" y="0"/>
                </a:lnTo>
                <a:lnTo>
                  <a:pt x="29717" y="3823"/>
                </a:lnTo>
                <a:lnTo>
                  <a:pt x="14251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51" y="83062"/>
                </a:lnTo>
                <a:lnTo>
                  <a:pt x="29717" y="93489"/>
                </a:lnTo>
                <a:lnTo>
                  <a:pt x="48656" y="9731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6" name="object 1196"/>
          <p:cNvSpPr/>
          <p:nvPr/>
        </p:nvSpPr>
        <p:spPr>
          <a:xfrm>
            <a:off x="3182131" y="1057753"/>
            <a:ext cx="99695" cy="99695"/>
          </a:xfrm>
          <a:custGeom>
            <a:avLst/>
            <a:gdLst/>
            <a:ahLst/>
            <a:cxnLst/>
            <a:rect l="l" t="t" r="r" b="b"/>
            <a:pathLst>
              <a:path w="99695" h="99694">
                <a:moveTo>
                  <a:pt x="49653" y="0"/>
                </a:moveTo>
                <a:lnTo>
                  <a:pt x="30326" y="3902"/>
                </a:lnTo>
                <a:lnTo>
                  <a:pt x="14543" y="14543"/>
                </a:lnTo>
                <a:lnTo>
                  <a:pt x="3902" y="30326"/>
                </a:lnTo>
                <a:lnTo>
                  <a:pt x="0" y="49653"/>
                </a:lnTo>
                <a:lnTo>
                  <a:pt x="3902" y="68979"/>
                </a:lnTo>
                <a:lnTo>
                  <a:pt x="14543" y="84762"/>
                </a:lnTo>
                <a:lnTo>
                  <a:pt x="30326" y="95403"/>
                </a:lnTo>
                <a:lnTo>
                  <a:pt x="49653" y="99306"/>
                </a:lnTo>
                <a:lnTo>
                  <a:pt x="68979" y="95403"/>
                </a:lnTo>
                <a:lnTo>
                  <a:pt x="84762" y="84762"/>
                </a:lnTo>
                <a:lnTo>
                  <a:pt x="95403" y="68979"/>
                </a:lnTo>
                <a:lnTo>
                  <a:pt x="99306" y="49653"/>
                </a:lnTo>
                <a:lnTo>
                  <a:pt x="95403" y="30326"/>
                </a:lnTo>
                <a:lnTo>
                  <a:pt x="84762" y="14543"/>
                </a:lnTo>
                <a:lnTo>
                  <a:pt x="68979" y="3902"/>
                </a:lnTo>
                <a:lnTo>
                  <a:pt x="49653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7" name="object 1197"/>
          <p:cNvSpPr txBox="1"/>
          <p:nvPr/>
        </p:nvSpPr>
        <p:spPr>
          <a:xfrm>
            <a:off x="3180761" y="1097219"/>
            <a:ext cx="92710" cy="37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10" dirty="0">
                <a:latin typeface="Arial"/>
                <a:cs typeface="Arial"/>
              </a:rPr>
              <a:t>Idref.fr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198" name="object 1198"/>
          <p:cNvSpPr/>
          <p:nvPr/>
        </p:nvSpPr>
        <p:spPr>
          <a:xfrm>
            <a:off x="3182131" y="1057753"/>
            <a:ext cx="99695" cy="99695"/>
          </a:xfrm>
          <a:custGeom>
            <a:avLst/>
            <a:gdLst/>
            <a:ahLst/>
            <a:cxnLst/>
            <a:rect l="l" t="t" r="r" b="b"/>
            <a:pathLst>
              <a:path w="99695" h="99694">
                <a:moveTo>
                  <a:pt x="49654" y="99308"/>
                </a:moveTo>
                <a:lnTo>
                  <a:pt x="68982" y="95406"/>
                </a:lnTo>
                <a:lnTo>
                  <a:pt x="84765" y="84765"/>
                </a:lnTo>
                <a:lnTo>
                  <a:pt x="95406" y="68982"/>
                </a:lnTo>
                <a:lnTo>
                  <a:pt x="99308" y="49654"/>
                </a:lnTo>
                <a:lnTo>
                  <a:pt x="95406" y="30326"/>
                </a:lnTo>
                <a:lnTo>
                  <a:pt x="84765" y="14543"/>
                </a:lnTo>
                <a:lnTo>
                  <a:pt x="68982" y="3902"/>
                </a:lnTo>
                <a:lnTo>
                  <a:pt x="49654" y="0"/>
                </a:lnTo>
                <a:lnTo>
                  <a:pt x="30326" y="3902"/>
                </a:lnTo>
                <a:lnTo>
                  <a:pt x="14543" y="14543"/>
                </a:lnTo>
                <a:lnTo>
                  <a:pt x="3902" y="30326"/>
                </a:lnTo>
                <a:lnTo>
                  <a:pt x="0" y="49654"/>
                </a:lnTo>
                <a:lnTo>
                  <a:pt x="3902" y="68982"/>
                </a:lnTo>
                <a:lnTo>
                  <a:pt x="14543" y="84765"/>
                </a:lnTo>
                <a:lnTo>
                  <a:pt x="30326" y="95406"/>
                </a:lnTo>
                <a:lnTo>
                  <a:pt x="49654" y="99308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9" name="object 1199"/>
          <p:cNvSpPr txBox="1"/>
          <p:nvPr/>
        </p:nvSpPr>
        <p:spPr>
          <a:xfrm>
            <a:off x="1315169" y="2513246"/>
            <a:ext cx="9715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StatusNet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00" name="object 1200"/>
          <p:cNvSpPr txBox="1"/>
          <p:nvPr/>
        </p:nvSpPr>
        <p:spPr>
          <a:xfrm>
            <a:off x="1334017" y="2532349"/>
            <a:ext cx="5905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Atari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01" name="object 1201"/>
          <p:cNvSpPr txBox="1"/>
          <p:nvPr/>
        </p:nvSpPr>
        <p:spPr>
          <a:xfrm>
            <a:off x="1326823" y="2551450"/>
            <a:ext cx="7556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Frosch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02" name="object 1202"/>
          <p:cNvSpPr/>
          <p:nvPr/>
        </p:nvSpPr>
        <p:spPr>
          <a:xfrm>
            <a:off x="3895764" y="1058912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48656" y="0"/>
                </a:moveTo>
                <a:lnTo>
                  <a:pt x="29715" y="3823"/>
                </a:lnTo>
                <a:lnTo>
                  <a:pt x="14249" y="14249"/>
                </a:lnTo>
                <a:lnTo>
                  <a:pt x="3823" y="29715"/>
                </a:lnTo>
                <a:lnTo>
                  <a:pt x="0" y="48656"/>
                </a:lnTo>
                <a:lnTo>
                  <a:pt x="3823" y="67598"/>
                </a:lnTo>
                <a:lnTo>
                  <a:pt x="14249" y="83064"/>
                </a:lnTo>
                <a:lnTo>
                  <a:pt x="29715" y="93490"/>
                </a:lnTo>
                <a:lnTo>
                  <a:pt x="48656" y="97313"/>
                </a:lnTo>
                <a:lnTo>
                  <a:pt x="67598" y="93490"/>
                </a:lnTo>
                <a:lnTo>
                  <a:pt x="83064" y="83064"/>
                </a:lnTo>
                <a:lnTo>
                  <a:pt x="93490" y="67598"/>
                </a:lnTo>
                <a:lnTo>
                  <a:pt x="97313" y="48656"/>
                </a:lnTo>
                <a:lnTo>
                  <a:pt x="93490" y="29715"/>
                </a:lnTo>
                <a:lnTo>
                  <a:pt x="83064" y="14249"/>
                </a:lnTo>
                <a:lnTo>
                  <a:pt x="67598" y="3823"/>
                </a:lnTo>
                <a:lnTo>
                  <a:pt x="48656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3" name="object 1203"/>
          <p:cNvSpPr txBox="1"/>
          <p:nvPr/>
        </p:nvSpPr>
        <p:spPr>
          <a:xfrm>
            <a:off x="3895714" y="1096778"/>
            <a:ext cx="92710" cy="37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15" dirty="0">
                <a:latin typeface="Arial"/>
                <a:cs typeface="Arial"/>
              </a:rPr>
              <a:t>Dev8d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204" name="object 1204"/>
          <p:cNvSpPr/>
          <p:nvPr/>
        </p:nvSpPr>
        <p:spPr>
          <a:xfrm>
            <a:off x="3895763" y="1058912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48656" y="97313"/>
                </a:moveTo>
                <a:lnTo>
                  <a:pt x="67596" y="93489"/>
                </a:lnTo>
                <a:lnTo>
                  <a:pt x="83062" y="83062"/>
                </a:lnTo>
                <a:lnTo>
                  <a:pt x="93489" y="67596"/>
                </a:lnTo>
                <a:lnTo>
                  <a:pt x="97313" y="48656"/>
                </a:lnTo>
                <a:lnTo>
                  <a:pt x="93489" y="29717"/>
                </a:lnTo>
                <a:lnTo>
                  <a:pt x="83062" y="14251"/>
                </a:lnTo>
                <a:lnTo>
                  <a:pt x="67596" y="3823"/>
                </a:lnTo>
                <a:lnTo>
                  <a:pt x="48656" y="0"/>
                </a:lnTo>
                <a:lnTo>
                  <a:pt x="29717" y="3823"/>
                </a:lnTo>
                <a:lnTo>
                  <a:pt x="14251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51" y="83062"/>
                </a:lnTo>
                <a:lnTo>
                  <a:pt x="29717" y="93489"/>
                </a:lnTo>
                <a:lnTo>
                  <a:pt x="48656" y="9731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5" name="object 1205"/>
          <p:cNvSpPr/>
          <p:nvPr/>
        </p:nvSpPr>
        <p:spPr>
          <a:xfrm>
            <a:off x="2934214" y="2980853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48656" y="0"/>
                </a:moveTo>
                <a:lnTo>
                  <a:pt x="29715" y="3823"/>
                </a:lnTo>
                <a:lnTo>
                  <a:pt x="14249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49" y="83062"/>
                </a:lnTo>
                <a:lnTo>
                  <a:pt x="29715" y="93489"/>
                </a:lnTo>
                <a:lnTo>
                  <a:pt x="48656" y="97313"/>
                </a:lnTo>
                <a:lnTo>
                  <a:pt x="67598" y="93489"/>
                </a:lnTo>
                <a:lnTo>
                  <a:pt x="83064" y="83062"/>
                </a:lnTo>
                <a:lnTo>
                  <a:pt x="93490" y="67596"/>
                </a:lnTo>
                <a:lnTo>
                  <a:pt x="97313" y="48656"/>
                </a:lnTo>
                <a:lnTo>
                  <a:pt x="93490" y="29717"/>
                </a:lnTo>
                <a:lnTo>
                  <a:pt x="83064" y="14251"/>
                </a:lnTo>
                <a:lnTo>
                  <a:pt x="67598" y="3823"/>
                </a:lnTo>
                <a:lnTo>
                  <a:pt x="48656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6" name="object 1206"/>
          <p:cNvSpPr txBox="1"/>
          <p:nvPr/>
        </p:nvSpPr>
        <p:spPr>
          <a:xfrm>
            <a:off x="2940837" y="3006516"/>
            <a:ext cx="8001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Nobel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207" name="object 1207"/>
          <p:cNvSpPr txBox="1"/>
          <p:nvPr/>
        </p:nvSpPr>
        <p:spPr>
          <a:xfrm>
            <a:off x="2824165" y="3040876"/>
            <a:ext cx="19939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dirty="0">
                <a:latin typeface="Arial"/>
                <a:cs typeface="Arial"/>
              </a:rPr>
              <a:t>Tekord       </a:t>
            </a:r>
            <a:r>
              <a:rPr sz="150" spc="15" dirty="0">
                <a:latin typeface="Arial"/>
                <a:cs typeface="Arial"/>
              </a:rPr>
              <a:t> </a:t>
            </a:r>
            <a:r>
              <a:rPr sz="225" spc="7" baseline="37037" dirty="0">
                <a:latin typeface="Arial"/>
                <a:cs typeface="Arial"/>
              </a:rPr>
              <a:t>Prizes</a:t>
            </a:r>
            <a:endParaRPr sz="225" baseline="37037" dirty="0">
              <a:latin typeface="Arial"/>
              <a:cs typeface="Arial"/>
            </a:endParaRPr>
          </a:p>
        </p:txBody>
      </p:sp>
      <p:sp>
        <p:nvSpPr>
          <p:cNvPr id="1208" name="object 1208"/>
          <p:cNvSpPr/>
          <p:nvPr/>
        </p:nvSpPr>
        <p:spPr>
          <a:xfrm>
            <a:off x="2934213" y="2980853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48656" y="97313"/>
                </a:moveTo>
                <a:lnTo>
                  <a:pt x="67596" y="93489"/>
                </a:lnTo>
                <a:lnTo>
                  <a:pt x="83062" y="83062"/>
                </a:lnTo>
                <a:lnTo>
                  <a:pt x="93489" y="67596"/>
                </a:lnTo>
                <a:lnTo>
                  <a:pt x="97313" y="48656"/>
                </a:lnTo>
                <a:lnTo>
                  <a:pt x="93489" y="29717"/>
                </a:lnTo>
                <a:lnTo>
                  <a:pt x="83062" y="14251"/>
                </a:lnTo>
                <a:lnTo>
                  <a:pt x="67596" y="3823"/>
                </a:lnTo>
                <a:lnTo>
                  <a:pt x="48656" y="0"/>
                </a:lnTo>
                <a:lnTo>
                  <a:pt x="29717" y="3823"/>
                </a:lnTo>
                <a:lnTo>
                  <a:pt x="14251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51" y="83062"/>
                </a:lnTo>
                <a:lnTo>
                  <a:pt x="29717" y="93489"/>
                </a:lnTo>
                <a:lnTo>
                  <a:pt x="48656" y="9731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9" name="object 1209"/>
          <p:cNvSpPr txBox="1"/>
          <p:nvPr/>
        </p:nvSpPr>
        <p:spPr>
          <a:xfrm>
            <a:off x="1601004" y="2388623"/>
            <a:ext cx="64579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4485" algn="l"/>
                <a:tab pos="555625" algn="l"/>
              </a:tabLst>
            </a:pPr>
            <a:r>
              <a:rPr sz="150" spc="5" dirty="0">
                <a:latin typeface="Arial"/>
                <a:cs typeface="Arial"/>
              </a:rPr>
              <a:t>StatusNet	</a:t>
            </a:r>
            <a:r>
              <a:rPr sz="225" spc="7" baseline="18518" dirty="0">
                <a:latin typeface="Arial"/>
                <a:cs typeface="Arial"/>
              </a:rPr>
              <a:t>StatusNet	</a:t>
            </a:r>
            <a:r>
              <a:rPr sz="150" spc="5" dirty="0">
                <a:latin typeface="Arial"/>
                <a:cs typeface="Arial"/>
              </a:rPr>
              <a:t>Fragdev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210" name="object 1210"/>
          <p:cNvSpPr txBox="1"/>
          <p:nvPr/>
        </p:nvSpPr>
        <p:spPr>
          <a:xfrm>
            <a:off x="1620096" y="2411498"/>
            <a:ext cx="39433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8135" algn="l"/>
              </a:tabLst>
            </a:pPr>
            <a:r>
              <a:rPr sz="150" spc="5" dirty="0">
                <a:latin typeface="Arial"/>
                <a:cs typeface="Arial"/>
              </a:rPr>
              <a:t>Soucy	Quitter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211" name="object 1211"/>
          <p:cNvSpPr/>
          <p:nvPr/>
        </p:nvSpPr>
        <p:spPr>
          <a:xfrm>
            <a:off x="2729160" y="1497981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59">
                <a:moveTo>
                  <a:pt x="49317" y="0"/>
                </a:moveTo>
                <a:lnTo>
                  <a:pt x="30121" y="3875"/>
                </a:lnTo>
                <a:lnTo>
                  <a:pt x="14444" y="14444"/>
                </a:lnTo>
                <a:lnTo>
                  <a:pt x="3875" y="30121"/>
                </a:lnTo>
                <a:lnTo>
                  <a:pt x="0" y="49317"/>
                </a:lnTo>
                <a:lnTo>
                  <a:pt x="3875" y="68519"/>
                </a:lnTo>
                <a:lnTo>
                  <a:pt x="14444" y="84199"/>
                </a:lnTo>
                <a:lnTo>
                  <a:pt x="30121" y="94769"/>
                </a:lnTo>
                <a:lnTo>
                  <a:pt x="49317" y="98645"/>
                </a:lnTo>
                <a:lnTo>
                  <a:pt x="68519" y="94769"/>
                </a:lnTo>
                <a:lnTo>
                  <a:pt x="84199" y="84199"/>
                </a:lnTo>
                <a:lnTo>
                  <a:pt x="94769" y="68519"/>
                </a:lnTo>
                <a:lnTo>
                  <a:pt x="98645" y="49317"/>
                </a:lnTo>
                <a:lnTo>
                  <a:pt x="94769" y="30121"/>
                </a:lnTo>
                <a:lnTo>
                  <a:pt x="84199" y="14444"/>
                </a:lnTo>
                <a:lnTo>
                  <a:pt x="68519" y="3875"/>
                </a:lnTo>
                <a:lnTo>
                  <a:pt x="49317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2" name="object 1212"/>
          <p:cNvSpPr txBox="1"/>
          <p:nvPr/>
        </p:nvSpPr>
        <p:spPr>
          <a:xfrm>
            <a:off x="2724697" y="1527137"/>
            <a:ext cx="48831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9715" algn="l"/>
              </a:tabLst>
            </a:pPr>
            <a:r>
              <a:rPr sz="150" baseline="27777" dirty="0">
                <a:latin typeface="Arial"/>
                <a:cs typeface="Arial"/>
              </a:rPr>
              <a:t>Archiveshub	</a:t>
            </a:r>
            <a:r>
              <a:rPr sz="100" spc="5" dirty="0">
                <a:latin typeface="Arial"/>
                <a:cs typeface="Arial"/>
              </a:rPr>
              <a:t>RKB                   </a:t>
            </a:r>
            <a:r>
              <a:rPr sz="100" spc="1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Curriculum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13" name="object 1213"/>
          <p:cNvSpPr txBox="1"/>
          <p:nvPr/>
        </p:nvSpPr>
        <p:spPr>
          <a:xfrm>
            <a:off x="2743893" y="1539359"/>
            <a:ext cx="6667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Linked</a:t>
            </a:r>
          </a:p>
        </p:txBody>
      </p:sp>
      <p:sp>
        <p:nvSpPr>
          <p:cNvPr id="1214" name="object 1214"/>
          <p:cNvSpPr txBox="1"/>
          <p:nvPr/>
        </p:nvSpPr>
        <p:spPr>
          <a:xfrm>
            <a:off x="2750751" y="1543518"/>
            <a:ext cx="68072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844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Explorer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33679" algn="l"/>
                <a:tab pos="633730" algn="l"/>
              </a:tabLst>
            </a:pPr>
            <a:r>
              <a:rPr sz="150" spc="7" baseline="27777" dirty="0">
                <a:latin typeface="Arial"/>
                <a:cs typeface="Arial"/>
              </a:rPr>
              <a:t>Data	</a:t>
            </a:r>
            <a:r>
              <a:rPr sz="100" spc="5" dirty="0">
                <a:latin typeface="Arial"/>
                <a:cs typeface="Arial"/>
              </a:rPr>
              <a:t>NSF	</a:t>
            </a:r>
            <a:r>
              <a:rPr sz="150" spc="22" baseline="27777" dirty="0">
                <a:latin typeface="Arial"/>
                <a:cs typeface="Arial"/>
              </a:rPr>
              <a:t>RKB</a:t>
            </a:r>
            <a:endParaRPr sz="150" baseline="27777" dirty="0">
              <a:latin typeface="Arial"/>
              <a:cs typeface="Arial"/>
            </a:endParaRPr>
          </a:p>
        </p:txBody>
      </p:sp>
      <p:sp>
        <p:nvSpPr>
          <p:cNvPr id="1215" name="object 1215"/>
          <p:cNvSpPr/>
          <p:nvPr/>
        </p:nvSpPr>
        <p:spPr>
          <a:xfrm>
            <a:off x="2729160" y="1497981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59">
                <a:moveTo>
                  <a:pt x="49321" y="98643"/>
                </a:moveTo>
                <a:lnTo>
                  <a:pt x="68520" y="94767"/>
                </a:lnTo>
                <a:lnTo>
                  <a:pt x="84197" y="84197"/>
                </a:lnTo>
                <a:lnTo>
                  <a:pt x="94767" y="68520"/>
                </a:lnTo>
                <a:lnTo>
                  <a:pt x="98643" y="49321"/>
                </a:lnTo>
                <a:lnTo>
                  <a:pt x="94767" y="30123"/>
                </a:lnTo>
                <a:lnTo>
                  <a:pt x="84197" y="14446"/>
                </a:lnTo>
                <a:lnTo>
                  <a:pt x="68520" y="3875"/>
                </a:lnTo>
                <a:lnTo>
                  <a:pt x="49321" y="0"/>
                </a:lnTo>
                <a:lnTo>
                  <a:pt x="30123" y="3875"/>
                </a:lnTo>
                <a:lnTo>
                  <a:pt x="14446" y="14446"/>
                </a:lnTo>
                <a:lnTo>
                  <a:pt x="3875" y="30123"/>
                </a:lnTo>
                <a:lnTo>
                  <a:pt x="0" y="49321"/>
                </a:lnTo>
                <a:lnTo>
                  <a:pt x="3875" y="68520"/>
                </a:lnTo>
                <a:lnTo>
                  <a:pt x="14446" y="84197"/>
                </a:lnTo>
                <a:lnTo>
                  <a:pt x="30123" y="94767"/>
                </a:lnTo>
                <a:lnTo>
                  <a:pt x="49321" y="9864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6" name="object 1216"/>
          <p:cNvSpPr txBox="1"/>
          <p:nvPr/>
        </p:nvSpPr>
        <p:spPr>
          <a:xfrm>
            <a:off x="1367811" y="1942958"/>
            <a:ext cx="78740" cy="85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540" algn="ctr">
              <a:lnSpc>
                <a:spcPct val="116399"/>
              </a:lnSpc>
            </a:pPr>
            <a:r>
              <a:rPr sz="100" spc="5" dirty="0">
                <a:latin typeface="Arial"/>
                <a:cs typeface="Arial"/>
              </a:rPr>
              <a:t>Linked  Railway  Data  Project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17" name="object 1217"/>
          <p:cNvSpPr txBox="1"/>
          <p:nvPr/>
        </p:nvSpPr>
        <p:spPr>
          <a:xfrm>
            <a:off x="1209085" y="1585803"/>
            <a:ext cx="58419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F</a:t>
            </a:r>
            <a:r>
              <a:rPr sz="100" spc="20" dirty="0">
                <a:latin typeface="Arial"/>
                <a:cs typeface="Arial"/>
              </a:rPr>
              <a:t>AO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18" name="object 1218"/>
          <p:cNvSpPr txBox="1"/>
          <p:nvPr/>
        </p:nvSpPr>
        <p:spPr>
          <a:xfrm>
            <a:off x="692421" y="1029298"/>
            <a:ext cx="88265" cy="5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97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GovUK  </a:t>
            </a:r>
            <a:r>
              <a:rPr sz="100" spc="-5" dirty="0">
                <a:latin typeface="Arial"/>
                <a:cs typeface="Arial"/>
              </a:rPr>
              <a:t>W</a:t>
            </a:r>
            <a:r>
              <a:rPr sz="100" dirty="0">
                <a:latin typeface="Arial"/>
                <a:cs typeface="Arial"/>
              </a:rPr>
              <a:t>ellbeing  </a:t>
            </a:r>
            <a:r>
              <a:rPr sz="100" spc="-5" dirty="0">
                <a:latin typeface="Arial"/>
                <a:cs typeface="Arial"/>
              </a:rPr>
              <a:t>W</a:t>
            </a:r>
            <a:r>
              <a:rPr sz="100" dirty="0">
                <a:latin typeface="Arial"/>
                <a:cs typeface="Arial"/>
              </a:rPr>
              <a:t>orthwhile</a:t>
            </a:r>
          </a:p>
        </p:txBody>
      </p:sp>
      <p:sp>
        <p:nvSpPr>
          <p:cNvPr id="1219" name="object 1219"/>
          <p:cNvSpPr txBox="1"/>
          <p:nvPr/>
        </p:nvSpPr>
        <p:spPr>
          <a:xfrm>
            <a:off x="710317" y="1074328"/>
            <a:ext cx="245745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Mean                                 Explorer</a:t>
            </a:r>
          </a:p>
        </p:txBody>
      </p:sp>
      <p:sp>
        <p:nvSpPr>
          <p:cNvPr id="1220" name="object 1220"/>
          <p:cNvSpPr/>
          <p:nvPr/>
        </p:nvSpPr>
        <p:spPr>
          <a:xfrm>
            <a:off x="3654797" y="1163176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48992" y="0"/>
                </a:moveTo>
                <a:lnTo>
                  <a:pt x="29920" y="3849"/>
                </a:lnTo>
                <a:lnTo>
                  <a:pt x="14347" y="14347"/>
                </a:lnTo>
                <a:lnTo>
                  <a:pt x="3849" y="29920"/>
                </a:lnTo>
                <a:lnTo>
                  <a:pt x="0" y="48992"/>
                </a:lnTo>
                <a:lnTo>
                  <a:pt x="3849" y="68058"/>
                </a:lnTo>
                <a:lnTo>
                  <a:pt x="14347" y="83627"/>
                </a:lnTo>
                <a:lnTo>
                  <a:pt x="29920" y="94124"/>
                </a:lnTo>
                <a:lnTo>
                  <a:pt x="48992" y="97973"/>
                </a:lnTo>
                <a:lnTo>
                  <a:pt x="68058" y="94124"/>
                </a:lnTo>
                <a:lnTo>
                  <a:pt x="83627" y="83627"/>
                </a:lnTo>
                <a:lnTo>
                  <a:pt x="94124" y="68058"/>
                </a:lnTo>
                <a:lnTo>
                  <a:pt x="97973" y="48992"/>
                </a:lnTo>
                <a:lnTo>
                  <a:pt x="94124" y="29920"/>
                </a:lnTo>
                <a:lnTo>
                  <a:pt x="83627" y="14347"/>
                </a:lnTo>
                <a:lnTo>
                  <a:pt x="68058" y="3849"/>
                </a:lnTo>
                <a:lnTo>
                  <a:pt x="48992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1" name="object 1221"/>
          <p:cNvSpPr txBox="1"/>
          <p:nvPr/>
        </p:nvSpPr>
        <p:spPr>
          <a:xfrm>
            <a:off x="3649627" y="1201182"/>
            <a:ext cx="10541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10" dirty="0">
                <a:latin typeface="Arial"/>
                <a:cs typeface="Arial"/>
              </a:rPr>
              <a:t>Bibbase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222" name="object 1222"/>
          <p:cNvSpPr/>
          <p:nvPr/>
        </p:nvSpPr>
        <p:spPr>
          <a:xfrm>
            <a:off x="3654797" y="1163176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48989" y="97978"/>
                </a:moveTo>
                <a:lnTo>
                  <a:pt x="68058" y="94128"/>
                </a:lnTo>
                <a:lnTo>
                  <a:pt x="83630" y="83630"/>
                </a:lnTo>
                <a:lnTo>
                  <a:pt x="94128" y="68058"/>
                </a:lnTo>
                <a:lnTo>
                  <a:pt x="97978" y="48989"/>
                </a:lnTo>
                <a:lnTo>
                  <a:pt x="94128" y="29920"/>
                </a:lnTo>
                <a:lnTo>
                  <a:pt x="83630" y="14348"/>
                </a:lnTo>
                <a:lnTo>
                  <a:pt x="68058" y="3849"/>
                </a:lnTo>
                <a:lnTo>
                  <a:pt x="48989" y="0"/>
                </a:lnTo>
                <a:lnTo>
                  <a:pt x="29920" y="3849"/>
                </a:lnTo>
                <a:lnTo>
                  <a:pt x="14348" y="14348"/>
                </a:lnTo>
                <a:lnTo>
                  <a:pt x="3849" y="29920"/>
                </a:lnTo>
                <a:lnTo>
                  <a:pt x="0" y="48989"/>
                </a:lnTo>
                <a:lnTo>
                  <a:pt x="3849" y="68058"/>
                </a:lnTo>
                <a:lnTo>
                  <a:pt x="14348" y="83630"/>
                </a:lnTo>
                <a:lnTo>
                  <a:pt x="29920" y="94128"/>
                </a:lnTo>
                <a:lnTo>
                  <a:pt x="48989" y="97978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3" name="object 1223"/>
          <p:cNvSpPr/>
          <p:nvPr/>
        </p:nvSpPr>
        <p:spPr>
          <a:xfrm>
            <a:off x="2386246" y="1021840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10" h="105409">
                <a:moveTo>
                  <a:pt x="52641" y="0"/>
                </a:moveTo>
                <a:lnTo>
                  <a:pt x="32154" y="4137"/>
                </a:lnTo>
                <a:lnTo>
                  <a:pt x="15421" y="15421"/>
                </a:lnTo>
                <a:lnTo>
                  <a:pt x="4137" y="32154"/>
                </a:lnTo>
                <a:lnTo>
                  <a:pt x="0" y="52641"/>
                </a:lnTo>
                <a:lnTo>
                  <a:pt x="4137" y="73136"/>
                </a:lnTo>
                <a:lnTo>
                  <a:pt x="15421" y="89873"/>
                </a:lnTo>
                <a:lnTo>
                  <a:pt x="32154" y="101157"/>
                </a:lnTo>
                <a:lnTo>
                  <a:pt x="52641" y="105295"/>
                </a:lnTo>
                <a:lnTo>
                  <a:pt x="73136" y="101157"/>
                </a:lnTo>
                <a:lnTo>
                  <a:pt x="89873" y="89873"/>
                </a:lnTo>
                <a:lnTo>
                  <a:pt x="101157" y="73136"/>
                </a:lnTo>
                <a:lnTo>
                  <a:pt x="105295" y="52641"/>
                </a:lnTo>
                <a:lnTo>
                  <a:pt x="101157" y="32154"/>
                </a:lnTo>
                <a:lnTo>
                  <a:pt x="89873" y="15421"/>
                </a:lnTo>
                <a:lnTo>
                  <a:pt x="73136" y="4137"/>
                </a:lnTo>
                <a:lnTo>
                  <a:pt x="52641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4" name="object 1224"/>
          <p:cNvSpPr txBox="1"/>
          <p:nvPr/>
        </p:nvSpPr>
        <p:spPr>
          <a:xfrm>
            <a:off x="2377461" y="1051481"/>
            <a:ext cx="11430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dirty="0">
                <a:latin typeface="Arial"/>
                <a:cs typeface="Arial"/>
              </a:rPr>
              <a:t>Semantic-</a:t>
            </a:r>
          </a:p>
        </p:txBody>
      </p:sp>
      <p:sp>
        <p:nvSpPr>
          <p:cNvPr id="1225" name="object 1225"/>
          <p:cNvSpPr/>
          <p:nvPr/>
        </p:nvSpPr>
        <p:spPr>
          <a:xfrm>
            <a:off x="2386246" y="1021840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10" h="105409">
                <a:moveTo>
                  <a:pt x="52647" y="105294"/>
                </a:moveTo>
                <a:lnTo>
                  <a:pt x="73140" y="101157"/>
                </a:lnTo>
                <a:lnTo>
                  <a:pt x="89874" y="89874"/>
                </a:lnTo>
                <a:lnTo>
                  <a:pt x="101157" y="73140"/>
                </a:lnTo>
                <a:lnTo>
                  <a:pt x="105294" y="52647"/>
                </a:lnTo>
                <a:lnTo>
                  <a:pt x="101157" y="32154"/>
                </a:lnTo>
                <a:lnTo>
                  <a:pt x="89874" y="15420"/>
                </a:lnTo>
                <a:lnTo>
                  <a:pt x="73140" y="4137"/>
                </a:lnTo>
                <a:lnTo>
                  <a:pt x="52647" y="0"/>
                </a:lnTo>
                <a:lnTo>
                  <a:pt x="32154" y="4137"/>
                </a:lnTo>
                <a:lnTo>
                  <a:pt x="15420" y="15420"/>
                </a:lnTo>
                <a:lnTo>
                  <a:pt x="4137" y="32154"/>
                </a:lnTo>
                <a:lnTo>
                  <a:pt x="0" y="52647"/>
                </a:lnTo>
                <a:lnTo>
                  <a:pt x="4137" y="73140"/>
                </a:lnTo>
                <a:lnTo>
                  <a:pt x="15420" y="89874"/>
                </a:lnTo>
                <a:lnTo>
                  <a:pt x="32154" y="101157"/>
                </a:lnTo>
                <a:lnTo>
                  <a:pt x="52647" y="105294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6" name="object 1226"/>
          <p:cNvSpPr/>
          <p:nvPr/>
        </p:nvSpPr>
        <p:spPr>
          <a:xfrm>
            <a:off x="3804242" y="1991499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48992" y="0"/>
                </a:moveTo>
                <a:lnTo>
                  <a:pt x="29920" y="3849"/>
                </a:lnTo>
                <a:lnTo>
                  <a:pt x="14347" y="14347"/>
                </a:lnTo>
                <a:lnTo>
                  <a:pt x="3849" y="29920"/>
                </a:lnTo>
                <a:lnTo>
                  <a:pt x="0" y="48992"/>
                </a:lnTo>
                <a:lnTo>
                  <a:pt x="3849" y="68059"/>
                </a:lnTo>
                <a:lnTo>
                  <a:pt x="14347" y="83630"/>
                </a:lnTo>
                <a:lnTo>
                  <a:pt x="29920" y="94128"/>
                </a:lnTo>
                <a:lnTo>
                  <a:pt x="48992" y="97978"/>
                </a:lnTo>
                <a:lnTo>
                  <a:pt x="68058" y="94128"/>
                </a:lnTo>
                <a:lnTo>
                  <a:pt x="83627" y="83630"/>
                </a:lnTo>
                <a:lnTo>
                  <a:pt x="94124" y="68059"/>
                </a:lnTo>
                <a:lnTo>
                  <a:pt x="97973" y="48992"/>
                </a:lnTo>
                <a:lnTo>
                  <a:pt x="94124" y="29920"/>
                </a:lnTo>
                <a:lnTo>
                  <a:pt x="83627" y="14347"/>
                </a:lnTo>
                <a:lnTo>
                  <a:pt x="68058" y="3849"/>
                </a:lnTo>
                <a:lnTo>
                  <a:pt x="48992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7" name="object 1227"/>
          <p:cNvSpPr txBox="1"/>
          <p:nvPr/>
        </p:nvSpPr>
        <p:spPr>
          <a:xfrm>
            <a:off x="3803765" y="2013476"/>
            <a:ext cx="92075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335">
              <a:lnSpc>
                <a:spcPct val="116399"/>
              </a:lnSpc>
            </a:pPr>
            <a:r>
              <a:rPr sz="100" spc="5" dirty="0">
                <a:latin typeface="Arial"/>
                <a:cs typeface="Arial"/>
              </a:rPr>
              <a:t>British  Museum  Collection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28" name="object 1228"/>
          <p:cNvSpPr/>
          <p:nvPr/>
        </p:nvSpPr>
        <p:spPr>
          <a:xfrm>
            <a:off x="3804242" y="1991499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48989" y="97978"/>
                </a:moveTo>
                <a:lnTo>
                  <a:pt x="68058" y="94128"/>
                </a:lnTo>
                <a:lnTo>
                  <a:pt x="83630" y="83630"/>
                </a:lnTo>
                <a:lnTo>
                  <a:pt x="94128" y="68058"/>
                </a:lnTo>
                <a:lnTo>
                  <a:pt x="97978" y="48989"/>
                </a:lnTo>
                <a:lnTo>
                  <a:pt x="94128" y="29920"/>
                </a:lnTo>
                <a:lnTo>
                  <a:pt x="83630" y="14348"/>
                </a:lnTo>
                <a:lnTo>
                  <a:pt x="68058" y="3849"/>
                </a:lnTo>
                <a:lnTo>
                  <a:pt x="48989" y="0"/>
                </a:lnTo>
                <a:lnTo>
                  <a:pt x="29920" y="3849"/>
                </a:lnTo>
                <a:lnTo>
                  <a:pt x="14348" y="14348"/>
                </a:lnTo>
                <a:lnTo>
                  <a:pt x="3849" y="29920"/>
                </a:lnTo>
                <a:lnTo>
                  <a:pt x="0" y="48989"/>
                </a:lnTo>
                <a:lnTo>
                  <a:pt x="3849" y="68058"/>
                </a:lnTo>
                <a:lnTo>
                  <a:pt x="14348" y="83630"/>
                </a:lnTo>
                <a:lnTo>
                  <a:pt x="29920" y="94128"/>
                </a:lnTo>
                <a:lnTo>
                  <a:pt x="48989" y="97978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9" name="object 1229"/>
          <p:cNvSpPr txBox="1"/>
          <p:nvPr/>
        </p:nvSpPr>
        <p:spPr>
          <a:xfrm>
            <a:off x="721414" y="2310183"/>
            <a:ext cx="206375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">
              <a:lnSpc>
                <a:spcPts val="114"/>
              </a:lnSpc>
            </a:pPr>
            <a:r>
              <a:rPr sz="100" spc="5" dirty="0">
                <a:latin typeface="Arial"/>
                <a:cs typeface="Arial"/>
              </a:rPr>
              <a:t>GovUK        </a:t>
            </a:r>
            <a:r>
              <a:rPr sz="100" spc="2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FU-Berlin</a:t>
            </a:r>
            <a:endParaRPr sz="100" dirty="0">
              <a:latin typeface="Arial"/>
              <a:cs typeface="Arial"/>
            </a:endParaRPr>
          </a:p>
          <a:p>
            <a:pPr marL="13335" indent="-1270">
              <a:lnSpc>
                <a:spcPts val="114"/>
              </a:lnSpc>
            </a:pPr>
            <a:r>
              <a:rPr sz="100" spc="5" dirty="0">
                <a:latin typeface="Arial"/>
                <a:cs typeface="Arial"/>
              </a:rPr>
              <a:t>Dev </a:t>
            </a:r>
            <a:r>
              <a:rPr sz="100" dirty="0">
                <a:latin typeface="Arial"/>
                <a:cs typeface="Arial"/>
              </a:rPr>
              <a:t>Local</a:t>
            </a:r>
          </a:p>
          <a:p>
            <a:pPr marL="17780" marR="127000" indent="-4445">
              <a:lnSpc>
                <a:spcPct val="100000"/>
              </a:lnSpc>
              <a:spcBef>
                <a:spcPts val="5"/>
              </a:spcBef>
            </a:pPr>
            <a:r>
              <a:rPr sz="100" dirty="0">
                <a:latin typeface="Arial"/>
                <a:cs typeface="Arial"/>
              </a:rPr>
              <a:t>Authority  Services</a:t>
            </a:r>
          </a:p>
        </p:txBody>
      </p:sp>
      <p:sp>
        <p:nvSpPr>
          <p:cNvPr id="1230" name="object 1230"/>
          <p:cNvSpPr txBox="1"/>
          <p:nvPr/>
        </p:nvSpPr>
        <p:spPr>
          <a:xfrm>
            <a:off x="2127667" y="1887995"/>
            <a:ext cx="7556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Code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231" name="object 1231"/>
          <p:cNvSpPr txBox="1"/>
          <p:nvPr/>
        </p:nvSpPr>
        <p:spPr>
          <a:xfrm>
            <a:off x="2128455" y="1899105"/>
            <a:ext cx="220979" cy="50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" spc="7" baseline="-37037" dirty="0">
                <a:latin typeface="Arial"/>
                <a:cs typeface="Arial"/>
              </a:rPr>
              <a:t>Haus        </a:t>
            </a:r>
            <a:r>
              <a:rPr sz="225" spc="52" baseline="-37037" dirty="0">
                <a:latin typeface="Arial"/>
                <a:cs typeface="Arial"/>
              </a:rPr>
              <a:t> </a:t>
            </a:r>
            <a:r>
              <a:rPr sz="150" spc="5" dirty="0">
                <a:latin typeface="Arial"/>
                <a:cs typeface="Arial"/>
              </a:rPr>
              <a:t>DBpedia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232" name="object 1232"/>
          <p:cNvSpPr/>
          <p:nvPr/>
        </p:nvSpPr>
        <p:spPr>
          <a:xfrm>
            <a:off x="2466182" y="1162017"/>
            <a:ext cx="102870" cy="102870"/>
          </a:xfrm>
          <a:custGeom>
            <a:avLst/>
            <a:gdLst/>
            <a:ahLst/>
            <a:cxnLst/>
            <a:rect l="l" t="t" r="r" b="b"/>
            <a:pathLst>
              <a:path w="102869" h="102869">
                <a:moveTo>
                  <a:pt x="51321" y="0"/>
                </a:moveTo>
                <a:lnTo>
                  <a:pt x="31342" y="4032"/>
                </a:lnTo>
                <a:lnTo>
                  <a:pt x="15030" y="15030"/>
                </a:lnTo>
                <a:lnTo>
                  <a:pt x="4032" y="31342"/>
                </a:lnTo>
                <a:lnTo>
                  <a:pt x="0" y="51321"/>
                </a:lnTo>
                <a:lnTo>
                  <a:pt x="4032" y="71293"/>
                </a:lnTo>
                <a:lnTo>
                  <a:pt x="15030" y="87602"/>
                </a:lnTo>
                <a:lnTo>
                  <a:pt x="31342" y="98598"/>
                </a:lnTo>
                <a:lnTo>
                  <a:pt x="51321" y="102630"/>
                </a:lnTo>
                <a:lnTo>
                  <a:pt x="71293" y="98598"/>
                </a:lnTo>
                <a:lnTo>
                  <a:pt x="87602" y="87602"/>
                </a:lnTo>
                <a:lnTo>
                  <a:pt x="98598" y="71293"/>
                </a:lnTo>
                <a:lnTo>
                  <a:pt x="102630" y="51321"/>
                </a:lnTo>
                <a:lnTo>
                  <a:pt x="98598" y="31342"/>
                </a:lnTo>
                <a:lnTo>
                  <a:pt x="87602" y="15030"/>
                </a:lnTo>
                <a:lnTo>
                  <a:pt x="71293" y="4032"/>
                </a:lnTo>
                <a:lnTo>
                  <a:pt x="51321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3" name="object 1233"/>
          <p:cNvSpPr txBox="1"/>
          <p:nvPr/>
        </p:nvSpPr>
        <p:spPr>
          <a:xfrm>
            <a:off x="2464638" y="1203105"/>
            <a:ext cx="99060" cy="37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10" dirty="0">
                <a:latin typeface="Arial"/>
                <a:cs typeface="Arial"/>
              </a:rPr>
              <a:t>Lingvoj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234" name="object 1234"/>
          <p:cNvSpPr/>
          <p:nvPr/>
        </p:nvSpPr>
        <p:spPr>
          <a:xfrm>
            <a:off x="2466182" y="1162018"/>
            <a:ext cx="102870" cy="102870"/>
          </a:xfrm>
          <a:custGeom>
            <a:avLst/>
            <a:gdLst/>
            <a:ahLst/>
            <a:cxnLst/>
            <a:rect l="l" t="t" r="r" b="b"/>
            <a:pathLst>
              <a:path w="102869" h="102869">
                <a:moveTo>
                  <a:pt x="51317" y="102634"/>
                </a:moveTo>
                <a:lnTo>
                  <a:pt x="71292" y="98601"/>
                </a:lnTo>
                <a:lnTo>
                  <a:pt x="87603" y="87603"/>
                </a:lnTo>
                <a:lnTo>
                  <a:pt x="98601" y="71292"/>
                </a:lnTo>
                <a:lnTo>
                  <a:pt x="102634" y="51317"/>
                </a:lnTo>
                <a:lnTo>
                  <a:pt x="98601" y="31342"/>
                </a:lnTo>
                <a:lnTo>
                  <a:pt x="87603" y="15030"/>
                </a:lnTo>
                <a:lnTo>
                  <a:pt x="71292" y="4032"/>
                </a:lnTo>
                <a:lnTo>
                  <a:pt x="51317" y="0"/>
                </a:lnTo>
                <a:lnTo>
                  <a:pt x="31342" y="4032"/>
                </a:lnTo>
                <a:lnTo>
                  <a:pt x="15030" y="15030"/>
                </a:lnTo>
                <a:lnTo>
                  <a:pt x="4032" y="31342"/>
                </a:lnTo>
                <a:lnTo>
                  <a:pt x="0" y="51317"/>
                </a:lnTo>
                <a:lnTo>
                  <a:pt x="4032" y="71292"/>
                </a:lnTo>
                <a:lnTo>
                  <a:pt x="15030" y="87603"/>
                </a:lnTo>
                <a:lnTo>
                  <a:pt x="31342" y="98601"/>
                </a:lnTo>
                <a:lnTo>
                  <a:pt x="51317" y="102634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5" name="object 1235"/>
          <p:cNvSpPr txBox="1"/>
          <p:nvPr/>
        </p:nvSpPr>
        <p:spPr>
          <a:xfrm>
            <a:off x="1570130" y="1861838"/>
            <a:ext cx="21907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7" baseline="27777" dirty="0">
                <a:latin typeface="Arial"/>
                <a:cs typeface="Arial"/>
              </a:rPr>
              <a:t>Thesaurus           </a:t>
            </a:r>
            <a:r>
              <a:rPr sz="150" baseline="27777" dirty="0">
                <a:latin typeface="Arial"/>
                <a:cs typeface="Arial"/>
              </a:rPr>
              <a:t> </a:t>
            </a:r>
            <a:r>
              <a:rPr sz="100" spc="15" dirty="0">
                <a:latin typeface="Arial"/>
                <a:cs typeface="Arial"/>
              </a:rPr>
              <a:t>Ordnance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36" name="object 1236"/>
          <p:cNvSpPr txBox="1"/>
          <p:nvPr/>
        </p:nvSpPr>
        <p:spPr>
          <a:xfrm>
            <a:off x="1704434" y="1879063"/>
            <a:ext cx="38100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4800" algn="l"/>
              </a:tabLst>
            </a:pPr>
            <a:r>
              <a:rPr sz="150" spc="15" baseline="27777" dirty="0">
                <a:latin typeface="Arial"/>
                <a:cs typeface="Arial"/>
              </a:rPr>
              <a:t>Survey	</a:t>
            </a:r>
            <a:r>
              <a:rPr sz="150" spc="-5" dirty="0">
                <a:latin typeface="Arial"/>
                <a:cs typeface="Arial"/>
              </a:rPr>
              <a:t>Progval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237" name="object 1237"/>
          <p:cNvSpPr txBox="1"/>
          <p:nvPr/>
        </p:nvSpPr>
        <p:spPr>
          <a:xfrm>
            <a:off x="1704040" y="1900033"/>
            <a:ext cx="7366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Linked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38" name="object 1238"/>
          <p:cNvSpPr txBox="1"/>
          <p:nvPr/>
        </p:nvSpPr>
        <p:spPr>
          <a:xfrm>
            <a:off x="1712034" y="1912787"/>
            <a:ext cx="282575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"/>
              </a:lnSpc>
            </a:pPr>
            <a:r>
              <a:rPr sz="100" spc="10" dirty="0">
                <a:latin typeface="Arial"/>
                <a:cs typeface="Arial"/>
              </a:rPr>
              <a:t>Data                       </a:t>
            </a:r>
            <a:r>
              <a:rPr sz="100" spc="15" dirty="0">
                <a:latin typeface="Arial"/>
                <a:cs typeface="Arial"/>
              </a:rPr>
              <a:t> </a:t>
            </a:r>
            <a:r>
              <a:rPr sz="225" spc="-7" baseline="18518" dirty="0">
                <a:latin typeface="Arial"/>
                <a:cs typeface="Arial"/>
              </a:rPr>
              <a:t>StatusNet</a:t>
            </a:r>
            <a:endParaRPr sz="225" baseline="18518" dirty="0">
              <a:latin typeface="Arial"/>
              <a:cs typeface="Arial"/>
            </a:endParaRPr>
          </a:p>
          <a:p>
            <a:pPr marL="203835">
              <a:lnSpc>
                <a:spcPts val="165"/>
              </a:lnSpc>
            </a:pPr>
            <a:r>
              <a:rPr sz="150" spc="-5" dirty="0">
                <a:latin typeface="Arial"/>
                <a:cs typeface="Arial"/>
              </a:rPr>
              <a:t>Dtdns</a:t>
            </a:r>
            <a:endParaRPr sz="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" dirty="0">
              <a:latin typeface="Times New Roman"/>
              <a:cs typeface="Times New Roman"/>
            </a:endParaRPr>
          </a:p>
          <a:p>
            <a:pPr marL="73025" marR="119380" algn="ctr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StatusNet  1w6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239" name="object 1239"/>
          <p:cNvSpPr txBox="1"/>
          <p:nvPr/>
        </p:nvSpPr>
        <p:spPr>
          <a:xfrm>
            <a:off x="2172987" y="1351543"/>
            <a:ext cx="11493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10" dirty="0">
                <a:latin typeface="Arial"/>
                <a:cs typeface="Arial"/>
              </a:rPr>
              <a:t>W</a:t>
            </a:r>
            <a:r>
              <a:rPr sz="150" spc="-5" dirty="0">
                <a:latin typeface="Arial"/>
                <a:cs typeface="Arial"/>
              </a:rPr>
              <a:t>ordpress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240" name="object 1240"/>
          <p:cNvSpPr/>
          <p:nvPr/>
        </p:nvSpPr>
        <p:spPr>
          <a:xfrm>
            <a:off x="841973" y="1506090"/>
            <a:ext cx="99695" cy="99695"/>
          </a:xfrm>
          <a:custGeom>
            <a:avLst/>
            <a:gdLst/>
            <a:ahLst/>
            <a:cxnLst/>
            <a:rect l="l" t="t" r="r" b="b"/>
            <a:pathLst>
              <a:path w="99694" h="99694">
                <a:moveTo>
                  <a:pt x="49654" y="0"/>
                </a:moveTo>
                <a:lnTo>
                  <a:pt x="30326" y="3902"/>
                </a:lnTo>
                <a:lnTo>
                  <a:pt x="14543" y="14543"/>
                </a:lnTo>
                <a:lnTo>
                  <a:pt x="3902" y="30326"/>
                </a:lnTo>
                <a:lnTo>
                  <a:pt x="0" y="49653"/>
                </a:lnTo>
                <a:lnTo>
                  <a:pt x="3902" y="68979"/>
                </a:lnTo>
                <a:lnTo>
                  <a:pt x="14543" y="84762"/>
                </a:lnTo>
                <a:lnTo>
                  <a:pt x="30326" y="95403"/>
                </a:lnTo>
                <a:lnTo>
                  <a:pt x="49654" y="99306"/>
                </a:lnTo>
                <a:lnTo>
                  <a:pt x="68982" y="95403"/>
                </a:lnTo>
                <a:lnTo>
                  <a:pt x="84765" y="84762"/>
                </a:lnTo>
                <a:lnTo>
                  <a:pt x="95406" y="68979"/>
                </a:lnTo>
                <a:lnTo>
                  <a:pt x="99308" y="49653"/>
                </a:lnTo>
                <a:lnTo>
                  <a:pt x="95406" y="30326"/>
                </a:lnTo>
                <a:lnTo>
                  <a:pt x="84765" y="14543"/>
                </a:lnTo>
                <a:lnTo>
                  <a:pt x="68982" y="3902"/>
                </a:lnTo>
                <a:lnTo>
                  <a:pt x="49654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1" name="object 1241"/>
          <p:cNvSpPr txBox="1"/>
          <p:nvPr/>
        </p:nvSpPr>
        <p:spPr>
          <a:xfrm>
            <a:off x="841437" y="1533299"/>
            <a:ext cx="94615" cy="5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" marR="5080" indent="-19685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Eurostat  RDF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242" name="object 1242"/>
          <p:cNvSpPr/>
          <p:nvPr/>
        </p:nvSpPr>
        <p:spPr>
          <a:xfrm>
            <a:off x="841973" y="1506090"/>
            <a:ext cx="99695" cy="99695"/>
          </a:xfrm>
          <a:custGeom>
            <a:avLst/>
            <a:gdLst/>
            <a:ahLst/>
            <a:cxnLst/>
            <a:rect l="l" t="t" r="r" b="b"/>
            <a:pathLst>
              <a:path w="99694" h="99694">
                <a:moveTo>
                  <a:pt x="49654" y="99308"/>
                </a:moveTo>
                <a:lnTo>
                  <a:pt x="68982" y="95406"/>
                </a:lnTo>
                <a:lnTo>
                  <a:pt x="84765" y="84765"/>
                </a:lnTo>
                <a:lnTo>
                  <a:pt x="95406" y="68982"/>
                </a:lnTo>
                <a:lnTo>
                  <a:pt x="99308" y="49654"/>
                </a:lnTo>
                <a:lnTo>
                  <a:pt x="95406" y="30326"/>
                </a:lnTo>
                <a:lnTo>
                  <a:pt x="84765" y="14543"/>
                </a:lnTo>
                <a:lnTo>
                  <a:pt x="68982" y="3902"/>
                </a:lnTo>
                <a:lnTo>
                  <a:pt x="49654" y="0"/>
                </a:lnTo>
                <a:lnTo>
                  <a:pt x="30326" y="3902"/>
                </a:lnTo>
                <a:lnTo>
                  <a:pt x="14543" y="14543"/>
                </a:lnTo>
                <a:lnTo>
                  <a:pt x="3902" y="30326"/>
                </a:lnTo>
                <a:lnTo>
                  <a:pt x="0" y="49654"/>
                </a:lnTo>
                <a:lnTo>
                  <a:pt x="3902" y="68982"/>
                </a:lnTo>
                <a:lnTo>
                  <a:pt x="14543" y="84765"/>
                </a:lnTo>
                <a:lnTo>
                  <a:pt x="30326" y="95406"/>
                </a:lnTo>
                <a:lnTo>
                  <a:pt x="49654" y="99308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3" name="object 1243"/>
          <p:cNvSpPr txBox="1"/>
          <p:nvPr/>
        </p:nvSpPr>
        <p:spPr>
          <a:xfrm>
            <a:off x="1755709" y="3096277"/>
            <a:ext cx="219710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22" baseline="27777" dirty="0">
                <a:latin typeface="Arial"/>
                <a:cs typeface="Arial"/>
              </a:rPr>
              <a:t>StatusNet     </a:t>
            </a:r>
            <a:r>
              <a:rPr sz="150" spc="52" baseline="27777" dirty="0">
                <a:latin typeface="Arial"/>
                <a:cs typeface="Arial"/>
              </a:rPr>
              <a:t> </a:t>
            </a:r>
            <a:r>
              <a:rPr sz="100" spc="15" dirty="0">
                <a:latin typeface="Arial"/>
                <a:cs typeface="Arial"/>
              </a:rPr>
              <a:t>StatusNet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44" name="object 1244"/>
          <p:cNvSpPr txBox="1"/>
          <p:nvPr/>
        </p:nvSpPr>
        <p:spPr>
          <a:xfrm>
            <a:off x="1761814" y="3110393"/>
            <a:ext cx="77343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22" baseline="27777" dirty="0">
                <a:latin typeface="Arial"/>
                <a:cs typeface="Arial"/>
              </a:rPr>
              <a:t>Kenzoid         </a:t>
            </a:r>
            <a:r>
              <a:rPr sz="100" spc="15" dirty="0">
                <a:latin typeface="Arial"/>
                <a:cs typeface="Arial"/>
              </a:rPr>
              <a:t>doomicile       </a:t>
            </a:r>
            <a:r>
              <a:rPr sz="150" spc="-5" dirty="0">
                <a:latin typeface="Arial"/>
                <a:cs typeface="Arial"/>
              </a:rPr>
              <a:t>StatusNet                </a:t>
            </a:r>
            <a:r>
              <a:rPr sz="100" spc="15" dirty="0">
                <a:latin typeface="Arial"/>
                <a:cs typeface="Arial"/>
              </a:rPr>
              <a:t>StatusNet                </a:t>
            </a:r>
            <a:r>
              <a:rPr sz="150" spc="15" baseline="27777" dirty="0">
                <a:latin typeface="Arial"/>
                <a:cs typeface="Arial"/>
              </a:rPr>
              <a:t>Johndrink               </a:t>
            </a:r>
            <a:r>
              <a:rPr sz="150" spc="44" baseline="27777" dirty="0">
                <a:latin typeface="Arial"/>
                <a:cs typeface="Arial"/>
              </a:rPr>
              <a:t> </a:t>
            </a:r>
            <a:r>
              <a:rPr sz="150" baseline="55555" dirty="0">
                <a:latin typeface="Arial"/>
                <a:cs typeface="Arial"/>
              </a:rPr>
              <a:t>StatusNet</a:t>
            </a:r>
          </a:p>
        </p:txBody>
      </p:sp>
      <p:sp>
        <p:nvSpPr>
          <p:cNvPr id="1245" name="object 1245"/>
          <p:cNvSpPr txBox="1"/>
          <p:nvPr/>
        </p:nvSpPr>
        <p:spPr>
          <a:xfrm>
            <a:off x="1330600" y="1516953"/>
            <a:ext cx="310515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sz="150" spc="10" dirty="0">
                <a:latin typeface="Arial"/>
                <a:cs typeface="Arial"/>
              </a:rPr>
              <a:t>GEMET	</a:t>
            </a:r>
            <a:r>
              <a:rPr sz="100" spc="5" dirty="0">
                <a:latin typeface="Arial"/>
                <a:cs typeface="Arial"/>
              </a:rPr>
              <a:t>RKB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46" name="object 1246"/>
          <p:cNvSpPr txBox="1"/>
          <p:nvPr/>
        </p:nvSpPr>
        <p:spPr>
          <a:xfrm>
            <a:off x="445596" y="1939920"/>
            <a:ext cx="71120" cy="43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GovUK  Societal</a:t>
            </a:r>
          </a:p>
        </p:txBody>
      </p:sp>
      <p:sp>
        <p:nvSpPr>
          <p:cNvPr id="1247" name="object 1247"/>
          <p:cNvSpPr txBox="1"/>
          <p:nvPr/>
        </p:nvSpPr>
        <p:spPr>
          <a:xfrm>
            <a:off x="439328" y="1969937"/>
            <a:ext cx="81280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-5" dirty="0">
                <a:latin typeface="Arial"/>
                <a:cs typeface="Arial"/>
              </a:rPr>
              <a:t>Wellbeing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48" name="object 1248"/>
          <p:cNvSpPr txBox="1"/>
          <p:nvPr/>
        </p:nvSpPr>
        <p:spPr>
          <a:xfrm>
            <a:off x="266569" y="1984951"/>
            <a:ext cx="255270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7" baseline="27777" dirty="0">
                <a:latin typeface="Arial"/>
                <a:cs typeface="Arial"/>
              </a:rPr>
              <a:t>Accommodated                        </a:t>
            </a:r>
            <a:r>
              <a:rPr sz="100" spc="-5" dirty="0">
                <a:latin typeface="Arial"/>
                <a:cs typeface="Arial"/>
              </a:rPr>
              <a:t>Deprv.</a:t>
            </a:r>
            <a:r>
              <a:rPr sz="100" dirty="0">
                <a:latin typeface="Arial"/>
                <a:cs typeface="Arial"/>
              </a:rPr>
              <a:t> imd</a:t>
            </a:r>
          </a:p>
        </p:txBody>
      </p:sp>
      <p:sp>
        <p:nvSpPr>
          <p:cNvPr id="1249" name="object 1249"/>
          <p:cNvSpPr txBox="1"/>
          <p:nvPr/>
        </p:nvSpPr>
        <p:spPr>
          <a:xfrm>
            <a:off x="441042" y="1999953"/>
            <a:ext cx="79375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Score '10</a:t>
            </a:r>
          </a:p>
        </p:txBody>
      </p:sp>
      <p:sp>
        <p:nvSpPr>
          <p:cNvPr id="1250" name="object 1250"/>
          <p:cNvSpPr/>
          <p:nvPr/>
        </p:nvSpPr>
        <p:spPr>
          <a:xfrm>
            <a:off x="3002565" y="109945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48656" y="0"/>
                </a:moveTo>
                <a:lnTo>
                  <a:pt x="29715" y="3823"/>
                </a:lnTo>
                <a:lnTo>
                  <a:pt x="14249" y="14249"/>
                </a:lnTo>
                <a:lnTo>
                  <a:pt x="3823" y="29715"/>
                </a:lnTo>
                <a:lnTo>
                  <a:pt x="0" y="48656"/>
                </a:lnTo>
                <a:lnTo>
                  <a:pt x="3823" y="67598"/>
                </a:lnTo>
                <a:lnTo>
                  <a:pt x="14249" y="83064"/>
                </a:lnTo>
                <a:lnTo>
                  <a:pt x="29715" y="93490"/>
                </a:lnTo>
                <a:lnTo>
                  <a:pt x="48656" y="97313"/>
                </a:lnTo>
                <a:lnTo>
                  <a:pt x="67598" y="93490"/>
                </a:lnTo>
                <a:lnTo>
                  <a:pt x="83064" y="83064"/>
                </a:lnTo>
                <a:lnTo>
                  <a:pt x="93490" y="67598"/>
                </a:lnTo>
                <a:lnTo>
                  <a:pt x="97313" y="48656"/>
                </a:lnTo>
                <a:lnTo>
                  <a:pt x="93490" y="29715"/>
                </a:lnTo>
                <a:lnTo>
                  <a:pt x="83064" y="14249"/>
                </a:lnTo>
                <a:lnTo>
                  <a:pt x="67598" y="3823"/>
                </a:lnTo>
                <a:lnTo>
                  <a:pt x="48656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1" name="object 1251"/>
          <p:cNvSpPr txBox="1"/>
          <p:nvPr/>
        </p:nvSpPr>
        <p:spPr>
          <a:xfrm>
            <a:off x="3023032" y="1114063"/>
            <a:ext cx="5461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Mis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252" name="object 1252"/>
          <p:cNvSpPr txBox="1"/>
          <p:nvPr/>
        </p:nvSpPr>
        <p:spPr>
          <a:xfrm>
            <a:off x="3004380" y="1135901"/>
            <a:ext cx="9080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Museos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253" name="object 1253"/>
          <p:cNvSpPr txBox="1"/>
          <p:nvPr/>
        </p:nvSpPr>
        <p:spPr>
          <a:xfrm>
            <a:off x="2881186" y="1157727"/>
            <a:ext cx="21907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20" dirty="0">
                <a:latin typeface="Arial"/>
                <a:cs typeface="Arial"/>
              </a:rPr>
              <a:t>DNB       </a:t>
            </a:r>
            <a:r>
              <a:rPr sz="150" spc="55" dirty="0">
                <a:latin typeface="Arial"/>
                <a:cs typeface="Arial"/>
              </a:rPr>
              <a:t> </a:t>
            </a:r>
            <a:r>
              <a:rPr sz="150" spc="-5" dirty="0">
                <a:latin typeface="Arial"/>
                <a:cs typeface="Arial"/>
              </a:rPr>
              <a:t>GNOSS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254" name="object 1254"/>
          <p:cNvSpPr/>
          <p:nvPr/>
        </p:nvSpPr>
        <p:spPr>
          <a:xfrm>
            <a:off x="3002564" y="109945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48656" y="97313"/>
                </a:moveTo>
                <a:lnTo>
                  <a:pt x="67596" y="93489"/>
                </a:lnTo>
                <a:lnTo>
                  <a:pt x="83062" y="83062"/>
                </a:lnTo>
                <a:lnTo>
                  <a:pt x="93489" y="67596"/>
                </a:lnTo>
                <a:lnTo>
                  <a:pt x="97313" y="48656"/>
                </a:lnTo>
                <a:lnTo>
                  <a:pt x="93489" y="29717"/>
                </a:lnTo>
                <a:lnTo>
                  <a:pt x="83062" y="14251"/>
                </a:lnTo>
                <a:lnTo>
                  <a:pt x="67596" y="3823"/>
                </a:lnTo>
                <a:lnTo>
                  <a:pt x="48656" y="0"/>
                </a:lnTo>
                <a:lnTo>
                  <a:pt x="29717" y="3823"/>
                </a:lnTo>
                <a:lnTo>
                  <a:pt x="14251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51" y="83062"/>
                </a:lnTo>
                <a:lnTo>
                  <a:pt x="29717" y="93489"/>
                </a:lnTo>
                <a:lnTo>
                  <a:pt x="48656" y="9731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5" name="object 1255"/>
          <p:cNvSpPr txBox="1"/>
          <p:nvPr/>
        </p:nvSpPr>
        <p:spPr>
          <a:xfrm>
            <a:off x="420517" y="2483821"/>
            <a:ext cx="83185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10"/>
              </a:lnSpc>
            </a:pPr>
            <a:r>
              <a:rPr sz="100" spc="-5" dirty="0">
                <a:latin typeface="Arial"/>
                <a:cs typeface="Arial"/>
              </a:rPr>
              <a:t>Projections  total  Houseolds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56" name="object 1256"/>
          <p:cNvSpPr/>
          <p:nvPr/>
        </p:nvSpPr>
        <p:spPr>
          <a:xfrm>
            <a:off x="1516217" y="2935672"/>
            <a:ext cx="99695" cy="99695"/>
          </a:xfrm>
          <a:custGeom>
            <a:avLst/>
            <a:gdLst/>
            <a:ahLst/>
            <a:cxnLst/>
            <a:rect l="l" t="t" r="r" b="b"/>
            <a:pathLst>
              <a:path w="99694" h="99694">
                <a:moveTo>
                  <a:pt x="49653" y="0"/>
                </a:moveTo>
                <a:lnTo>
                  <a:pt x="30326" y="3902"/>
                </a:lnTo>
                <a:lnTo>
                  <a:pt x="14543" y="14543"/>
                </a:lnTo>
                <a:lnTo>
                  <a:pt x="3902" y="30326"/>
                </a:lnTo>
                <a:lnTo>
                  <a:pt x="0" y="49654"/>
                </a:lnTo>
                <a:lnTo>
                  <a:pt x="3902" y="68982"/>
                </a:lnTo>
                <a:lnTo>
                  <a:pt x="14543" y="84765"/>
                </a:lnTo>
                <a:lnTo>
                  <a:pt x="30326" y="95406"/>
                </a:lnTo>
                <a:lnTo>
                  <a:pt x="49653" y="99308"/>
                </a:lnTo>
                <a:lnTo>
                  <a:pt x="68979" y="95406"/>
                </a:lnTo>
                <a:lnTo>
                  <a:pt x="84762" y="84765"/>
                </a:lnTo>
                <a:lnTo>
                  <a:pt x="95403" y="68982"/>
                </a:lnTo>
                <a:lnTo>
                  <a:pt x="99306" y="49654"/>
                </a:lnTo>
                <a:lnTo>
                  <a:pt x="95403" y="30326"/>
                </a:lnTo>
                <a:lnTo>
                  <a:pt x="84762" y="14543"/>
                </a:lnTo>
                <a:lnTo>
                  <a:pt x="68979" y="3902"/>
                </a:lnTo>
                <a:lnTo>
                  <a:pt x="49653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7" name="object 1257"/>
          <p:cNvSpPr txBox="1"/>
          <p:nvPr/>
        </p:nvSpPr>
        <p:spPr>
          <a:xfrm>
            <a:off x="1507687" y="2962316"/>
            <a:ext cx="112395" cy="5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 marR="5080" indent="-14604">
              <a:lnSpc>
                <a:spcPct val="100000"/>
              </a:lnSpc>
            </a:pPr>
            <a:r>
              <a:rPr sz="150" dirty="0">
                <a:latin typeface="Arial"/>
                <a:cs typeface="Arial"/>
              </a:rPr>
              <a:t>StatusNet  20100</a:t>
            </a:r>
          </a:p>
        </p:txBody>
      </p:sp>
      <p:sp>
        <p:nvSpPr>
          <p:cNvPr id="1258" name="object 1258"/>
          <p:cNvSpPr/>
          <p:nvPr/>
        </p:nvSpPr>
        <p:spPr>
          <a:xfrm>
            <a:off x="1516217" y="2935672"/>
            <a:ext cx="99695" cy="99695"/>
          </a:xfrm>
          <a:custGeom>
            <a:avLst/>
            <a:gdLst/>
            <a:ahLst/>
            <a:cxnLst/>
            <a:rect l="l" t="t" r="r" b="b"/>
            <a:pathLst>
              <a:path w="99694" h="99694">
                <a:moveTo>
                  <a:pt x="49654" y="99308"/>
                </a:moveTo>
                <a:lnTo>
                  <a:pt x="68982" y="95406"/>
                </a:lnTo>
                <a:lnTo>
                  <a:pt x="84765" y="84765"/>
                </a:lnTo>
                <a:lnTo>
                  <a:pt x="95406" y="68982"/>
                </a:lnTo>
                <a:lnTo>
                  <a:pt x="99308" y="49654"/>
                </a:lnTo>
                <a:lnTo>
                  <a:pt x="95406" y="30326"/>
                </a:lnTo>
                <a:lnTo>
                  <a:pt x="84765" y="14543"/>
                </a:lnTo>
                <a:lnTo>
                  <a:pt x="68982" y="3902"/>
                </a:lnTo>
                <a:lnTo>
                  <a:pt x="49654" y="0"/>
                </a:lnTo>
                <a:lnTo>
                  <a:pt x="30326" y="3902"/>
                </a:lnTo>
                <a:lnTo>
                  <a:pt x="14543" y="14543"/>
                </a:lnTo>
                <a:lnTo>
                  <a:pt x="3902" y="30326"/>
                </a:lnTo>
                <a:lnTo>
                  <a:pt x="0" y="49654"/>
                </a:lnTo>
                <a:lnTo>
                  <a:pt x="3902" y="68982"/>
                </a:lnTo>
                <a:lnTo>
                  <a:pt x="14543" y="84765"/>
                </a:lnTo>
                <a:lnTo>
                  <a:pt x="30326" y="95406"/>
                </a:lnTo>
                <a:lnTo>
                  <a:pt x="49654" y="99308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9" name="object 1259"/>
          <p:cNvSpPr/>
          <p:nvPr/>
        </p:nvSpPr>
        <p:spPr>
          <a:xfrm>
            <a:off x="1094525" y="1770227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59" h="99060">
                <a:moveTo>
                  <a:pt x="49321" y="0"/>
                </a:moveTo>
                <a:lnTo>
                  <a:pt x="30123" y="3875"/>
                </a:lnTo>
                <a:lnTo>
                  <a:pt x="14445" y="14444"/>
                </a:lnTo>
                <a:lnTo>
                  <a:pt x="3875" y="30121"/>
                </a:lnTo>
                <a:lnTo>
                  <a:pt x="0" y="49317"/>
                </a:lnTo>
                <a:lnTo>
                  <a:pt x="3875" y="68519"/>
                </a:lnTo>
                <a:lnTo>
                  <a:pt x="14445" y="84199"/>
                </a:lnTo>
                <a:lnTo>
                  <a:pt x="30123" y="94769"/>
                </a:lnTo>
                <a:lnTo>
                  <a:pt x="49321" y="98645"/>
                </a:lnTo>
                <a:lnTo>
                  <a:pt x="68519" y="94769"/>
                </a:lnTo>
                <a:lnTo>
                  <a:pt x="84197" y="84199"/>
                </a:lnTo>
                <a:lnTo>
                  <a:pt x="94767" y="68519"/>
                </a:lnTo>
                <a:lnTo>
                  <a:pt x="98643" y="49317"/>
                </a:lnTo>
                <a:lnTo>
                  <a:pt x="94767" y="30121"/>
                </a:lnTo>
                <a:lnTo>
                  <a:pt x="84197" y="14444"/>
                </a:lnTo>
                <a:lnTo>
                  <a:pt x="68519" y="3875"/>
                </a:lnTo>
                <a:lnTo>
                  <a:pt x="49321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0" name="object 1260"/>
          <p:cNvSpPr txBox="1"/>
          <p:nvPr/>
        </p:nvSpPr>
        <p:spPr>
          <a:xfrm>
            <a:off x="1112782" y="1807816"/>
            <a:ext cx="6731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EEA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261" name="object 1261"/>
          <p:cNvSpPr/>
          <p:nvPr/>
        </p:nvSpPr>
        <p:spPr>
          <a:xfrm>
            <a:off x="1094525" y="1770227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59" h="99060">
                <a:moveTo>
                  <a:pt x="49321" y="98643"/>
                </a:moveTo>
                <a:lnTo>
                  <a:pt x="68520" y="94767"/>
                </a:lnTo>
                <a:lnTo>
                  <a:pt x="84197" y="84197"/>
                </a:lnTo>
                <a:lnTo>
                  <a:pt x="94767" y="68520"/>
                </a:lnTo>
                <a:lnTo>
                  <a:pt x="98643" y="49321"/>
                </a:lnTo>
                <a:lnTo>
                  <a:pt x="94767" y="30123"/>
                </a:lnTo>
                <a:lnTo>
                  <a:pt x="84197" y="14446"/>
                </a:lnTo>
                <a:lnTo>
                  <a:pt x="68520" y="3875"/>
                </a:lnTo>
                <a:lnTo>
                  <a:pt x="49321" y="0"/>
                </a:lnTo>
                <a:lnTo>
                  <a:pt x="30123" y="3875"/>
                </a:lnTo>
                <a:lnTo>
                  <a:pt x="14446" y="14446"/>
                </a:lnTo>
                <a:lnTo>
                  <a:pt x="3875" y="30123"/>
                </a:lnTo>
                <a:lnTo>
                  <a:pt x="0" y="49321"/>
                </a:lnTo>
                <a:lnTo>
                  <a:pt x="3875" y="68520"/>
                </a:lnTo>
                <a:lnTo>
                  <a:pt x="14446" y="84197"/>
                </a:lnTo>
                <a:lnTo>
                  <a:pt x="30123" y="94767"/>
                </a:lnTo>
                <a:lnTo>
                  <a:pt x="49321" y="9864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2" name="object 1262"/>
          <p:cNvSpPr/>
          <p:nvPr/>
        </p:nvSpPr>
        <p:spPr>
          <a:xfrm>
            <a:off x="3632786" y="934953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48656" y="0"/>
                </a:moveTo>
                <a:lnTo>
                  <a:pt x="29715" y="3823"/>
                </a:lnTo>
                <a:lnTo>
                  <a:pt x="14249" y="14249"/>
                </a:lnTo>
                <a:lnTo>
                  <a:pt x="3823" y="29715"/>
                </a:lnTo>
                <a:lnTo>
                  <a:pt x="0" y="48656"/>
                </a:lnTo>
                <a:lnTo>
                  <a:pt x="3823" y="67598"/>
                </a:lnTo>
                <a:lnTo>
                  <a:pt x="14249" y="83064"/>
                </a:lnTo>
                <a:lnTo>
                  <a:pt x="29715" y="93490"/>
                </a:lnTo>
                <a:lnTo>
                  <a:pt x="48656" y="97313"/>
                </a:lnTo>
                <a:lnTo>
                  <a:pt x="67598" y="93490"/>
                </a:lnTo>
                <a:lnTo>
                  <a:pt x="83064" y="83064"/>
                </a:lnTo>
                <a:lnTo>
                  <a:pt x="93490" y="67598"/>
                </a:lnTo>
                <a:lnTo>
                  <a:pt x="97313" y="48656"/>
                </a:lnTo>
                <a:lnTo>
                  <a:pt x="93490" y="29715"/>
                </a:lnTo>
                <a:lnTo>
                  <a:pt x="83064" y="14249"/>
                </a:lnTo>
                <a:lnTo>
                  <a:pt x="67598" y="3823"/>
                </a:lnTo>
                <a:lnTo>
                  <a:pt x="48656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3" name="object 1263"/>
          <p:cNvSpPr txBox="1"/>
          <p:nvPr/>
        </p:nvSpPr>
        <p:spPr>
          <a:xfrm>
            <a:off x="3644981" y="960088"/>
            <a:ext cx="6985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Ciard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264" name="object 1264"/>
          <p:cNvSpPr txBox="1"/>
          <p:nvPr/>
        </p:nvSpPr>
        <p:spPr>
          <a:xfrm>
            <a:off x="3648747" y="981925"/>
            <a:ext cx="6413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Ring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265" name="object 1265"/>
          <p:cNvSpPr/>
          <p:nvPr/>
        </p:nvSpPr>
        <p:spPr>
          <a:xfrm>
            <a:off x="3632785" y="934953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48656" y="97313"/>
                </a:moveTo>
                <a:lnTo>
                  <a:pt x="67596" y="93489"/>
                </a:lnTo>
                <a:lnTo>
                  <a:pt x="83062" y="83062"/>
                </a:lnTo>
                <a:lnTo>
                  <a:pt x="93489" y="67596"/>
                </a:lnTo>
                <a:lnTo>
                  <a:pt x="97313" y="48656"/>
                </a:lnTo>
                <a:lnTo>
                  <a:pt x="93489" y="29717"/>
                </a:lnTo>
                <a:lnTo>
                  <a:pt x="83062" y="14251"/>
                </a:lnTo>
                <a:lnTo>
                  <a:pt x="67596" y="3823"/>
                </a:lnTo>
                <a:lnTo>
                  <a:pt x="48656" y="0"/>
                </a:lnTo>
                <a:lnTo>
                  <a:pt x="29717" y="3823"/>
                </a:lnTo>
                <a:lnTo>
                  <a:pt x="14251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51" y="83062"/>
                </a:lnTo>
                <a:lnTo>
                  <a:pt x="29717" y="93489"/>
                </a:lnTo>
                <a:lnTo>
                  <a:pt x="48656" y="9731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6" name="object 1266"/>
          <p:cNvSpPr txBox="1"/>
          <p:nvPr/>
        </p:nvSpPr>
        <p:spPr>
          <a:xfrm>
            <a:off x="156869" y="1318488"/>
            <a:ext cx="98425" cy="87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61200"/>
              </a:lnSpc>
            </a:pPr>
            <a:r>
              <a:rPr sz="100" spc="15" dirty="0">
                <a:latin typeface="Arial"/>
                <a:cs typeface="Arial"/>
              </a:rPr>
              <a:t>Opendata  Scotland </a:t>
            </a:r>
            <a:r>
              <a:rPr sz="100" spc="-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Graph  Education  Pupils </a:t>
            </a:r>
            <a:r>
              <a:rPr sz="100" spc="15" dirty="0">
                <a:latin typeface="Arial"/>
                <a:cs typeface="Arial"/>
              </a:rPr>
              <a:t>by  School</a:t>
            </a:r>
            <a:r>
              <a:rPr sz="100" dirty="0">
                <a:latin typeface="Arial"/>
                <a:cs typeface="Arial"/>
              </a:rPr>
              <a:t> </a:t>
            </a:r>
            <a:r>
              <a:rPr sz="100" spc="-5" dirty="0">
                <a:latin typeface="Arial"/>
                <a:cs typeface="Arial"/>
              </a:rPr>
              <a:t> </a:t>
            </a:r>
            <a:r>
              <a:rPr sz="100" spc="15" dirty="0">
                <a:latin typeface="Arial"/>
                <a:cs typeface="Arial"/>
              </a:rPr>
              <a:t>and  Datazone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67" name="object 1267"/>
          <p:cNvSpPr/>
          <p:nvPr/>
        </p:nvSpPr>
        <p:spPr>
          <a:xfrm>
            <a:off x="3443951" y="962756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48992" y="0"/>
                </a:moveTo>
                <a:lnTo>
                  <a:pt x="29920" y="3849"/>
                </a:lnTo>
                <a:lnTo>
                  <a:pt x="14347" y="14347"/>
                </a:lnTo>
                <a:lnTo>
                  <a:pt x="3849" y="29920"/>
                </a:lnTo>
                <a:lnTo>
                  <a:pt x="0" y="48992"/>
                </a:lnTo>
                <a:lnTo>
                  <a:pt x="3849" y="68058"/>
                </a:lnTo>
                <a:lnTo>
                  <a:pt x="14347" y="83627"/>
                </a:lnTo>
                <a:lnTo>
                  <a:pt x="29920" y="94124"/>
                </a:lnTo>
                <a:lnTo>
                  <a:pt x="48992" y="97973"/>
                </a:lnTo>
                <a:lnTo>
                  <a:pt x="68058" y="94124"/>
                </a:lnTo>
                <a:lnTo>
                  <a:pt x="83627" y="83627"/>
                </a:lnTo>
                <a:lnTo>
                  <a:pt x="94124" y="68058"/>
                </a:lnTo>
                <a:lnTo>
                  <a:pt x="97973" y="48992"/>
                </a:lnTo>
                <a:lnTo>
                  <a:pt x="94124" y="29920"/>
                </a:lnTo>
                <a:lnTo>
                  <a:pt x="83627" y="14347"/>
                </a:lnTo>
                <a:lnTo>
                  <a:pt x="68058" y="3849"/>
                </a:lnTo>
                <a:lnTo>
                  <a:pt x="48992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8" name="object 1268"/>
          <p:cNvSpPr txBox="1"/>
          <p:nvPr/>
        </p:nvSpPr>
        <p:spPr>
          <a:xfrm>
            <a:off x="3461267" y="986503"/>
            <a:ext cx="64769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VIVO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69" name="object 1269"/>
          <p:cNvSpPr txBox="1"/>
          <p:nvPr/>
        </p:nvSpPr>
        <p:spPr>
          <a:xfrm>
            <a:off x="3451710" y="1005606"/>
            <a:ext cx="7874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Indiana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70" name="object 1270"/>
          <p:cNvSpPr txBox="1"/>
          <p:nvPr/>
        </p:nvSpPr>
        <p:spPr>
          <a:xfrm>
            <a:off x="3074944" y="1019646"/>
            <a:ext cx="46355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4480" algn="l"/>
              </a:tabLst>
            </a:pPr>
            <a:r>
              <a:rPr sz="150" spc="5" dirty="0">
                <a:latin typeface="Arial"/>
                <a:cs typeface="Arial"/>
              </a:rPr>
              <a:t>Bluk	</a:t>
            </a:r>
            <a:r>
              <a:rPr sz="225" spc="-7" baseline="18518" dirty="0">
                <a:latin typeface="Arial"/>
                <a:cs typeface="Arial"/>
              </a:rPr>
              <a:t>Bible        </a:t>
            </a:r>
            <a:r>
              <a:rPr sz="225" spc="30" baseline="18518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University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71" name="object 1271"/>
          <p:cNvSpPr/>
          <p:nvPr/>
        </p:nvSpPr>
        <p:spPr>
          <a:xfrm>
            <a:off x="3443951" y="962757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48989" y="97978"/>
                </a:moveTo>
                <a:lnTo>
                  <a:pt x="68058" y="94128"/>
                </a:lnTo>
                <a:lnTo>
                  <a:pt x="83630" y="83630"/>
                </a:lnTo>
                <a:lnTo>
                  <a:pt x="94128" y="68058"/>
                </a:lnTo>
                <a:lnTo>
                  <a:pt x="97978" y="48989"/>
                </a:lnTo>
                <a:lnTo>
                  <a:pt x="94128" y="29920"/>
                </a:lnTo>
                <a:lnTo>
                  <a:pt x="83630" y="14348"/>
                </a:lnTo>
                <a:lnTo>
                  <a:pt x="68058" y="3849"/>
                </a:lnTo>
                <a:lnTo>
                  <a:pt x="48989" y="0"/>
                </a:lnTo>
                <a:lnTo>
                  <a:pt x="29920" y="3849"/>
                </a:lnTo>
                <a:lnTo>
                  <a:pt x="14348" y="14348"/>
                </a:lnTo>
                <a:lnTo>
                  <a:pt x="3849" y="29920"/>
                </a:lnTo>
                <a:lnTo>
                  <a:pt x="0" y="48989"/>
                </a:lnTo>
                <a:lnTo>
                  <a:pt x="3849" y="68058"/>
                </a:lnTo>
                <a:lnTo>
                  <a:pt x="14348" y="83630"/>
                </a:lnTo>
                <a:lnTo>
                  <a:pt x="29920" y="94128"/>
                </a:lnTo>
                <a:lnTo>
                  <a:pt x="48989" y="97978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2" name="object 1272"/>
          <p:cNvSpPr txBox="1"/>
          <p:nvPr/>
        </p:nvSpPr>
        <p:spPr>
          <a:xfrm>
            <a:off x="1348580" y="776561"/>
            <a:ext cx="236854" cy="56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685">
              <a:lnSpc>
                <a:spcPts val="105"/>
              </a:lnSpc>
            </a:pPr>
            <a:r>
              <a:rPr sz="100" spc="10" dirty="0">
                <a:latin typeface="Arial"/>
                <a:cs typeface="Arial"/>
              </a:rPr>
              <a:t>Pokepedia</a:t>
            </a:r>
            <a:endParaRPr sz="100" dirty="0">
              <a:latin typeface="Arial"/>
              <a:cs typeface="Arial"/>
            </a:endParaRPr>
          </a:p>
          <a:p>
            <a:pPr marL="21590" indent="-9525">
              <a:lnSpc>
                <a:spcPts val="105"/>
              </a:lnSpc>
            </a:pPr>
            <a:r>
              <a:rPr sz="100" dirty="0">
                <a:latin typeface="Arial"/>
                <a:cs typeface="Arial"/>
              </a:rPr>
              <a:t>Enakting</a:t>
            </a: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sz="100" spc="5" dirty="0">
                <a:latin typeface="Arial"/>
                <a:cs typeface="Arial"/>
              </a:rPr>
              <a:t>Crime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73" name="object 1273"/>
          <p:cNvSpPr txBox="1"/>
          <p:nvPr/>
        </p:nvSpPr>
        <p:spPr>
          <a:xfrm>
            <a:off x="1162368" y="1447572"/>
            <a:ext cx="110489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5080" indent="-13335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Transparency  270a.info</a:t>
            </a:r>
          </a:p>
        </p:txBody>
      </p:sp>
      <p:sp>
        <p:nvSpPr>
          <p:cNvPr id="1274" name="object 1274"/>
          <p:cNvSpPr txBox="1"/>
          <p:nvPr/>
        </p:nvSpPr>
        <p:spPr>
          <a:xfrm>
            <a:off x="1794183" y="2790439"/>
            <a:ext cx="38227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7655" algn="l"/>
              </a:tabLst>
            </a:pPr>
            <a:r>
              <a:rPr sz="100" spc="-5" dirty="0">
                <a:latin typeface="Arial"/>
                <a:cs typeface="Arial"/>
                <a:hlinkClick r:id="rId11"/>
              </a:rPr>
              <a:t>T</a:t>
            </a:r>
            <a:r>
              <a:rPr sz="100" spc="5" dirty="0">
                <a:latin typeface="Arial"/>
                <a:cs typeface="Arial"/>
                <a:hlinkClick r:id="rId11"/>
              </a:rPr>
              <a:t>schlot</a:t>
            </a:r>
            <a:r>
              <a:rPr sz="100" dirty="0">
                <a:latin typeface="Arial"/>
                <a:cs typeface="Arial"/>
              </a:rPr>
              <a:t>	</a:t>
            </a:r>
            <a:r>
              <a:rPr sz="150" spc="-5" dirty="0">
                <a:latin typeface="Arial"/>
                <a:cs typeface="Arial"/>
                <a:hlinkClick r:id="rId8"/>
              </a:rPr>
              <a:t>StatusNet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275" name="object 1275"/>
          <p:cNvSpPr txBox="1"/>
          <p:nvPr/>
        </p:nvSpPr>
        <p:spPr>
          <a:xfrm>
            <a:off x="1000896" y="788182"/>
            <a:ext cx="5588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GovUK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76" name="object 1276"/>
          <p:cNvSpPr txBox="1"/>
          <p:nvPr/>
        </p:nvSpPr>
        <p:spPr>
          <a:xfrm>
            <a:off x="989313" y="810019"/>
            <a:ext cx="7493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Households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77" name="object 1277"/>
          <p:cNvSpPr/>
          <p:nvPr/>
        </p:nvSpPr>
        <p:spPr>
          <a:xfrm>
            <a:off x="2921470" y="99867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50649" y="0"/>
                </a:moveTo>
                <a:lnTo>
                  <a:pt x="30937" y="3979"/>
                </a:lnTo>
                <a:lnTo>
                  <a:pt x="14837" y="14833"/>
                </a:lnTo>
                <a:lnTo>
                  <a:pt x="3981" y="30932"/>
                </a:lnTo>
                <a:lnTo>
                  <a:pt x="0" y="50649"/>
                </a:lnTo>
                <a:lnTo>
                  <a:pt x="3981" y="70366"/>
                </a:lnTo>
                <a:lnTo>
                  <a:pt x="14837" y="86465"/>
                </a:lnTo>
                <a:lnTo>
                  <a:pt x="30937" y="97319"/>
                </a:lnTo>
                <a:lnTo>
                  <a:pt x="50649" y="101298"/>
                </a:lnTo>
                <a:lnTo>
                  <a:pt x="70366" y="97319"/>
                </a:lnTo>
                <a:lnTo>
                  <a:pt x="86465" y="86465"/>
                </a:lnTo>
                <a:lnTo>
                  <a:pt x="97319" y="70366"/>
                </a:lnTo>
                <a:lnTo>
                  <a:pt x="101298" y="50649"/>
                </a:lnTo>
                <a:lnTo>
                  <a:pt x="97319" y="30932"/>
                </a:lnTo>
                <a:lnTo>
                  <a:pt x="86465" y="14833"/>
                </a:lnTo>
                <a:lnTo>
                  <a:pt x="70366" y="3979"/>
                </a:lnTo>
                <a:lnTo>
                  <a:pt x="50649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8" name="object 1278"/>
          <p:cNvSpPr txBox="1"/>
          <p:nvPr/>
        </p:nvSpPr>
        <p:spPr>
          <a:xfrm>
            <a:off x="2945517" y="1016983"/>
            <a:ext cx="5651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STW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79" name="object 1279"/>
          <p:cNvSpPr txBox="1"/>
          <p:nvPr/>
        </p:nvSpPr>
        <p:spPr>
          <a:xfrm>
            <a:off x="2786363" y="1034731"/>
            <a:ext cx="22987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Amsterdam             Thesaurus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80" name="object 1280"/>
          <p:cNvSpPr txBox="1"/>
          <p:nvPr/>
        </p:nvSpPr>
        <p:spPr>
          <a:xfrm>
            <a:off x="2796686" y="1044750"/>
            <a:ext cx="63055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2925" algn="l"/>
              </a:tabLst>
            </a:pPr>
            <a:r>
              <a:rPr sz="100" spc="5" dirty="0">
                <a:latin typeface="Arial"/>
                <a:cs typeface="Arial"/>
              </a:rPr>
              <a:t>Museum                            </a:t>
            </a:r>
            <a:r>
              <a:rPr sz="100" dirty="0">
                <a:latin typeface="Arial"/>
                <a:cs typeface="Arial"/>
              </a:rPr>
              <a:t>for                    </a:t>
            </a:r>
            <a:r>
              <a:rPr sz="100" spc="-5" dirty="0">
                <a:latin typeface="Arial"/>
                <a:cs typeface="Arial"/>
              </a:rPr>
              <a:t> </a:t>
            </a:r>
            <a:r>
              <a:rPr sz="150" spc="5" dirty="0">
                <a:latin typeface="Arial"/>
                <a:cs typeface="Arial"/>
              </a:rPr>
              <a:t>BNB</a:t>
            </a:r>
            <a:r>
              <a:rPr sz="150" dirty="0">
                <a:latin typeface="Arial"/>
                <a:cs typeface="Arial"/>
              </a:rPr>
              <a:t>	</a:t>
            </a:r>
            <a:r>
              <a:rPr sz="225" spc="-7" baseline="18518" dirty="0">
                <a:latin typeface="Arial"/>
                <a:cs typeface="Arial"/>
              </a:rPr>
              <a:t>Ontology</a:t>
            </a:r>
            <a:endParaRPr sz="225" baseline="18518" dirty="0">
              <a:latin typeface="Arial"/>
              <a:cs typeface="Arial"/>
            </a:endParaRPr>
          </a:p>
        </p:txBody>
      </p:sp>
      <p:sp>
        <p:nvSpPr>
          <p:cNvPr id="1281" name="object 1281"/>
          <p:cNvSpPr txBox="1"/>
          <p:nvPr/>
        </p:nvSpPr>
        <p:spPr>
          <a:xfrm>
            <a:off x="2783850" y="1067470"/>
            <a:ext cx="233679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AS EDN LOD         </a:t>
            </a:r>
            <a:r>
              <a:rPr sz="100" spc="15" dirty="0">
                <a:latin typeface="Arial"/>
                <a:cs typeface="Arial"/>
              </a:rPr>
              <a:t> </a:t>
            </a:r>
            <a:r>
              <a:rPr sz="100" spc="5" dirty="0">
                <a:latin typeface="Arial"/>
                <a:cs typeface="Arial"/>
              </a:rPr>
              <a:t>Economics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82" name="object 1282"/>
          <p:cNvSpPr/>
          <p:nvPr/>
        </p:nvSpPr>
        <p:spPr>
          <a:xfrm>
            <a:off x="2921470" y="99867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50652" y="101304"/>
                </a:moveTo>
                <a:lnTo>
                  <a:pt x="70368" y="97323"/>
                </a:lnTo>
                <a:lnTo>
                  <a:pt x="86468" y="86468"/>
                </a:lnTo>
                <a:lnTo>
                  <a:pt x="97323" y="70368"/>
                </a:lnTo>
                <a:lnTo>
                  <a:pt x="101304" y="50652"/>
                </a:lnTo>
                <a:lnTo>
                  <a:pt x="97323" y="30936"/>
                </a:lnTo>
                <a:lnTo>
                  <a:pt x="86468" y="14835"/>
                </a:lnTo>
                <a:lnTo>
                  <a:pt x="70368" y="3980"/>
                </a:lnTo>
                <a:lnTo>
                  <a:pt x="50652" y="0"/>
                </a:lnTo>
                <a:lnTo>
                  <a:pt x="30936" y="3980"/>
                </a:lnTo>
                <a:lnTo>
                  <a:pt x="14835" y="14835"/>
                </a:lnTo>
                <a:lnTo>
                  <a:pt x="3980" y="30936"/>
                </a:lnTo>
                <a:lnTo>
                  <a:pt x="0" y="50652"/>
                </a:lnTo>
                <a:lnTo>
                  <a:pt x="3980" y="70368"/>
                </a:lnTo>
                <a:lnTo>
                  <a:pt x="14835" y="86468"/>
                </a:lnTo>
                <a:lnTo>
                  <a:pt x="30936" y="97323"/>
                </a:lnTo>
                <a:lnTo>
                  <a:pt x="50652" y="101304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83" name="object 1283"/>
          <p:cNvSpPr txBox="1"/>
          <p:nvPr/>
        </p:nvSpPr>
        <p:spPr>
          <a:xfrm>
            <a:off x="2292094" y="303003"/>
            <a:ext cx="3492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g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84" name="object 1284"/>
          <p:cNvSpPr txBox="1"/>
          <p:nvPr/>
        </p:nvSpPr>
        <p:spPr>
          <a:xfrm>
            <a:off x="2288232" y="322107"/>
            <a:ext cx="3492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n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85" name="object 1285"/>
          <p:cNvSpPr txBox="1"/>
          <p:nvPr/>
        </p:nvSpPr>
        <p:spPr>
          <a:xfrm>
            <a:off x="2282601" y="341210"/>
            <a:ext cx="3492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e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86" name="object 1286"/>
          <p:cNvSpPr/>
          <p:nvPr/>
        </p:nvSpPr>
        <p:spPr>
          <a:xfrm>
            <a:off x="2242592" y="269977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48989" y="97978"/>
                </a:moveTo>
                <a:lnTo>
                  <a:pt x="68058" y="94128"/>
                </a:lnTo>
                <a:lnTo>
                  <a:pt x="83630" y="83630"/>
                </a:lnTo>
                <a:lnTo>
                  <a:pt x="94128" y="68058"/>
                </a:lnTo>
                <a:lnTo>
                  <a:pt x="97978" y="48989"/>
                </a:lnTo>
                <a:lnTo>
                  <a:pt x="94128" y="29920"/>
                </a:lnTo>
                <a:lnTo>
                  <a:pt x="83630" y="14348"/>
                </a:lnTo>
                <a:lnTo>
                  <a:pt x="68058" y="3849"/>
                </a:lnTo>
                <a:lnTo>
                  <a:pt x="48989" y="0"/>
                </a:lnTo>
                <a:lnTo>
                  <a:pt x="29920" y="3849"/>
                </a:lnTo>
                <a:lnTo>
                  <a:pt x="14348" y="14348"/>
                </a:lnTo>
                <a:lnTo>
                  <a:pt x="3849" y="29920"/>
                </a:lnTo>
                <a:lnTo>
                  <a:pt x="0" y="48989"/>
                </a:lnTo>
                <a:lnTo>
                  <a:pt x="3849" y="68058"/>
                </a:lnTo>
                <a:lnTo>
                  <a:pt x="14348" y="83630"/>
                </a:lnTo>
                <a:lnTo>
                  <a:pt x="29920" y="94128"/>
                </a:lnTo>
                <a:lnTo>
                  <a:pt x="48989" y="97978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87" name="object 1287"/>
          <p:cNvSpPr/>
          <p:nvPr/>
        </p:nvSpPr>
        <p:spPr>
          <a:xfrm>
            <a:off x="1471035" y="47850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90">
                <a:moveTo>
                  <a:pt x="48656" y="97313"/>
                </a:moveTo>
                <a:lnTo>
                  <a:pt x="67596" y="93489"/>
                </a:lnTo>
                <a:lnTo>
                  <a:pt x="83062" y="83062"/>
                </a:lnTo>
                <a:lnTo>
                  <a:pt x="93489" y="67596"/>
                </a:lnTo>
                <a:lnTo>
                  <a:pt x="97313" y="48656"/>
                </a:lnTo>
                <a:lnTo>
                  <a:pt x="93489" y="29717"/>
                </a:lnTo>
                <a:lnTo>
                  <a:pt x="83062" y="14251"/>
                </a:lnTo>
                <a:lnTo>
                  <a:pt x="67596" y="3823"/>
                </a:lnTo>
                <a:lnTo>
                  <a:pt x="48656" y="0"/>
                </a:lnTo>
                <a:lnTo>
                  <a:pt x="29717" y="3823"/>
                </a:lnTo>
                <a:lnTo>
                  <a:pt x="14251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51" y="83062"/>
                </a:lnTo>
                <a:lnTo>
                  <a:pt x="29717" y="93489"/>
                </a:lnTo>
                <a:lnTo>
                  <a:pt x="48656" y="9731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88" name="object 1288"/>
          <p:cNvSpPr txBox="1"/>
          <p:nvPr/>
        </p:nvSpPr>
        <p:spPr>
          <a:xfrm>
            <a:off x="1789039" y="1670501"/>
            <a:ext cx="6985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NUTS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89" name="object 1289"/>
          <p:cNvSpPr txBox="1"/>
          <p:nvPr/>
        </p:nvSpPr>
        <p:spPr>
          <a:xfrm>
            <a:off x="1790093" y="1689605"/>
            <a:ext cx="61594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Geo-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90" name="object 1290"/>
          <p:cNvSpPr txBox="1"/>
          <p:nvPr/>
        </p:nvSpPr>
        <p:spPr>
          <a:xfrm>
            <a:off x="1226857" y="1702358"/>
            <a:ext cx="629285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2770" algn="l"/>
              </a:tabLst>
            </a:pPr>
            <a:r>
              <a:rPr sz="100" spc="5" dirty="0">
                <a:latin typeface="Arial"/>
                <a:cs typeface="Arial"/>
              </a:rPr>
              <a:t>T</a:t>
            </a:r>
            <a:r>
              <a:rPr sz="100" spc="10" dirty="0">
                <a:latin typeface="Arial"/>
                <a:cs typeface="Arial"/>
              </a:rPr>
              <a:t>ransparency</a:t>
            </a:r>
            <a:r>
              <a:rPr sz="100" dirty="0">
                <a:latin typeface="Arial"/>
                <a:cs typeface="Arial"/>
              </a:rPr>
              <a:t>                                                                 </a:t>
            </a:r>
            <a:r>
              <a:rPr sz="150" spc="5" dirty="0">
                <a:latin typeface="Arial"/>
                <a:cs typeface="Arial"/>
              </a:rPr>
              <a:t>EEARod</a:t>
            </a:r>
            <a:r>
              <a:rPr sz="150" dirty="0">
                <a:latin typeface="Arial"/>
                <a:cs typeface="Arial"/>
              </a:rPr>
              <a:t>	</a:t>
            </a:r>
            <a:r>
              <a:rPr sz="100" spc="10" dirty="0">
                <a:latin typeface="Arial"/>
                <a:cs typeface="Arial"/>
              </a:rPr>
              <a:t>vocab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91" name="object 1291"/>
          <p:cNvSpPr/>
          <p:nvPr/>
        </p:nvSpPr>
        <p:spPr>
          <a:xfrm>
            <a:off x="431866" y="1708827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48989" y="0"/>
                </a:moveTo>
                <a:lnTo>
                  <a:pt x="29920" y="3849"/>
                </a:lnTo>
                <a:lnTo>
                  <a:pt x="14348" y="14347"/>
                </a:lnTo>
                <a:lnTo>
                  <a:pt x="3849" y="29920"/>
                </a:lnTo>
                <a:lnTo>
                  <a:pt x="0" y="48992"/>
                </a:lnTo>
                <a:lnTo>
                  <a:pt x="3849" y="68058"/>
                </a:lnTo>
                <a:lnTo>
                  <a:pt x="14348" y="83627"/>
                </a:lnTo>
                <a:lnTo>
                  <a:pt x="29920" y="94124"/>
                </a:lnTo>
                <a:lnTo>
                  <a:pt x="48989" y="97973"/>
                </a:lnTo>
                <a:lnTo>
                  <a:pt x="68058" y="94124"/>
                </a:lnTo>
                <a:lnTo>
                  <a:pt x="83630" y="83627"/>
                </a:lnTo>
                <a:lnTo>
                  <a:pt x="94128" y="68058"/>
                </a:lnTo>
                <a:lnTo>
                  <a:pt x="97978" y="48992"/>
                </a:lnTo>
                <a:lnTo>
                  <a:pt x="94128" y="29920"/>
                </a:lnTo>
                <a:lnTo>
                  <a:pt x="83630" y="14347"/>
                </a:lnTo>
                <a:lnTo>
                  <a:pt x="68058" y="3849"/>
                </a:lnTo>
                <a:lnTo>
                  <a:pt x="48989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2" name="object 1292"/>
          <p:cNvSpPr txBox="1"/>
          <p:nvPr/>
        </p:nvSpPr>
        <p:spPr>
          <a:xfrm>
            <a:off x="446715" y="1749848"/>
            <a:ext cx="6604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W</a:t>
            </a:r>
            <a:r>
              <a:rPr sz="100" spc="10" dirty="0">
                <a:latin typeface="Arial"/>
                <a:cs typeface="Arial"/>
              </a:rPr>
              <a:t>ellbeing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93" name="object 1293"/>
          <p:cNvSpPr txBox="1"/>
          <p:nvPr/>
        </p:nvSpPr>
        <p:spPr>
          <a:xfrm>
            <a:off x="432541" y="1724730"/>
            <a:ext cx="93980" cy="79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" marR="20955" indent="1905">
              <a:lnSpc>
                <a:spcPct val="143200"/>
              </a:lnSpc>
            </a:pPr>
            <a:r>
              <a:rPr sz="100" spc="10" dirty="0">
                <a:latin typeface="Arial"/>
                <a:cs typeface="Arial"/>
              </a:rPr>
              <a:t>GovUK  Societal</a:t>
            </a:r>
            <a:endParaRPr sz="100" dirty="0">
              <a:latin typeface="Arial"/>
              <a:cs typeface="Arial"/>
            </a:endParaRPr>
          </a:p>
          <a:p>
            <a:pPr marL="12700" marR="5080" indent="-635">
              <a:lnSpc>
                <a:spcPct val="143200"/>
              </a:lnSpc>
              <a:spcBef>
                <a:spcPts val="85"/>
              </a:spcBef>
            </a:pPr>
            <a:r>
              <a:rPr sz="100" spc="10" dirty="0">
                <a:latin typeface="Arial"/>
                <a:cs typeface="Arial"/>
              </a:rPr>
              <a:t>Deprivation</a:t>
            </a:r>
            <a:r>
              <a:rPr sz="100" spc="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Imd  Income</a:t>
            </a:r>
            <a:r>
              <a:rPr sz="100" spc="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Rank</a:t>
            </a:r>
            <a:r>
              <a:rPr sz="100" spc="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La</a:t>
            </a:r>
            <a:endParaRPr sz="1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25"/>
              </a:spcBef>
            </a:pPr>
            <a:r>
              <a:rPr sz="100" spc="10" dirty="0">
                <a:latin typeface="Arial"/>
                <a:cs typeface="Arial"/>
              </a:rPr>
              <a:t>2010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94" name="object 1294"/>
          <p:cNvSpPr/>
          <p:nvPr/>
        </p:nvSpPr>
        <p:spPr>
          <a:xfrm>
            <a:off x="431866" y="1708827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48989" y="97978"/>
                </a:moveTo>
                <a:lnTo>
                  <a:pt x="68058" y="94128"/>
                </a:lnTo>
                <a:lnTo>
                  <a:pt x="83630" y="83630"/>
                </a:lnTo>
                <a:lnTo>
                  <a:pt x="94128" y="68058"/>
                </a:lnTo>
                <a:lnTo>
                  <a:pt x="97978" y="48989"/>
                </a:lnTo>
                <a:lnTo>
                  <a:pt x="94128" y="29920"/>
                </a:lnTo>
                <a:lnTo>
                  <a:pt x="83630" y="14348"/>
                </a:lnTo>
                <a:lnTo>
                  <a:pt x="68058" y="3849"/>
                </a:lnTo>
                <a:lnTo>
                  <a:pt x="48989" y="0"/>
                </a:lnTo>
                <a:lnTo>
                  <a:pt x="29920" y="3849"/>
                </a:lnTo>
                <a:lnTo>
                  <a:pt x="14348" y="14348"/>
                </a:lnTo>
                <a:lnTo>
                  <a:pt x="3849" y="29920"/>
                </a:lnTo>
                <a:lnTo>
                  <a:pt x="0" y="48989"/>
                </a:lnTo>
                <a:lnTo>
                  <a:pt x="3849" y="68058"/>
                </a:lnTo>
                <a:lnTo>
                  <a:pt x="14348" y="83630"/>
                </a:lnTo>
                <a:lnTo>
                  <a:pt x="29920" y="94128"/>
                </a:lnTo>
                <a:lnTo>
                  <a:pt x="48989" y="97978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5" name="object 1295"/>
          <p:cNvSpPr txBox="1"/>
          <p:nvPr/>
        </p:nvSpPr>
        <p:spPr>
          <a:xfrm>
            <a:off x="2065618" y="1275754"/>
            <a:ext cx="85725" cy="80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ts val="175"/>
              </a:lnSpc>
            </a:pPr>
            <a:r>
              <a:rPr sz="150" spc="-5" dirty="0">
                <a:latin typeface="Arial"/>
                <a:cs typeface="Arial"/>
              </a:rPr>
              <a:t>BBC</a:t>
            </a:r>
            <a:endParaRPr sz="150" dirty="0">
              <a:latin typeface="Arial"/>
              <a:cs typeface="Arial"/>
            </a:endParaRPr>
          </a:p>
          <a:p>
            <a:pPr marL="17145" marR="5080" indent="-5080">
              <a:lnSpc>
                <a:spcPts val="170"/>
              </a:lnSpc>
              <a:spcBef>
                <a:spcPts val="10"/>
              </a:spcBef>
            </a:pPr>
            <a:r>
              <a:rPr sz="150" spc="-5" dirty="0">
                <a:latin typeface="Arial"/>
                <a:cs typeface="Arial"/>
              </a:rPr>
              <a:t>Wildlife  Finder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296" name="object 1296"/>
          <p:cNvSpPr txBox="1"/>
          <p:nvPr/>
        </p:nvSpPr>
        <p:spPr>
          <a:xfrm>
            <a:off x="1118829" y="2926109"/>
            <a:ext cx="102235" cy="55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marR="5080" indent="-3175">
              <a:lnSpc>
                <a:spcPct val="134300"/>
              </a:lnSpc>
            </a:pPr>
            <a:r>
              <a:rPr sz="100" spc="15" dirty="0">
                <a:latin typeface="Arial"/>
                <a:cs typeface="Arial"/>
              </a:rPr>
              <a:t>StatusNet  Mystatus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97" name="object 1297"/>
          <p:cNvSpPr/>
          <p:nvPr/>
        </p:nvSpPr>
        <p:spPr>
          <a:xfrm>
            <a:off x="1810474" y="74032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48656" y="0"/>
                </a:moveTo>
                <a:lnTo>
                  <a:pt x="29715" y="3823"/>
                </a:lnTo>
                <a:lnTo>
                  <a:pt x="14249" y="14249"/>
                </a:lnTo>
                <a:lnTo>
                  <a:pt x="3823" y="29715"/>
                </a:lnTo>
                <a:lnTo>
                  <a:pt x="0" y="48656"/>
                </a:lnTo>
                <a:lnTo>
                  <a:pt x="3823" y="67598"/>
                </a:lnTo>
                <a:lnTo>
                  <a:pt x="14249" y="83064"/>
                </a:lnTo>
                <a:lnTo>
                  <a:pt x="29715" y="93490"/>
                </a:lnTo>
                <a:lnTo>
                  <a:pt x="48656" y="97313"/>
                </a:lnTo>
                <a:lnTo>
                  <a:pt x="67598" y="93490"/>
                </a:lnTo>
                <a:lnTo>
                  <a:pt x="83064" y="83064"/>
                </a:lnTo>
                <a:lnTo>
                  <a:pt x="93490" y="67598"/>
                </a:lnTo>
                <a:lnTo>
                  <a:pt x="97313" y="48656"/>
                </a:lnTo>
                <a:lnTo>
                  <a:pt x="93490" y="29715"/>
                </a:lnTo>
                <a:lnTo>
                  <a:pt x="83064" y="14249"/>
                </a:lnTo>
                <a:lnTo>
                  <a:pt x="67598" y="3823"/>
                </a:lnTo>
                <a:lnTo>
                  <a:pt x="48656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8" name="object 1298"/>
          <p:cNvSpPr txBox="1"/>
          <p:nvPr/>
        </p:nvSpPr>
        <p:spPr>
          <a:xfrm>
            <a:off x="1812325" y="762578"/>
            <a:ext cx="86360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Miguiad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299" name="object 1299"/>
          <p:cNvSpPr txBox="1"/>
          <p:nvPr/>
        </p:nvSpPr>
        <p:spPr>
          <a:xfrm>
            <a:off x="1817480" y="789536"/>
            <a:ext cx="416559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4015" algn="l"/>
              </a:tabLst>
            </a:pPr>
            <a:r>
              <a:rPr sz="150" spc="22" baseline="27777" dirty="0">
                <a:latin typeface="Arial"/>
                <a:cs typeface="Arial"/>
              </a:rPr>
              <a:t>Eviajes	</a:t>
            </a:r>
            <a:r>
              <a:rPr sz="100" spc="5" dirty="0">
                <a:latin typeface="Arial"/>
                <a:cs typeface="Arial"/>
              </a:rPr>
              <a:t>ness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00" name="object 1300"/>
          <p:cNvSpPr txBox="1"/>
          <p:nvPr/>
        </p:nvSpPr>
        <p:spPr>
          <a:xfrm>
            <a:off x="1817098" y="803519"/>
            <a:ext cx="88265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25" dirty="0">
                <a:latin typeface="Arial"/>
                <a:cs typeface="Arial"/>
              </a:rPr>
              <a:t>GNOSS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01" name="object 1301"/>
          <p:cNvSpPr/>
          <p:nvPr/>
        </p:nvSpPr>
        <p:spPr>
          <a:xfrm>
            <a:off x="1810474" y="74032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48656" y="97313"/>
                </a:moveTo>
                <a:lnTo>
                  <a:pt x="67596" y="93489"/>
                </a:lnTo>
                <a:lnTo>
                  <a:pt x="83062" y="83062"/>
                </a:lnTo>
                <a:lnTo>
                  <a:pt x="93489" y="67596"/>
                </a:lnTo>
                <a:lnTo>
                  <a:pt x="97313" y="48656"/>
                </a:lnTo>
                <a:lnTo>
                  <a:pt x="93489" y="29717"/>
                </a:lnTo>
                <a:lnTo>
                  <a:pt x="83062" y="14251"/>
                </a:lnTo>
                <a:lnTo>
                  <a:pt x="67596" y="3823"/>
                </a:lnTo>
                <a:lnTo>
                  <a:pt x="48656" y="0"/>
                </a:lnTo>
                <a:lnTo>
                  <a:pt x="29717" y="3823"/>
                </a:lnTo>
                <a:lnTo>
                  <a:pt x="14251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51" y="83062"/>
                </a:lnTo>
                <a:lnTo>
                  <a:pt x="29717" y="93489"/>
                </a:lnTo>
                <a:lnTo>
                  <a:pt x="48656" y="9731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02" name="object 1302"/>
          <p:cNvSpPr txBox="1"/>
          <p:nvPr/>
        </p:nvSpPr>
        <p:spPr>
          <a:xfrm>
            <a:off x="1280368" y="630796"/>
            <a:ext cx="383540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735" marR="5080" indent="5715">
              <a:lnSpc>
                <a:spcPct val="134300"/>
              </a:lnSpc>
            </a:pPr>
            <a:r>
              <a:rPr sz="100" spc="25" dirty="0">
                <a:latin typeface="Arial"/>
                <a:cs typeface="Arial"/>
              </a:rPr>
              <a:t>DB</a:t>
            </a:r>
            <a:r>
              <a:rPr sz="100" spc="15" dirty="0">
                <a:latin typeface="Arial"/>
                <a:cs typeface="Arial"/>
              </a:rPr>
              <a:t>Tune  John</a:t>
            </a:r>
            <a:r>
              <a:rPr sz="100" spc="10" dirty="0">
                <a:latin typeface="Arial"/>
                <a:cs typeface="Arial"/>
              </a:rPr>
              <a:t> </a:t>
            </a:r>
            <a:r>
              <a:rPr sz="100" spc="15" dirty="0">
                <a:latin typeface="Arial"/>
                <a:cs typeface="Arial"/>
              </a:rPr>
              <a:t>Peel</a:t>
            </a:r>
            <a:endParaRPr sz="100" dirty="0">
              <a:latin typeface="Arial"/>
              <a:cs typeface="Arial"/>
            </a:endParaRPr>
          </a:p>
          <a:p>
            <a:pPr marL="12700">
              <a:lnSpc>
                <a:spcPts val="175"/>
              </a:lnSpc>
            </a:pPr>
            <a:r>
              <a:rPr sz="150" spc="-5" dirty="0">
                <a:latin typeface="Arial"/>
                <a:cs typeface="Arial"/>
              </a:rPr>
              <a:t>Acorn                 </a:t>
            </a:r>
            <a:r>
              <a:rPr sz="100" spc="10" dirty="0">
                <a:latin typeface="Arial"/>
                <a:cs typeface="Arial"/>
              </a:rPr>
              <a:t>Indymedia              </a:t>
            </a:r>
            <a:r>
              <a:rPr sz="100" spc="15" dirty="0">
                <a:latin typeface="Arial"/>
                <a:cs typeface="Arial"/>
              </a:rPr>
              <a:t> Sessions</a:t>
            </a:r>
            <a:endParaRPr sz="100" dirty="0">
              <a:latin typeface="Arial"/>
              <a:cs typeface="Arial"/>
            </a:endParaRPr>
          </a:p>
          <a:p>
            <a:pPr marL="25400">
              <a:lnSpc>
                <a:spcPts val="175"/>
              </a:lnSpc>
            </a:pPr>
            <a:r>
              <a:rPr sz="150" spc="-5" dirty="0">
                <a:latin typeface="Arial"/>
                <a:cs typeface="Arial"/>
              </a:rPr>
              <a:t>Sat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303" name="object 1303"/>
          <p:cNvSpPr/>
          <p:nvPr/>
        </p:nvSpPr>
        <p:spPr>
          <a:xfrm>
            <a:off x="2981712" y="893247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59">
                <a:moveTo>
                  <a:pt x="49317" y="0"/>
                </a:moveTo>
                <a:lnTo>
                  <a:pt x="30121" y="3875"/>
                </a:lnTo>
                <a:lnTo>
                  <a:pt x="14444" y="14444"/>
                </a:lnTo>
                <a:lnTo>
                  <a:pt x="3875" y="30121"/>
                </a:lnTo>
                <a:lnTo>
                  <a:pt x="0" y="49317"/>
                </a:lnTo>
                <a:lnTo>
                  <a:pt x="3875" y="68519"/>
                </a:lnTo>
                <a:lnTo>
                  <a:pt x="14444" y="84199"/>
                </a:lnTo>
                <a:lnTo>
                  <a:pt x="30121" y="94769"/>
                </a:lnTo>
                <a:lnTo>
                  <a:pt x="49317" y="98645"/>
                </a:lnTo>
                <a:lnTo>
                  <a:pt x="68519" y="94769"/>
                </a:lnTo>
                <a:lnTo>
                  <a:pt x="84199" y="84199"/>
                </a:lnTo>
                <a:lnTo>
                  <a:pt x="94769" y="68519"/>
                </a:lnTo>
                <a:lnTo>
                  <a:pt x="98645" y="49317"/>
                </a:lnTo>
                <a:lnTo>
                  <a:pt x="94769" y="30121"/>
                </a:lnTo>
                <a:lnTo>
                  <a:pt x="84199" y="14444"/>
                </a:lnTo>
                <a:lnTo>
                  <a:pt x="68519" y="3875"/>
                </a:lnTo>
                <a:lnTo>
                  <a:pt x="49317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04" name="object 1304"/>
          <p:cNvSpPr txBox="1"/>
          <p:nvPr/>
        </p:nvSpPr>
        <p:spPr>
          <a:xfrm>
            <a:off x="2474613" y="918741"/>
            <a:ext cx="72072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32130" algn="l"/>
              </a:tabLst>
            </a:pPr>
            <a:r>
              <a:rPr sz="100" spc="15" dirty="0">
                <a:latin typeface="Arial"/>
                <a:cs typeface="Arial"/>
              </a:rPr>
              <a:t>My	</a:t>
            </a:r>
            <a:r>
              <a:rPr sz="150" spc="5" dirty="0">
                <a:latin typeface="Arial"/>
                <a:cs typeface="Arial"/>
              </a:rPr>
              <a:t>Data             </a:t>
            </a:r>
            <a:r>
              <a:rPr sz="150" spc="35" dirty="0">
                <a:latin typeface="Arial"/>
                <a:cs typeface="Arial"/>
              </a:rPr>
              <a:t> </a:t>
            </a:r>
            <a:r>
              <a:rPr sz="150" spc="22" baseline="27777" dirty="0">
                <a:latin typeface="Arial"/>
                <a:cs typeface="Arial"/>
              </a:rPr>
              <a:t>RKB</a:t>
            </a:r>
            <a:endParaRPr sz="150" baseline="27777" dirty="0">
              <a:latin typeface="Arial"/>
              <a:cs typeface="Arial"/>
            </a:endParaRPr>
          </a:p>
        </p:txBody>
      </p:sp>
      <p:sp>
        <p:nvSpPr>
          <p:cNvPr id="1305" name="object 1305"/>
          <p:cNvSpPr txBox="1"/>
          <p:nvPr/>
        </p:nvSpPr>
        <p:spPr>
          <a:xfrm>
            <a:off x="2990096" y="943290"/>
            <a:ext cx="7556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Bnf.fr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306" name="object 1306"/>
          <p:cNvSpPr/>
          <p:nvPr/>
        </p:nvSpPr>
        <p:spPr>
          <a:xfrm>
            <a:off x="2981712" y="893247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59">
                <a:moveTo>
                  <a:pt x="49321" y="98643"/>
                </a:moveTo>
                <a:lnTo>
                  <a:pt x="68520" y="94767"/>
                </a:lnTo>
                <a:lnTo>
                  <a:pt x="84197" y="84197"/>
                </a:lnTo>
                <a:lnTo>
                  <a:pt x="94767" y="68520"/>
                </a:lnTo>
                <a:lnTo>
                  <a:pt x="98643" y="49321"/>
                </a:lnTo>
                <a:lnTo>
                  <a:pt x="94767" y="30123"/>
                </a:lnTo>
                <a:lnTo>
                  <a:pt x="84197" y="14446"/>
                </a:lnTo>
                <a:lnTo>
                  <a:pt x="68520" y="3875"/>
                </a:lnTo>
                <a:lnTo>
                  <a:pt x="49321" y="0"/>
                </a:lnTo>
                <a:lnTo>
                  <a:pt x="30123" y="3875"/>
                </a:lnTo>
                <a:lnTo>
                  <a:pt x="14446" y="14446"/>
                </a:lnTo>
                <a:lnTo>
                  <a:pt x="3875" y="30123"/>
                </a:lnTo>
                <a:lnTo>
                  <a:pt x="0" y="49321"/>
                </a:lnTo>
                <a:lnTo>
                  <a:pt x="3875" y="68520"/>
                </a:lnTo>
                <a:lnTo>
                  <a:pt x="14446" y="84197"/>
                </a:lnTo>
                <a:lnTo>
                  <a:pt x="30123" y="94767"/>
                </a:lnTo>
                <a:lnTo>
                  <a:pt x="49321" y="9864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07" name="object 1307"/>
          <p:cNvSpPr txBox="1"/>
          <p:nvPr/>
        </p:nvSpPr>
        <p:spPr>
          <a:xfrm>
            <a:off x="838049" y="743474"/>
            <a:ext cx="8763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065" algn="just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GovUK  imd en</a:t>
            </a:r>
            <a:r>
              <a:rPr sz="100" spc="-10" dirty="0">
                <a:latin typeface="Arial"/>
                <a:cs typeface="Arial"/>
              </a:rPr>
              <a:t>v</a:t>
            </a:r>
            <a:r>
              <a:rPr sz="100" dirty="0">
                <a:latin typeface="Arial"/>
                <a:cs typeface="Arial"/>
              </a:rPr>
              <a:t>.  rank </a:t>
            </a:r>
            <a:r>
              <a:rPr sz="100" spc="5" dirty="0">
                <a:latin typeface="Arial"/>
                <a:cs typeface="Arial"/>
              </a:rPr>
              <a:t>2010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08" name="object 1308"/>
          <p:cNvSpPr txBox="1"/>
          <p:nvPr/>
        </p:nvSpPr>
        <p:spPr>
          <a:xfrm>
            <a:off x="1572586" y="2270238"/>
            <a:ext cx="9207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StatusNet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09" name="object 1309"/>
          <p:cNvSpPr txBox="1"/>
          <p:nvPr/>
        </p:nvSpPr>
        <p:spPr>
          <a:xfrm>
            <a:off x="1559518" y="2287975"/>
            <a:ext cx="11430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Opensimchat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10" name="object 1310"/>
          <p:cNvSpPr/>
          <p:nvPr/>
        </p:nvSpPr>
        <p:spPr>
          <a:xfrm>
            <a:off x="2733794" y="278390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48656" y="0"/>
                </a:moveTo>
                <a:lnTo>
                  <a:pt x="29715" y="3823"/>
                </a:lnTo>
                <a:lnTo>
                  <a:pt x="14249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49" y="83062"/>
                </a:lnTo>
                <a:lnTo>
                  <a:pt x="29715" y="93489"/>
                </a:lnTo>
                <a:lnTo>
                  <a:pt x="48656" y="97313"/>
                </a:lnTo>
                <a:lnTo>
                  <a:pt x="67598" y="93489"/>
                </a:lnTo>
                <a:lnTo>
                  <a:pt x="83064" y="83062"/>
                </a:lnTo>
                <a:lnTo>
                  <a:pt x="93490" y="67596"/>
                </a:lnTo>
                <a:lnTo>
                  <a:pt x="97313" y="48656"/>
                </a:lnTo>
                <a:lnTo>
                  <a:pt x="93490" y="29717"/>
                </a:lnTo>
                <a:lnTo>
                  <a:pt x="83064" y="14251"/>
                </a:lnTo>
                <a:lnTo>
                  <a:pt x="67598" y="3823"/>
                </a:lnTo>
                <a:lnTo>
                  <a:pt x="48656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1" name="object 1311"/>
          <p:cNvSpPr txBox="1"/>
          <p:nvPr/>
        </p:nvSpPr>
        <p:spPr>
          <a:xfrm>
            <a:off x="2742503" y="2796952"/>
            <a:ext cx="7683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Open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312" name="object 1312"/>
          <p:cNvSpPr txBox="1"/>
          <p:nvPr/>
        </p:nvSpPr>
        <p:spPr>
          <a:xfrm>
            <a:off x="2598629" y="2821511"/>
            <a:ext cx="21907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" baseline="18518" dirty="0">
                <a:latin typeface="Arial"/>
                <a:cs typeface="Arial"/>
              </a:rPr>
              <a:t>Ontology         </a:t>
            </a:r>
            <a:r>
              <a:rPr sz="225" spc="15" baseline="18518" dirty="0">
                <a:latin typeface="Arial"/>
                <a:cs typeface="Arial"/>
              </a:rPr>
              <a:t> </a:t>
            </a:r>
            <a:r>
              <a:rPr sz="150" spc="5" dirty="0">
                <a:latin typeface="Arial"/>
                <a:cs typeface="Arial"/>
              </a:rPr>
              <a:t>Food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313" name="object 1313"/>
          <p:cNvSpPr txBox="1"/>
          <p:nvPr/>
        </p:nvSpPr>
        <p:spPr>
          <a:xfrm>
            <a:off x="2743545" y="2846071"/>
            <a:ext cx="7683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Facts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314" name="object 1314"/>
          <p:cNvSpPr/>
          <p:nvPr/>
        </p:nvSpPr>
        <p:spPr>
          <a:xfrm>
            <a:off x="2733794" y="278390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48656" y="97313"/>
                </a:moveTo>
                <a:lnTo>
                  <a:pt x="67596" y="93489"/>
                </a:lnTo>
                <a:lnTo>
                  <a:pt x="83062" y="83062"/>
                </a:lnTo>
                <a:lnTo>
                  <a:pt x="93489" y="67596"/>
                </a:lnTo>
                <a:lnTo>
                  <a:pt x="97313" y="48656"/>
                </a:lnTo>
                <a:lnTo>
                  <a:pt x="93489" y="29717"/>
                </a:lnTo>
                <a:lnTo>
                  <a:pt x="83062" y="14251"/>
                </a:lnTo>
                <a:lnTo>
                  <a:pt x="67596" y="3823"/>
                </a:lnTo>
                <a:lnTo>
                  <a:pt x="48656" y="0"/>
                </a:lnTo>
                <a:lnTo>
                  <a:pt x="29717" y="3823"/>
                </a:lnTo>
                <a:lnTo>
                  <a:pt x="14251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51" y="83062"/>
                </a:lnTo>
                <a:lnTo>
                  <a:pt x="29717" y="93489"/>
                </a:lnTo>
                <a:lnTo>
                  <a:pt x="48656" y="9731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5" name="object 1315"/>
          <p:cNvSpPr txBox="1"/>
          <p:nvPr/>
        </p:nvSpPr>
        <p:spPr>
          <a:xfrm>
            <a:off x="98709" y="1439474"/>
            <a:ext cx="104139" cy="79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" marR="23495" indent="3175" algn="ctr">
              <a:lnSpc>
                <a:spcPct val="143200"/>
              </a:lnSpc>
            </a:pPr>
            <a:r>
              <a:rPr sz="100" spc="10" dirty="0">
                <a:latin typeface="Arial"/>
                <a:cs typeface="Arial"/>
              </a:rPr>
              <a:t>GovUK  Societal  </a:t>
            </a:r>
            <a:r>
              <a:rPr sz="100" spc="15" dirty="0">
                <a:latin typeface="Arial"/>
                <a:cs typeface="Arial"/>
              </a:rPr>
              <a:t>W</a:t>
            </a:r>
            <a:r>
              <a:rPr sz="100" spc="10" dirty="0">
                <a:latin typeface="Arial"/>
                <a:cs typeface="Arial"/>
              </a:rPr>
              <a:t>ellbeing</a:t>
            </a:r>
            <a:endParaRPr sz="100" dirty="0">
              <a:latin typeface="Arial"/>
              <a:cs typeface="Arial"/>
            </a:endParaRPr>
          </a:p>
          <a:p>
            <a:pPr marL="12700" marR="5080" indent="-3810" algn="ctr">
              <a:lnSpc>
                <a:spcPct val="143200"/>
              </a:lnSpc>
            </a:pPr>
            <a:r>
              <a:rPr sz="100" spc="10" dirty="0">
                <a:latin typeface="Arial"/>
                <a:cs typeface="Arial"/>
              </a:rPr>
              <a:t>Deprivation</a:t>
            </a:r>
            <a:r>
              <a:rPr sz="100" spc="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Imd  Education</a:t>
            </a:r>
            <a:r>
              <a:rPr sz="100" spc="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Rank</a:t>
            </a:r>
            <a:r>
              <a:rPr sz="100" spc="5" dirty="0">
                <a:latin typeface="Arial"/>
                <a:cs typeface="Arial"/>
              </a:rPr>
              <a:t> La  </a:t>
            </a:r>
            <a:r>
              <a:rPr sz="100" spc="10" dirty="0">
                <a:latin typeface="Arial"/>
                <a:cs typeface="Arial"/>
              </a:rPr>
              <a:t>2010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16" name="object 1316"/>
          <p:cNvSpPr/>
          <p:nvPr/>
        </p:nvSpPr>
        <p:spPr>
          <a:xfrm>
            <a:off x="3028051" y="2096922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48656" y="0"/>
                </a:moveTo>
                <a:lnTo>
                  <a:pt x="29715" y="3823"/>
                </a:lnTo>
                <a:lnTo>
                  <a:pt x="14249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49" y="83062"/>
                </a:lnTo>
                <a:lnTo>
                  <a:pt x="29715" y="93489"/>
                </a:lnTo>
                <a:lnTo>
                  <a:pt x="48656" y="97313"/>
                </a:lnTo>
                <a:lnTo>
                  <a:pt x="67598" y="93489"/>
                </a:lnTo>
                <a:lnTo>
                  <a:pt x="83064" y="83062"/>
                </a:lnTo>
                <a:lnTo>
                  <a:pt x="93490" y="67596"/>
                </a:lnTo>
                <a:lnTo>
                  <a:pt x="97313" y="48656"/>
                </a:lnTo>
                <a:lnTo>
                  <a:pt x="93490" y="29717"/>
                </a:lnTo>
                <a:lnTo>
                  <a:pt x="83064" y="14251"/>
                </a:lnTo>
                <a:lnTo>
                  <a:pt x="67598" y="3823"/>
                </a:lnTo>
                <a:lnTo>
                  <a:pt x="48656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7" name="object 1317"/>
          <p:cNvSpPr txBox="1"/>
          <p:nvPr/>
        </p:nvSpPr>
        <p:spPr>
          <a:xfrm>
            <a:off x="3042900" y="2122004"/>
            <a:ext cx="6858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LOD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318" name="object 1318"/>
          <p:cNvSpPr txBox="1"/>
          <p:nvPr/>
        </p:nvSpPr>
        <p:spPr>
          <a:xfrm>
            <a:off x="2591516" y="2153772"/>
            <a:ext cx="63373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22" baseline="55555" dirty="0">
                <a:latin typeface="Arial"/>
                <a:cs typeface="Arial"/>
              </a:rPr>
              <a:t>DBpedia             </a:t>
            </a:r>
            <a:r>
              <a:rPr sz="150" spc="-5" dirty="0">
                <a:latin typeface="Arial"/>
                <a:cs typeface="Arial"/>
              </a:rPr>
              <a:t>GNU                        </a:t>
            </a:r>
            <a:r>
              <a:rPr sz="225" spc="-7" baseline="37037" dirty="0">
                <a:latin typeface="Arial"/>
                <a:cs typeface="Arial"/>
              </a:rPr>
              <a:t>Disgenet           </a:t>
            </a:r>
            <a:r>
              <a:rPr sz="225" spc="7" baseline="18518" dirty="0">
                <a:latin typeface="Arial"/>
                <a:cs typeface="Arial"/>
              </a:rPr>
              <a:t>ACBDLS        </a:t>
            </a:r>
            <a:r>
              <a:rPr sz="225" spc="22" baseline="18518" dirty="0">
                <a:latin typeface="Arial"/>
                <a:cs typeface="Arial"/>
              </a:rPr>
              <a:t> </a:t>
            </a:r>
            <a:r>
              <a:rPr sz="150" spc="5" dirty="0">
                <a:latin typeface="Arial"/>
                <a:cs typeface="Arial"/>
              </a:rPr>
              <a:t>GNI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319" name="object 1319"/>
          <p:cNvSpPr/>
          <p:nvPr/>
        </p:nvSpPr>
        <p:spPr>
          <a:xfrm>
            <a:off x="3028051" y="2096922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48656" y="97313"/>
                </a:moveTo>
                <a:lnTo>
                  <a:pt x="67596" y="93489"/>
                </a:lnTo>
                <a:lnTo>
                  <a:pt x="83062" y="83062"/>
                </a:lnTo>
                <a:lnTo>
                  <a:pt x="93489" y="67596"/>
                </a:lnTo>
                <a:lnTo>
                  <a:pt x="97313" y="48656"/>
                </a:lnTo>
                <a:lnTo>
                  <a:pt x="93489" y="29717"/>
                </a:lnTo>
                <a:lnTo>
                  <a:pt x="83062" y="14251"/>
                </a:lnTo>
                <a:lnTo>
                  <a:pt x="67596" y="3823"/>
                </a:lnTo>
                <a:lnTo>
                  <a:pt x="48656" y="0"/>
                </a:lnTo>
                <a:lnTo>
                  <a:pt x="29717" y="3823"/>
                </a:lnTo>
                <a:lnTo>
                  <a:pt x="14251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51" y="83062"/>
                </a:lnTo>
                <a:lnTo>
                  <a:pt x="29717" y="93489"/>
                </a:lnTo>
                <a:lnTo>
                  <a:pt x="48656" y="9731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20" name="object 1320"/>
          <p:cNvSpPr txBox="1"/>
          <p:nvPr/>
        </p:nvSpPr>
        <p:spPr>
          <a:xfrm>
            <a:off x="1990107" y="1705658"/>
            <a:ext cx="102235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" dirty="0">
                <a:latin typeface="Arial"/>
                <a:cs typeface="Arial"/>
              </a:rPr>
              <a:t>FOAF-</a:t>
            </a:r>
          </a:p>
        </p:txBody>
      </p:sp>
      <p:sp>
        <p:nvSpPr>
          <p:cNvPr id="1321" name="object 1321"/>
          <p:cNvSpPr txBox="1"/>
          <p:nvPr/>
        </p:nvSpPr>
        <p:spPr>
          <a:xfrm>
            <a:off x="1984095" y="1735675"/>
            <a:ext cx="11048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" dirty="0">
                <a:latin typeface="Arial"/>
                <a:cs typeface="Arial"/>
              </a:rPr>
              <a:t>Profiles</a:t>
            </a:r>
          </a:p>
        </p:txBody>
      </p:sp>
      <p:sp>
        <p:nvSpPr>
          <p:cNvPr id="1322" name="object 1322"/>
          <p:cNvSpPr txBox="1"/>
          <p:nvPr/>
        </p:nvSpPr>
        <p:spPr>
          <a:xfrm>
            <a:off x="1637728" y="2040382"/>
            <a:ext cx="104139" cy="55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>
              <a:lnSpc>
                <a:spcPct val="134300"/>
              </a:lnSpc>
            </a:pPr>
            <a:r>
              <a:rPr sz="100" spc="15" dirty="0">
                <a:latin typeface="Arial"/>
                <a:cs typeface="Arial"/>
              </a:rPr>
              <a:t>StatusNet  Samnoble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23" name="object 1323"/>
          <p:cNvSpPr txBox="1"/>
          <p:nvPr/>
        </p:nvSpPr>
        <p:spPr>
          <a:xfrm>
            <a:off x="512958" y="1185335"/>
            <a:ext cx="81915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240">
              <a:lnSpc>
                <a:spcPct val="143200"/>
              </a:lnSpc>
            </a:pPr>
            <a:r>
              <a:rPr sz="100" spc="10" dirty="0">
                <a:latin typeface="Arial"/>
                <a:cs typeface="Arial"/>
              </a:rPr>
              <a:t>GovUK  </a:t>
            </a:r>
            <a:r>
              <a:rPr sz="100" spc="5" dirty="0">
                <a:latin typeface="Arial"/>
                <a:cs typeface="Arial"/>
              </a:rPr>
              <a:t>T</a:t>
            </a:r>
            <a:r>
              <a:rPr sz="100" spc="10" dirty="0">
                <a:latin typeface="Arial"/>
                <a:cs typeface="Arial"/>
              </a:rPr>
              <a:t>ransparency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24" name="object 1324"/>
          <p:cNvSpPr txBox="1"/>
          <p:nvPr/>
        </p:nvSpPr>
        <p:spPr>
          <a:xfrm>
            <a:off x="504258" y="1210453"/>
            <a:ext cx="9652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Impact</a:t>
            </a:r>
            <a:r>
              <a:rPr sz="100" spc="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Indicators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25" name="object 1325"/>
          <p:cNvSpPr txBox="1"/>
          <p:nvPr/>
        </p:nvSpPr>
        <p:spPr>
          <a:xfrm>
            <a:off x="510364" y="1218085"/>
            <a:ext cx="86360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">
              <a:lnSpc>
                <a:spcPct val="143200"/>
              </a:lnSpc>
            </a:pPr>
            <a:r>
              <a:rPr sz="100" spc="15" dirty="0">
                <a:latin typeface="Arial"/>
                <a:cs typeface="Arial"/>
              </a:rPr>
              <a:t>A</a:t>
            </a:r>
            <a:r>
              <a:rPr sz="100" dirty="0">
                <a:latin typeface="Arial"/>
                <a:cs typeface="Arial"/>
              </a:rPr>
              <a:t>f</a:t>
            </a:r>
            <a:r>
              <a:rPr sz="100" spc="10" dirty="0">
                <a:latin typeface="Arial"/>
                <a:cs typeface="Arial"/>
              </a:rPr>
              <a:t>fordable  Housing</a:t>
            </a:r>
            <a:r>
              <a:rPr sz="100" spc="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Starts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26" name="object 1326"/>
          <p:cNvSpPr txBox="1"/>
          <p:nvPr/>
        </p:nvSpPr>
        <p:spPr>
          <a:xfrm>
            <a:off x="957024" y="2711238"/>
            <a:ext cx="208915" cy="55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4300"/>
              </a:lnSpc>
            </a:pPr>
            <a:r>
              <a:rPr sz="100" spc="15" dirty="0">
                <a:latin typeface="Arial"/>
                <a:cs typeface="Arial"/>
              </a:rPr>
              <a:t>StatusNet </a:t>
            </a:r>
            <a:r>
              <a:rPr sz="150" spc="22" baseline="27777" dirty="0">
                <a:latin typeface="Arial"/>
                <a:cs typeface="Arial"/>
              </a:rPr>
              <a:t>Spip  </a:t>
            </a:r>
            <a:r>
              <a:rPr sz="100" spc="15" dirty="0">
                <a:latin typeface="Arial"/>
                <a:cs typeface="Arial"/>
              </a:rPr>
              <a:t>Coreyavis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27" name="object 1327"/>
          <p:cNvSpPr/>
          <p:nvPr/>
        </p:nvSpPr>
        <p:spPr>
          <a:xfrm>
            <a:off x="718014" y="2705131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48656" y="0"/>
                </a:moveTo>
                <a:lnTo>
                  <a:pt x="29717" y="3823"/>
                </a:lnTo>
                <a:lnTo>
                  <a:pt x="14251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51" y="83062"/>
                </a:lnTo>
                <a:lnTo>
                  <a:pt x="29717" y="93489"/>
                </a:lnTo>
                <a:lnTo>
                  <a:pt x="48656" y="97313"/>
                </a:lnTo>
                <a:lnTo>
                  <a:pt x="67596" y="93489"/>
                </a:lnTo>
                <a:lnTo>
                  <a:pt x="83062" y="83062"/>
                </a:lnTo>
                <a:lnTo>
                  <a:pt x="93489" y="67596"/>
                </a:lnTo>
                <a:lnTo>
                  <a:pt x="97313" y="48656"/>
                </a:lnTo>
                <a:lnTo>
                  <a:pt x="93489" y="29717"/>
                </a:lnTo>
                <a:lnTo>
                  <a:pt x="83062" y="14251"/>
                </a:lnTo>
                <a:lnTo>
                  <a:pt x="67596" y="3823"/>
                </a:lnTo>
                <a:lnTo>
                  <a:pt x="48656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28" name="object 1328"/>
          <p:cNvSpPr txBox="1"/>
          <p:nvPr/>
        </p:nvSpPr>
        <p:spPr>
          <a:xfrm>
            <a:off x="723306" y="2728400"/>
            <a:ext cx="85090" cy="62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">
              <a:lnSpc>
                <a:spcPct val="107400"/>
              </a:lnSpc>
            </a:pPr>
            <a:r>
              <a:rPr sz="150" spc="5" dirty="0">
                <a:latin typeface="Arial"/>
                <a:cs typeface="Arial"/>
              </a:rPr>
              <a:t>Enel  Shops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329" name="object 1329"/>
          <p:cNvSpPr/>
          <p:nvPr/>
        </p:nvSpPr>
        <p:spPr>
          <a:xfrm>
            <a:off x="718014" y="2705132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48656" y="97313"/>
                </a:moveTo>
                <a:lnTo>
                  <a:pt x="67596" y="93489"/>
                </a:lnTo>
                <a:lnTo>
                  <a:pt x="83062" y="83062"/>
                </a:lnTo>
                <a:lnTo>
                  <a:pt x="93489" y="67596"/>
                </a:lnTo>
                <a:lnTo>
                  <a:pt x="97313" y="48656"/>
                </a:lnTo>
                <a:lnTo>
                  <a:pt x="93489" y="29717"/>
                </a:lnTo>
                <a:lnTo>
                  <a:pt x="83062" y="14251"/>
                </a:lnTo>
                <a:lnTo>
                  <a:pt x="67596" y="3823"/>
                </a:lnTo>
                <a:lnTo>
                  <a:pt x="48656" y="0"/>
                </a:lnTo>
                <a:lnTo>
                  <a:pt x="29717" y="3823"/>
                </a:lnTo>
                <a:lnTo>
                  <a:pt x="14251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51" y="83062"/>
                </a:lnTo>
                <a:lnTo>
                  <a:pt x="29717" y="93489"/>
                </a:lnTo>
                <a:lnTo>
                  <a:pt x="48656" y="9731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30" name="object 1330"/>
          <p:cNvSpPr/>
          <p:nvPr/>
        </p:nvSpPr>
        <p:spPr>
          <a:xfrm>
            <a:off x="2505571" y="1999609"/>
            <a:ext cx="103505" cy="103505"/>
          </a:xfrm>
          <a:custGeom>
            <a:avLst/>
            <a:gdLst/>
            <a:ahLst/>
            <a:cxnLst/>
            <a:rect l="l" t="t" r="r" b="b"/>
            <a:pathLst>
              <a:path w="103505" h="103505">
                <a:moveTo>
                  <a:pt x="51645" y="0"/>
                </a:moveTo>
                <a:lnTo>
                  <a:pt x="31543" y="4058"/>
                </a:lnTo>
                <a:lnTo>
                  <a:pt x="15127" y="15127"/>
                </a:lnTo>
                <a:lnTo>
                  <a:pt x="4058" y="31545"/>
                </a:lnTo>
                <a:lnTo>
                  <a:pt x="0" y="51650"/>
                </a:lnTo>
                <a:lnTo>
                  <a:pt x="4058" y="71754"/>
                </a:lnTo>
                <a:lnTo>
                  <a:pt x="15127" y="88171"/>
                </a:lnTo>
                <a:lnTo>
                  <a:pt x="31543" y="99240"/>
                </a:lnTo>
                <a:lnTo>
                  <a:pt x="51645" y="103299"/>
                </a:lnTo>
                <a:lnTo>
                  <a:pt x="71754" y="99240"/>
                </a:lnTo>
                <a:lnTo>
                  <a:pt x="88174" y="88171"/>
                </a:lnTo>
                <a:lnTo>
                  <a:pt x="99244" y="71754"/>
                </a:lnTo>
                <a:lnTo>
                  <a:pt x="103302" y="51650"/>
                </a:lnTo>
                <a:lnTo>
                  <a:pt x="99244" y="31545"/>
                </a:lnTo>
                <a:lnTo>
                  <a:pt x="88174" y="15127"/>
                </a:lnTo>
                <a:lnTo>
                  <a:pt x="71754" y="4058"/>
                </a:lnTo>
                <a:lnTo>
                  <a:pt x="51645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31" name="object 1331"/>
          <p:cNvSpPr txBox="1"/>
          <p:nvPr/>
        </p:nvSpPr>
        <p:spPr>
          <a:xfrm>
            <a:off x="2365355" y="2027350"/>
            <a:ext cx="346710" cy="7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 algn="ctr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DBpedia</a:t>
            </a:r>
            <a:endParaRPr sz="150" dirty="0">
              <a:latin typeface="Arial"/>
              <a:cs typeface="Arial"/>
            </a:endParaRPr>
          </a:p>
          <a:p>
            <a:pPr algn="ctr">
              <a:lnSpc>
                <a:spcPts val="155"/>
              </a:lnSpc>
              <a:spcBef>
                <a:spcPts val="10"/>
              </a:spcBef>
            </a:pPr>
            <a:r>
              <a:rPr sz="225" spc="7" baseline="18518" dirty="0">
                <a:latin typeface="Arial"/>
                <a:cs typeface="Arial"/>
              </a:rPr>
              <a:t>DBpedia              </a:t>
            </a:r>
            <a:r>
              <a:rPr sz="150" spc="5" dirty="0">
                <a:latin typeface="Arial"/>
                <a:cs typeface="Arial"/>
              </a:rPr>
              <a:t>FR         </a:t>
            </a:r>
            <a:r>
              <a:rPr sz="150" spc="15" dirty="0">
                <a:latin typeface="Arial"/>
                <a:cs typeface="Arial"/>
              </a:rPr>
              <a:t> </a:t>
            </a:r>
            <a:r>
              <a:rPr sz="225" spc="-7" baseline="37037" dirty="0">
                <a:latin typeface="Arial"/>
                <a:cs typeface="Arial"/>
              </a:rPr>
              <a:t>Linklion</a:t>
            </a:r>
            <a:endParaRPr sz="225" baseline="37037" dirty="0">
              <a:latin typeface="Arial"/>
              <a:cs typeface="Arial"/>
            </a:endParaRPr>
          </a:p>
          <a:p>
            <a:pPr marL="40640">
              <a:lnSpc>
                <a:spcPts val="155"/>
              </a:lnSpc>
            </a:pPr>
            <a:r>
              <a:rPr sz="150" spc="5" dirty="0">
                <a:latin typeface="Arial"/>
                <a:cs typeface="Arial"/>
              </a:rPr>
              <a:t>DE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332" name="object 1332"/>
          <p:cNvSpPr/>
          <p:nvPr/>
        </p:nvSpPr>
        <p:spPr>
          <a:xfrm>
            <a:off x="2505571" y="1999609"/>
            <a:ext cx="103505" cy="103505"/>
          </a:xfrm>
          <a:custGeom>
            <a:avLst/>
            <a:gdLst/>
            <a:ahLst/>
            <a:cxnLst/>
            <a:rect l="l" t="t" r="r" b="b"/>
            <a:pathLst>
              <a:path w="103505" h="103505">
                <a:moveTo>
                  <a:pt x="51649" y="103299"/>
                </a:moveTo>
                <a:lnTo>
                  <a:pt x="71754" y="99240"/>
                </a:lnTo>
                <a:lnTo>
                  <a:pt x="88171" y="88171"/>
                </a:lnTo>
                <a:lnTo>
                  <a:pt x="99240" y="71754"/>
                </a:lnTo>
                <a:lnTo>
                  <a:pt x="103299" y="51649"/>
                </a:lnTo>
                <a:lnTo>
                  <a:pt x="99240" y="31545"/>
                </a:lnTo>
                <a:lnTo>
                  <a:pt x="88171" y="15127"/>
                </a:lnTo>
                <a:lnTo>
                  <a:pt x="71754" y="4058"/>
                </a:lnTo>
                <a:lnTo>
                  <a:pt x="51649" y="0"/>
                </a:lnTo>
                <a:lnTo>
                  <a:pt x="31545" y="4058"/>
                </a:lnTo>
                <a:lnTo>
                  <a:pt x="15127" y="15127"/>
                </a:lnTo>
                <a:lnTo>
                  <a:pt x="4058" y="31545"/>
                </a:lnTo>
                <a:lnTo>
                  <a:pt x="0" y="51649"/>
                </a:lnTo>
                <a:lnTo>
                  <a:pt x="4058" y="71754"/>
                </a:lnTo>
                <a:lnTo>
                  <a:pt x="15127" y="88171"/>
                </a:lnTo>
                <a:lnTo>
                  <a:pt x="31545" y="99240"/>
                </a:lnTo>
                <a:lnTo>
                  <a:pt x="51649" y="103299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33" name="object 1333"/>
          <p:cNvSpPr txBox="1"/>
          <p:nvPr/>
        </p:nvSpPr>
        <p:spPr>
          <a:xfrm>
            <a:off x="1629978" y="2534715"/>
            <a:ext cx="348615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StatusNet                             </a:t>
            </a:r>
            <a:r>
              <a:rPr sz="100" spc="15" dirty="0">
                <a:latin typeface="Arial"/>
                <a:cs typeface="Arial"/>
              </a:rPr>
              <a:t> </a:t>
            </a:r>
            <a:r>
              <a:rPr sz="150" spc="5" dirty="0">
                <a:latin typeface="Arial"/>
                <a:cs typeface="Arial"/>
              </a:rPr>
              <a:t>StatusNet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334" name="object 1334"/>
          <p:cNvSpPr txBox="1"/>
          <p:nvPr/>
        </p:nvSpPr>
        <p:spPr>
          <a:xfrm>
            <a:off x="1617605" y="2557438"/>
            <a:ext cx="10985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Rainbowdash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35" name="object 1335"/>
          <p:cNvSpPr txBox="1"/>
          <p:nvPr/>
        </p:nvSpPr>
        <p:spPr>
          <a:xfrm>
            <a:off x="2205726" y="2777802"/>
            <a:ext cx="221615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"/>
              </a:lnSpc>
            </a:pPr>
            <a:r>
              <a:rPr sz="100" spc="10" dirty="0">
                <a:latin typeface="Arial"/>
                <a:cs typeface="Arial"/>
                <a:hlinkClick r:id="rId8"/>
              </a:rPr>
              <a:t>StatusNet</a:t>
            </a:r>
            <a:endParaRPr sz="100" dirty="0">
              <a:latin typeface="Arial"/>
              <a:cs typeface="Arial"/>
            </a:endParaRPr>
          </a:p>
          <a:p>
            <a:pPr marR="5080" algn="r">
              <a:lnSpc>
                <a:spcPts val="145"/>
              </a:lnSpc>
            </a:pPr>
            <a:r>
              <a:rPr sz="150" spc="-25" dirty="0">
                <a:latin typeface="Arial"/>
                <a:cs typeface="Arial"/>
                <a:hlinkClick r:id="rId8"/>
              </a:rPr>
              <a:t>T</a:t>
            </a:r>
            <a:r>
              <a:rPr sz="150" spc="-5" dirty="0">
                <a:latin typeface="Arial"/>
                <a:cs typeface="Arial"/>
              </a:rPr>
              <a:t>ekk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336" name="object 1336"/>
          <p:cNvSpPr txBox="1"/>
          <p:nvPr/>
        </p:nvSpPr>
        <p:spPr>
          <a:xfrm>
            <a:off x="2202204" y="2796903"/>
            <a:ext cx="10160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  <a:hlinkClick r:id="rId8"/>
              </a:rPr>
              <a:t>Mamalibre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37" name="object 1337"/>
          <p:cNvSpPr/>
          <p:nvPr/>
        </p:nvSpPr>
        <p:spPr>
          <a:xfrm>
            <a:off x="3228471" y="938428"/>
            <a:ext cx="99695" cy="99695"/>
          </a:xfrm>
          <a:custGeom>
            <a:avLst/>
            <a:gdLst/>
            <a:ahLst/>
            <a:cxnLst/>
            <a:rect l="l" t="t" r="r" b="b"/>
            <a:pathLst>
              <a:path w="99695" h="99694">
                <a:moveTo>
                  <a:pt x="49653" y="0"/>
                </a:moveTo>
                <a:lnTo>
                  <a:pt x="30326" y="3902"/>
                </a:lnTo>
                <a:lnTo>
                  <a:pt x="14543" y="14543"/>
                </a:lnTo>
                <a:lnTo>
                  <a:pt x="3902" y="30326"/>
                </a:lnTo>
                <a:lnTo>
                  <a:pt x="0" y="49653"/>
                </a:lnTo>
                <a:lnTo>
                  <a:pt x="3902" y="68979"/>
                </a:lnTo>
                <a:lnTo>
                  <a:pt x="14543" y="84762"/>
                </a:lnTo>
                <a:lnTo>
                  <a:pt x="30326" y="95403"/>
                </a:lnTo>
                <a:lnTo>
                  <a:pt x="49653" y="99306"/>
                </a:lnTo>
                <a:lnTo>
                  <a:pt x="68979" y="95403"/>
                </a:lnTo>
                <a:lnTo>
                  <a:pt x="84762" y="84762"/>
                </a:lnTo>
                <a:lnTo>
                  <a:pt x="95403" y="68979"/>
                </a:lnTo>
                <a:lnTo>
                  <a:pt x="99306" y="49653"/>
                </a:lnTo>
                <a:lnTo>
                  <a:pt x="95403" y="30326"/>
                </a:lnTo>
                <a:lnTo>
                  <a:pt x="84762" y="14543"/>
                </a:lnTo>
                <a:lnTo>
                  <a:pt x="68979" y="3902"/>
                </a:lnTo>
                <a:lnTo>
                  <a:pt x="49653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38" name="object 1338"/>
          <p:cNvSpPr txBox="1"/>
          <p:nvPr/>
        </p:nvSpPr>
        <p:spPr>
          <a:xfrm>
            <a:off x="2729447" y="955652"/>
            <a:ext cx="589280" cy="43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6839" algn="r">
              <a:lnSpc>
                <a:spcPts val="114"/>
              </a:lnSpc>
            </a:pPr>
            <a:r>
              <a:rPr sz="100" spc="10" dirty="0">
                <a:latin typeface="Arial"/>
                <a:cs typeface="Arial"/>
              </a:rPr>
              <a:t>unlocode</a:t>
            </a:r>
            <a:endParaRPr sz="100" dirty="0">
              <a:latin typeface="Arial"/>
              <a:cs typeface="Arial"/>
            </a:endParaRPr>
          </a:p>
          <a:p>
            <a:pPr marL="12700">
              <a:lnSpc>
                <a:spcPts val="114"/>
              </a:lnSpc>
              <a:tabLst>
                <a:tab pos="517525" algn="l"/>
              </a:tabLst>
            </a:pPr>
            <a:r>
              <a:rPr sz="100" dirty="0">
                <a:latin typeface="Arial"/>
                <a:cs typeface="Arial"/>
              </a:rPr>
              <a:t>Webscience	</a:t>
            </a:r>
            <a:r>
              <a:rPr sz="150" baseline="27777" dirty="0">
                <a:latin typeface="Arial"/>
                <a:cs typeface="Arial"/>
              </a:rPr>
              <a:t>Princeton</a:t>
            </a:r>
          </a:p>
        </p:txBody>
      </p:sp>
      <p:sp>
        <p:nvSpPr>
          <p:cNvPr id="1339" name="object 1339"/>
          <p:cNvSpPr txBox="1"/>
          <p:nvPr/>
        </p:nvSpPr>
        <p:spPr>
          <a:xfrm>
            <a:off x="3242717" y="980594"/>
            <a:ext cx="6794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Library</a:t>
            </a:r>
          </a:p>
        </p:txBody>
      </p:sp>
      <p:sp>
        <p:nvSpPr>
          <p:cNvPr id="1340" name="object 1340"/>
          <p:cNvSpPr txBox="1"/>
          <p:nvPr/>
        </p:nvSpPr>
        <p:spPr>
          <a:xfrm>
            <a:off x="3227124" y="996976"/>
            <a:ext cx="9652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Findingaids</a:t>
            </a:r>
          </a:p>
        </p:txBody>
      </p:sp>
      <p:sp>
        <p:nvSpPr>
          <p:cNvPr id="1341" name="object 1341"/>
          <p:cNvSpPr/>
          <p:nvPr/>
        </p:nvSpPr>
        <p:spPr>
          <a:xfrm>
            <a:off x="3228471" y="938428"/>
            <a:ext cx="99695" cy="99695"/>
          </a:xfrm>
          <a:custGeom>
            <a:avLst/>
            <a:gdLst/>
            <a:ahLst/>
            <a:cxnLst/>
            <a:rect l="l" t="t" r="r" b="b"/>
            <a:pathLst>
              <a:path w="99695" h="99694">
                <a:moveTo>
                  <a:pt x="49654" y="99308"/>
                </a:moveTo>
                <a:lnTo>
                  <a:pt x="68982" y="95406"/>
                </a:lnTo>
                <a:lnTo>
                  <a:pt x="84765" y="84765"/>
                </a:lnTo>
                <a:lnTo>
                  <a:pt x="95406" y="68982"/>
                </a:lnTo>
                <a:lnTo>
                  <a:pt x="99308" y="49654"/>
                </a:lnTo>
                <a:lnTo>
                  <a:pt x="95406" y="30326"/>
                </a:lnTo>
                <a:lnTo>
                  <a:pt x="84765" y="14543"/>
                </a:lnTo>
                <a:lnTo>
                  <a:pt x="68982" y="3902"/>
                </a:lnTo>
                <a:lnTo>
                  <a:pt x="49654" y="0"/>
                </a:lnTo>
                <a:lnTo>
                  <a:pt x="30326" y="3902"/>
                </a:lnTo>
                <a:lnTo>
                  <a:pt x="14543" y="14543"/>
                </a:lnTo>
                <a:lnTo>
                  <a:pt x="3902" y="30326"/>
                </a:lnTo>
                <a:lnTo>
                  <a:pt x="0" y="49654"/>
                </a:lnTo>
                <a:lnTo>
                  <a:pt x="3902" y="68982"/>
                </a:lnTo>
                <a:lnTo>
                  <a:pt x="14543" y="84765"/>
                </a:lnTo>
                <a:lnTo>
                  <a:pt x="30326" y="95406"/>
                </a:lnTo>
                <a:lnTo>
                  <a:pt x="49654" y="99308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42" name="object 1342"/>
          <p:cNvSpPr txBox="1"/>
          <p:nvPr/>
        </p:nvSpPr>
        <p:spPr>
          <a:xfrm>
            <a:off x="1187565" y="1607560"/>
            <a:ext cx="36322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0515" algn="l"/>
              </a:tabLst>
            </a:pPr>
            <a:r>
              <a:rPr sz="100" spc="10" dirty="0">
                <a:latin typeface="Arial"/>
                <a:cs typeface="Arial"/>
              </a:rPr>
              <a:t>270a.info	</a:t>
            </a:r>
            <a:r>
              <a:rPr sz="100" spc="5" dirty="0">
                <a:latin typeface="Arial"/>
                <a:cs typeface="Arial"/>
              </a:rPr>
              <a:t>WWW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43" name="object 1343"/>
          <p:cNvSpPr txBox="1"/>
          <p:nvPr/>
        </p:nvSpPr>
        <p:spPr>
          <a:xfrm>
            <a:off x="3076844" y="2959767"/>
            <a:ext cx="9207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 marR="8890" indent="-889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Bio2RDF  OMIM</a:t>
            </a:r>
            <a:endParaRPr sz="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" spc="5" dirty="0">
                <a:latin typeface="Arial"/>
                <a:cs typeface="Arial"/>
              </a:rPr>
              <a:t>Resources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44" name="object 1344"/>
          <p:cNvSpPr/>
          <p:nvPr/>
        </p:nvSpPr>
        <p:spPr>
          <a:xfrm>
            <a:off x="3075550" y="2934513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48656" y="97313"/>
                </a:moveTo>
                <a:lnTo>
                  <a:pt x="67596" y="93489"/>
                </a:lnTo>
                <a:lnTo>
                  <a:pt x="83062" y="83062"/>
                </a:lnTo>
                <a:lnTo>
                  <a:pt x="93489" y="67596"/>
                </a:lnTo>
                <a:lnTo>
                  <a:pt x="97313" y="48656"/>
                </a:lnTo>
                <a:lnTo>
                  <a:pt x="93489" y="29717"/>
                </a:lnTo>
                <a:lnTo>
                  <a:pt x="83062" y="14251"/>
                </a:lnTo>
                <a:lnTo>
                  <a:pt x="67596" y="3823"/>
                </a:lnTo>
                <a:lnTo>
                  <a:pt x="48656" y="0"/>
                </a:lnTo>
                <a:lnTo>
                  <a:pt x="29717" y="3823"/>
                </a:lnTo>
                <a:lnTo>
                  <a:pt x="14251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51" y="83062"/>
                </a:lnTo>
                <a:lnTo>
                  <a:pt x="29717" y="93489"/>
                </a:lnTo>
                <a:lnTo>
                  <a:pt x="48656" y="9731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45" name="object 1345"/>
          <p:cNvSpPr txBox="1"/>
          <p:nvPr/>
        </p:nvSpPr>
        <p:spPr>
          <a:xfrm>
            <a:off x="806709" y="621983"/>
            <a:ext cx="107950" cy="5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Opendata  Scotland Simd  Geographic</a:t>
            </a:r>
          </a:p>
        </p:txBody>
      </p:sp>
      <p:sp>
        <p:nvSpPr>
          <p:cNvPr id="1346" name="object 1346"/>
          <p:cNvSpPr txBox="1"/>
          <p:nvPr/>
        </p:nvSpPr>
        <p:spPr>
          <a:xfrm>
            <a:off x="812064" y="667013"/>
            <a:ext cx="367665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Access Rank                       </a:t>
            </a:r>
            <a:r>
              <a:rPr sz="100" spc="15" baseline="55555" dirty="0">
                <a:latin typeface="Arial"/>
                <a:cs typeface="Arial"/>
              </a:rPr>
              <a:t>GovUK Societal                     </a:t>
            </a:r>
            <a:r>
              <a:rPr sz="100" spc="22" baseline="55555" dirty="0">
                <a:latin typeface="Arial"/>
                <a:cs typeface="Arial"/>
              </a:rPr>
              <a:t> </a:t>
            </a:r>
            <a:r>
              <a:rPr sz="100" spc="30" baseline="55555" dirty="0">
                <a:latin typeface="Arial"/>
                <a:cs typeface="Arial"/>
              </a:rPr>
              <a:t>GovUK</a:t>
            </a:r>
            <a:endParaRPr sz="100" baseline="55555" dirty="0">
              <a:latin typeface="Arial"/>
              <a:cs typeface="Arial"/>
            </a:endParaRPr>
          </a:p>
        </p:txBody>
      </p:sp>
      <p:sp>
        <p:nvSpPr>
          <p:cNvPr id="1347" name="object 1347"/>
          <p:cNvSpPr/>
          <p:nvPr/>
        </p:nvSpPr>
        <p:spPr>
          <a:xfrm>
            <a:off x="3731257" y="1239637"/>
            <a:ext cx="100330" cy="100330"/>
          </a:xfrm>
          <a:custGeom>
            <a:avLst/>
            <a:gdLst/>
            <a:ahLst/>
            <a:cxnLst/>
            <a:rect l="l" t="t" r="r" b="b"/>
            <a:pathLst>
              <a:path w="100329" h="100330">
                <a:moveTo>
                  <a:pt x="49989" y="0"/>
                </a:moveTo>
                <a:lnTo>
                  <a:pt x="30531" y="3928"/>
                </a:lnTo>
                <a:lnTo>
                  <a:pt x="14641" y="14641"/>
                </a:lnTo>
                <a:lnTo>
                  <a:pt x="3928" y="30531"/>
                </a:lnTo>
                <a:lnTo>
                  <a:pt x="0" y="49989"/>
                </a:lnTo>
                <a:lnTo>
                  <a:pt x="3928" y="69446"/>
                </a:lnTo>
                <a:lnTo>
                  <a:pt x="14641" y="85336"/>
                </a:lnTo>
                <a:lnTo>
                  <a:pt x="30531" y="96049"/>
                </a:lnTo>
                <a:lnTo>
                  <a:pt x="49989" y="99978"/>
                </a:lnTo>
                <a:lnTo>
                  <a:pt x="69446" y="96049"/>
                </a:lnTo>
                <a:lnTo>
                  <a:pt x="85336" y="85336"/>
                </a:lnTo>
                <a:lnTo>
                  <a:pt x="96049" y="69446"/>
                </a:lnTo>
                <a:lnTo>
                  <a:pt x="99978" y="49989"/>
                </a:lnTo>
                <a:lnTo>
                  <a:pt x="96049" y="30531"/>
                </a:lnTo>
                <a:lnTo>
                  <a:pt x="85336" y="14641"/>
                </a:lnTo>
                <a:lnTo>
                  <a:pt x="69446" y="3928"/>
                </a:lnTo>
                <a:lnTo>
                  <a:pt x="49989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48" name="object 1348"/>
          <p:cNvSpPr txBox="1"/>
          <p:nvPr/>
        </p:nvSpPr>
        <p:spPr>
          <a:xfrm>
            <a:off x="3726701" y="1283575"/>
            <a:ext cx="10223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Gutenberg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49" name="object 1349"/>
          <p:cNvSpPr/>
          <p:nvPr/>
        </p:nvSpPr>
        <p:spPr>
          <a:xfrm>
            <a:off x="3731257" y="1239637"/>
            <a:ext cx="100330" cy="100330"/>
          </a:xfrm>
          <a:custGeom>
            <a:avLst/>
            <a:gdLst/>
            <a:ahLst/>
            <a:cxnLst/>
            <a:rect l="l" t="t" r="r" b="b"/>
            <a:pathLst>
              <a:path w="100329" h="100330">
                <a:moveTo>
                  <a:pt x="49986" y="99973"/>
                </a:moveTo>
                <a:lnTo>
                  <a:pt x="69444" y="96045"/>
                </a:lnTo>
                <a:lnTo>
                  <a:pt x="85333" y="85333"/>
                </a:lnTo>
                <a:lnTo>
                  <a:pt x="96045" y="69444"/>
                </a:lnTo>
                <a:lnTo>
                  <a:pt x="99973" y="49986"/>
                </a:lnTo>
                <a:lnTo>
                  <a:pt x="96045" y="30529"/>
                </a:lnTo>
                <a:lnTo>
                  <a:pt x="85333" y="14640"/>
                </a:lnTo>
                <a:lnTo>
                  <a:pt x="69444" y="3928"/>
                </a:lnTo>
                <a:lnTo>
                  <a:pt x="49986" y="0"/>
                </a:lnTo>
                <a:lnTo>
                  <a:pt x="30529" y="3928"/>
                </a:lnTo>
                <a:lnTo>
                  <a:pt x="14640" y="14640"/>
                </a:lnTo>
                <a:lnTo>
                  <a:pt x="3928" y="30529"/>
                </a:lnTo>
                <a:lnTo>
                  <a:pt x="0" y="49986"/>
                </a:lnTo>
                <a:lnTo>
                  <a:pt x="3928" y="69444"/>
                </a:lnTo>
                <a:lnTo>
                  <a:pt x="14640" y="85333"/>
                </a:lnTo>
                <a:lnTo>
                  <a:pt x="30529" y="96045"/>
                </a:lnTo>
                <a:lnTo>
                  <a:pt x="49986" y="9997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0" name="object 1350"/>
          <p:cNvSpPr txBox="1"/>
          <p:nvPr/>
        </p:nvSpPr>
        <p:spPr>
          <a:xfrm>
            <a:off x="1842284" y="2902189"/>
            <a:ext cx="238125" cy="100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685" marR="5080" indent="1905">
              <a:lnSpc>
                <a:spcPct val="134300"/>
              </a:lnSpc>
            </a:pPr>
            <a:r>
              <a:rPr sz="100" spc="15" dirty="0">
                <a:latin typeface="Arial"/>
                <a:cs typeface="Arial"/>
              </a:rPr>
              <a:t>StatusNet  Alexandre</a:t>
            </a:r>
            <a:endParaRPr sz="100" dirty="0">
              <a:latin typeface="Arial"/>
              <a:cs typeface="Arial"/>
            </a:endParaRPr>
          </a:p>
          <a:p>
            <a:pPr marL="12700">
              <a:lnSpc>
                <a:spcPts val="175"/>
              </a:lnSpc>
              <a:spcBef>
                <a:spcPts val="10"/>
              </a:spcBef>
            </a:pPr>
            <a:r>
              <a:rPr sz="150" spc="-5" dirty="0">
                <a:latin typeface="Arial"/>
                <a:cs typeface="Arial"/>
              </a:rPr>
              <a:t>StatusNet             </a:t>
            </a:r>
            <a:r>
              <a:rPr sz="100" spc="15" dirty="0">
                <a:latin typeface="Arial"/>
                <a:cs typeface="Arial"/>
              </a:rPr>
              <a:t>Franke</a:t>
            </a:r>
            <a:endParaRPr sz="100" dirty="0">
              <a:latin typeface="Arial"/>
              <a:cs typeface="Arial"/>
            </a:endParaRPr>
          </a:p>
          <a:p>
            <a:pPr marL="30480">
              <a:lnSpc>
                <a:spcPts val="175"/>
              </a:lnSpc>
            </a:pPr>
            <a:r>
              <a:rPr sz="150" spc="-5" dirty="0">
                <a:latin typeface="Arial"/>
                <a:cs typeface="Arial"/>
              </a:rPr>
              <a:t>Otbm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351" name="object 1351"/>
          <p:cNvSpPr txBox="1"/>
          <p:nvPr/>
        </p:nvSpPr>
        <p:spPr>
          <a:xfrm>
            <a:off x="458528" y="907260"/>
            <a:ext cx="266700" cy="43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"/>
              </a:lnSpc>
            </a:pPr>
            <a:r>
              <a:rPr sz="150" spc="-5" dirty="0">
                <a:latin typeface="Arial"/>
                <a:cs typeface="Arial"/>
              </a:rPr>
              <a:t>ODCL</a:t>
            </a:r>
            <a:endParaRPr sz="150" dirty="0">
              <a:latin typeface="Arial"/>
              <a:cs typeface="Arial"/>
            </a:endParaRPr>
          </a:p>
          <a:p>
            <a:pPr marR="5080" algn="r">
              <a:lnSpc>
                <a:spcPts val="85"/>
              </a:lnSpc>
            </a:pPr>
            <a:r>
              <a:rPr sz="100" dirty="0">
                <a:latin typeface="Arial"/>
                <a:cs typeface="Arial"/>
              </a:rPr>
              <a:t>Scotland</a:t>
            </a:r>
          </a:p>
        </p:txBody>
      </p:sp>
      <p:sp>
        <p:nvSpPr>
          <p:cNvPr id="1352" name="object 1352"/>
          <p:cNvSpPr txBox="1"/>
          <p:nvPr/>
        </p:nvSpPr>
        <p:spPr>
          <a:xfrm>
            <a:off x="465439" y="930465"/>
            <a:ext cx="273050" cy="50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75"/>
              </a:lnSpc>
              <a:tabLst>
                <a:tab pos="167640" algn="l"/>
              </a:tabLst>
            </a:pPr>
            <a:r>
              <a:rPr sz="150" spc="-5" dirty="0">
                <a:latin typeface="Arial"/>
                <a:cs typeface="Arial"/>
              </a:rPr>
              <a:t>SOA	</a:t>
            </a:r>
            <a:r>
              <a:rPr sz="100" spc="-5" dirty="0">
                <a:latin typeface="Arial"/>
                <a:cs typeface="Arial"/>
              </a:rPr>
              <a:t>Simd Housing</a:t>
            </a:r>
            <a:endParaRPr sz="100" dirty="0">
              <a:latin typeface="Arial"/>
              <a:cs typeface="Arial"/>
            </a:endParaRPr>
          </a:p>
          <a:p>
            <a:pPr marR="26670" algn="r">
              <a:lnSpc>
                <a:spcPts val="114"/>
              </a:lnSpc>
            </a:pPr>
            <a:r>
              <a:rPr sz="100" dirty="0">
                <a:latin typeface="Arial"/>
                <a:cs typeface="Arial"/>
              </a:rPr>
              <a:t>Rank</a:t>
            </a:r>
          </a:p>
        </p:txBody>
      </p:sp>
      <p:sp>
        <p:nvSpPr>
          <p:cNvPr id="1353" name="object 1353"/>
          <p:cNvSpPr txBox="1"/>
          <p:nvPr/>
        </p:nvSpPr>
        <p:spPr>
          <a:xfrm>
            <a:off x="2134931" y="2655677"/>
            <a:ext cx="402590" cy="4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"/>
              </a:lnSpc>
            </a:pPr>
            <a:r>
              <a:rPr sz="150" spc="-5" dirty="0">
                <a:latin typeface="Arial"/>
                <a:cs typeface="Arial"/>
              </a:rPr>
              <a:t>StatusNet                    </a:t>
            </a:r>
            <a:r>
              <a:rPr sz="150" spc="15" dirty="0">
                <a:latin typeface="Arial"/>
                <a:cs typeface="Arial"/>
              </a:rPr>
              <a:t> </a:t>
            </a:r>
            <a:r>
              <a:rPr sz="100" dirty="0">
                <a:latin typeface="Arial"/>
                <a:cs typeface="Arial"/>
              </a:rPr>
              <a:t>Cooleysekula</a:t>
            </a:r>
          </a:p>
          <a:p>
            <a:pPr marR="5080" algn="r">
              <a:lnSpc>
                <a:spcPts val="100"/>
              </a:lnSpc>
            </a:pPr>
            <a:r>
              <a:rPr sz="100" spc="5" dirty="0">
                <a:latin typeface="Arial"/>
                <a:cs typeface="Arial"/>
              </a:rPr>
              <a:t>StatusNet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54" name="object 1354"/>
          <p:cNvSpPr txBox="1"/>
          <p:nvPr/>
        </p:nvSpPr>
        <p:spPr>
          <a:xfrm>
            <a:off x="2139206" y="2677508"/>
            <a:ext cx="9525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Ourco</a:t>
            </a:r>
            <a:r>
              <a:rPr sz="150" spc="-10" dirty="0">
                <a:latin typeface="Arial"/>
                <a:cs typeface="Arial"/>
              </a:rPr>
              <a:t>f</a:t>
            </a:r>
            <a:r>
              <a:rPr sz="150" spc="-5" dirty="0">
                <a:latin typeface="Arial"/>
                <a:cs typeface="Arial"/>
              </a:rPr>
              <a:t>fs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355" name="object 1355"/>
          <p:cNvSpPr/>
          <p:nvPr/>
        </p:nvSpPr>
        <p:spPr>
          <a:xfrm>
            <a:off x="3258592" y="1134214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48656" y="0"/>
                </a:moveTo>
                <a:lnTo>
                  <a:pt x="29715" y="3823"/>
                </a:lnTo>
                <a:lnTo>
                  <a:pt x="14249" y="14249"/>
                </a:lnTo>
                <a:lnTo>
                  <a:pt x="3823" y="29715"/>
                </a:lnTo>
                <a:lnTo>
                  <a:pt x="0" y="48656"/>
                </a:lnTo>
                <a:lnTo>
                  <a:pt x="3823" y="67598"/>
                </a:lnTo>
                <a:lnTo>
                  <a:pt x="14249" y="83064"/>
                </a:lnTo>
                <a:lnTo>
                  <a:pt x="29715" y="93490"/>
                </a:lnTo>
                <a:lnTo>
                  <a:pt x="48656" y="97313"/>
                </a:lnTo>
                <a:lnTo>
                  <a:pt x="67598" y="93490"/>
                </a:lnTo>
                <a:lnTo>
                  <a:pt x="83064" y="83064"/>
                </a:lnTo>
                <a:lnTo>
                  <a:pt x="93490" y="67598"/>
                </a:lnTo>
                <a:lnTo>
                  <a:pt x="97313" y="48656"/>
                </a:lnTo>
                <a:lnTo>
                  <a:pt x="93490" y="29715"/>
                </a:lnTo>
                <a:lnTo>
                  <a:pt x="83064" y="14249"/>
                </a:lnTo>
                <a:lnTo>
                  <a:pt x="67598" y="3823"/>
                </a:lnTo>
                <a:lnTo>
                  <a:pt x="48656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6" name="object 1356"/>
          <p:cNvSpPr txBox="1"/>
          <p:nvPr/>
        </p:nvSpPr>
        <p:spPr>
          <a:xfrm>
            <a:off x="3251394" y="1172544"/>
            <a:ext cx="104139" cy="37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15" dirty="0">
                <a:latin typeface="Arial"/>
                <a:cs typeface="Arial"/>
              </a:rPr>
              <a:t>Colinda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357" name="object 1357"/>
          <p:cNvSpPr/>
          <p:nvPr/>
        </p:nvSpPr>
        <p:spPr>
          <a:xfrm>
            <a:off x="3258592" y="1134214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48656" y="97313"/>
                </a:moveTo>
                <a:lnTo>
                  <a:pt x="67596" y="93489"/>
                </a:lnTo>
                <a:lnTo>
                  <a:pt x="83062" y="83062"/>
                </a:lnTo>
                <a:lnTo>
                  <a:pt x="93489" y="67596"/>
                </a:lnTo>
                <a:lnTo>
                  <a:pt x="97313" y="48656"/>
                </a:lnTo>
                <a:lnTo>
                  <a:pt x="93489" y="29717"/>
                </a:lnTo>
                <a:lnTo>
                  <a:pt x="83062" y="14251"/>
                </a:lnTo>
                <a:lnTo>
                  <a:pt x="67596" y="3823"/>
                </a:lnTo>
                <a:lnTo>
                  <a:pt x="48656" y="0"/>
                </a:lnTo>
                <a:lnTo>
                  <a:pt x="29717" y="3823"/>
                </a:lnTo>
                <a:lnTo>
                  <a:pt x="14251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51" y="83062"/>
                </a:lnTo>
                <a:lnTo>
                  <a:pt x="29717" y="93489"/>
                </a:lnTo>
                <a:lnTo>
                  <a:pt x="48656" y="9731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8" name="object 1358"/>
          <p:cNvSpPr/>
          <p:nvPr/>
        </p:nvSpPr>
        <p:spPr>
          <a:xfrm>
            <a:off x="1379514" y="381193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48989" y="97978"/>
                </a:moveTo>
                <a:lnTo>
                  <a:pt x="68058" y="94128"/>
                </a:lnTo>
                <a:lnTo>
                  <a:pt x="83630" y="83630"/>
                </a:lnTo>
                <a:lnTo>
                  <a:pt x="94128" y="68058"/>
                </a:lnTo>
                <a:lnTo>
                  <a:pt x="97978" y="48989"/>
                </a:lnTo>
                <a:lnTo>
                  <a:pt x="94128" y="29920"/>
                </a:lnTo>
                <a:lnTo>
                  <a:pt x="83630" y="14348"/>
                </a:lnTo>
                <a:lnTo>
                  <a:pt x="68058" y="3849"/>
                </a:lnTo>
                <a:lnTo>
                  <a:pt x="48989" y="0"/>
                </a:lnTo>
                <a:lnTo>
                  <a:pt x="29920" y="3849"/>
                </a:lnTo>
                <a:lnTo>
                  <a:pt x="14348" y="14348"/>
                </a:lnTo>
                <a:lnTo>
                  <a:pt x="3849" y="29920"/>
                </a:lnTo>
                <a:lnTo>
                  <a:pt x="0" y="48989"/>
                </a:lnTo>
                <a:lnTo>
                  <a:pt x="3849" y="68058"/>
                </a:lnTo>
                <a:lnTo>
                  <a:pt x="14348" y="83630"/>
                </a:lnTo>
                <a:lnTo>
                  <a:pt x="29920" y="94128"/>
                </a:lnTo>
                <a:lnTo>
                  <a:pt x="48989" y="97978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9" name="object 1359"/>
          <p:cNvSpPr txBox="1"/>
          <p:nvPr/>
        </p:nvSpPr>
        <p:spPr>
          <a:xfrm>
            <a:off x="1852374" y="2558317"/>
            <a:ext cx="473709" cy="80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363220" algn="l"/>
              </a:tabLst>
            </a:pPr>
            <a:r>
              <a:rPr sz="150" spc="5" dirty="0">
                <a:latin typeface="Arial"/>
                <a:cs typeface="Arial"/>
              </a:rPr>
              <a:t>Skilledtests	</a:t>
            </a:r>
            <a:r>
              <a:rPr sz="100" spc="10" dirty="0">
                <a:latin typeface="Arial"/>
                <a:cs typeface="Arial"/>
              </a:rPr>
              <a:t>Legadolibre</a:t>
            </a:r>
            <a:endParaRPr sz="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 marR="44450" algn="ctr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StatusNet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60" name="object 1360"/>
          <p:cNvSpPr txBox="1"/>
          <p:nvPr/>
        </p:nvSpPr>
        <p:spPr>
          <a:xfrm>
            <a:off x="2002190" y="2628387"/>
            <a:ext cx="12065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Hackerposse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61" name="object 1361"/>
          <p:cNvSpPr txBox="1"/>
          <p:nvPr/>
        </p:nvSpPr>
        <p:spPr>
          <a:xfrm>
            <a:off x="2102794" y="1544451"/>
            <a:ext cx="356235" cy="5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6545" algn="l"/>
              </a:tabLst>
            </a:pPr>
            <a:r>
              <a:rPr sz="300" spc="-5" dirty="0">
                <a:latin typeface="Arial"/>
                <a:cs typeface="Arial"/>
              </a:rPr>
              <a:t>DBpedia	</a:t>
            </a:r>
            <a:r>
              <a:rPr sz="150" spc="20" dirty="0">
                <a:latin typeface="Arial"/>
                <a:cs typeface="Arial"/>
              </a:rPr>
              <a:t>LOV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362" name="object 1362"/>
          <p:cNvSpPr/>
          <p:nvPr/>
        </p:nvSpPr>
        <p:spPr>
          <a:xfrm>
            <a:off x="2392038" y="766971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93490" y="29715"/>
                </a:moveTo>
                <a:lnTo>
                  <a:pt x="3823" y="29715"/>
                </a:lnTo>
                <a:lnTo>
                  <a:pt x="0" y="48656"/>
                </a:lnTo>
                <a:lnTo>
                  <a:pt x="3823" y="67598"/>
                </a:lnTo>
                <a:lnTo>
                  <a:pt x="14249" y="83064"/>
                </a:lnTo>
                <a:lnTo>
                  <a:pt x="29715" y="93490"/>
                </a:lnTo>
                <a:lnTo>
                  <a:pt x="48656" y="97313"/>
                </a:lnTo>
                <a:lnTo>
                  <a:pt x="67598" y="93490"/>
                </a:lnTo>
                <a:lnTo>
                  <a:pt x="83064" y="83064"/>
                </a:lnTo>
                <a:lnTo>
                  <a:pt x="93490" y="67598"/>
                </a:lnTo>
                <a:lnTo>
                  <a:pt x="97313" y="48656"/>
                </a:lnTo>
                <a:lnTo>
                  <a:pt x="93490" y="29715"/>
                </a:lnTo>
                <a:close/>
              </a:path>
              <a:path w="97789" h="97790">
                <a:moveTo>
                  <a:pt x="48656" y="0"/>
                </a:moveTo>
                <a:lnTo>
                  <a:pt x="29715" y="3823"/>
                </a:lnTo>
                <a:lnTo>
                  <a:pt x="14249" y="14249"/>
                </a:lnTo>
                <a:lnTo>
                  <a:pt x="83064" y="14249"/>
                </a:lnTo>
                <a:lnTo>
                  <a:pt x="67598" y="3823"/>
                </a:lnTo>
                <a:lnTo>
                  <a:pt x="48656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63" name="object 1363"/>
          <p:cNvSpPr txBox="1"/>
          <p:nvPr/>
        </p:nvSpPr>
        <p:spPr>
          <a:xfrm>
            <a:off x="2386393" y="791782"/>
            <a:ext cx="21653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Garnica    </a:t>
            </a:r>
            <a:r>
              <a:rPr sz="150" spc="45" dirty="0">
                <a:latin typeface="Arial"/>
                <a:cs typeface="Arial"/>
              </a:rPr>
              <a:t> </a:t>
            </a:r>
            <a:r>
              <a:rPr sz="225" spc="-7" baseline="37037" dirty="0">
                <a:latin typeface="Arial"/>
                <a:cs typeface="Arial"/>
              </a:rPr>
              <a:t>Wordnet</a:t>
            </a:r>
            <a:endParaRPr sz="225" baseline="37037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50" spc="5" dirty="0">
                <a:latin typeface="Arial"/>
                <a:cs typeface="Arial"/>
              </a:rPr>
              <a:t>Plywood       </a:t>
            </a:r>
            <a:r>
              <a:rPr sz="150" spc="40" dirty="0">
                <a:latin typeface="Arial"/>
                <a:cs typeface="Arial"/>
              </a:rPr>
              <a:t> </a:t>
            </a:r>
            <a:r>
              <a:rPr sz="225" spc="-7" baseline="37037" dirty="0">
                <a:latin typeface="Arial"/>
                <a:cs typeface="Arial"/>
              </a:rPr>
              <a:t>(VU)</a:t>
            </a:r>
            <a:endParaRPr sz="225" baseline="37037" dirty="0">
              <a:latin typeface="Arial"/>
              <a:cs typeface="Arial"/>
            </a:endParaRPr>
          </a:p>
        </p:txBody>
      </p:sp>
      <p:sp>
        <p:nvSpPr>
          <p:cNvPr id="1364" name="object 1364"/>
          <p:cNvSpPr/>
          <p:nvPr/>
        </p:nvSpPr>
        <p:spPr>
          <a:xfrm>
            <a:off x="2392038" y="766971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48656" y="97313"/>
                </a:moveTo>
                <a:lnTo>
                  <a:pt x="67596" y="93489"/>
                </a:lnTo>
                <a:lnTo>
                  <a:pt x="83062" y="83062"/>
                </a:lnTo>
                <a:lnTo>
                  <a:pt x="93489" y="67596"/>
                </a:lnTo>
                <a:lnTo>
                  <a:pt x="97313" y="48656"/>
                </a:lnTo>
                <a:lnTo>
                  <a:pt x="93489" y="29717"/>
                </a:lnTo>
                <a:lnTo>
                  <a:pt x="83062" y="14251"/>
                </a:lnTo>
                <a:lnTo>
                  <a:pt x="67596" y="3823"/>
                </a:lnTo>
                <a:lnTo>
                  <a:pt x="48656" y="0"/>
                </a:lnTo>
                <a:lnTo>
                  <a:pt x="29717" y="3823"/>
                </a:lnTo>
                <a:lnTo>
                  <a:pt x="14251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51" y="83062"/>
                </a:lnTo>
                <a:lnTo>
                  <a:pt x="29717" y="93489"/>
                </a:lnTo>
                <a:lnTo>
                  <a:pt x="48656" y="9731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65" name="object 1365"/>
          <p:cNvSpPr txBox="1"/>
          <p:nvPr/>
        </p:nvSpPr>
        <p:spPr>
          <a:xfrm>
            <a:off x="419788" y="2251993"/>
            <a:ext cx="271780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">
              <a:lnSpc>
                <a:spcPct val="100000"/>
              </a:lnSpc>
              <a:tabLst>
                <a:tab pos="203835" algn="l"/>
              </a:tabLst>
            </a:pPr>
            <a:r>
              <a:rPr sz="100" spc="5" dirty="0">
                <a:latin typeface="Arial"/>
                <a:cs typeface="Arial"/>
              </a:rPr>
              <a:t>GovUK	GovUK</a:t>
            </a:r>
            <a:endParaRPr sz="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" spc="5" dirty="0">
                <a:latin typeface="Arial"/>
                <a:cs typeface="Arial"/>
              </a:rPr>
              <a:t>Households                     </a:t>
            </a:r>
            <a:r>
              <a:rPr sz="100" dirty="0">
                <a:latin typeface="Arial"/>
                <a:cs typeface="Arial"/>
              </a:rPr>
              <a:t>wellb.</a:t>
            </a:r>
            <a:r>
              <a:rPr sz="100" spc="-15" dirty="0">
                <a:latin typeface="Arial"/>
                <a:cs typeface="Arial"/>
              </a:rPr>
              <a:t> </a:t>
            </a:r>
            <a:r>
              <a:rPr sz="100" spc="5" dirty="0">
                <a:latin typeface="Arial"/>
                <a:cs typeface="Arial"/>
              </a:rPr>
              <a:t>happy</a:t>
            </a:r>
            <a:endParaRPr sz="100" dirty="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5"/>
              </a:spcBef>
            </a:pPr>
            <a:r>
              <a:rPr sz="100" dirty="0">
                <a:latin typeface="Arial"/>
                <a:cs typeface="Arial"/>
              </a:rPr>
              <a:t>Projections                             </a:t>
            </a:r>
            <a:r>
              <a:rPr sz="100" spc="20" dirty="0">
                <a:latin typeface="Arial"/>
                <a:cs typeface="Arial"/>
              </a:rPr>
              <a:t> </a:t>
            </a:r>
            <a:r>
              <a:rPr sz="100" dirty="0">
                <a:latin typeface="Arial"/>
                <a:cs typeface="Arial"/>
              </a:rPr>
              <a:t>yesterday</a:t>
            </a:r>
          </a:p>
        </p:txBody>
      </p:sp>
      <p:sp>
        <p:nvSpPr>
          <p:cNvPr id="1366" name="object 1366"/>
          <p:cNvSpPr txBox="1"/>
          <p:nvPr/>
        </p:nvSpPr>
        <p:spPr>
          <a:xfrm>
            <a:off x="604274" y="2301111"/>
            <a:ext cx="7747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std. </a:t>
            </a:r>
            <a:r>
              <a:rPr sz="100" spc="5" dirty="0">
                <a:latin typeface="Arial"/>
                <a:cs typeface="Arial"/>
              </a:rPr>
              <a:t>de</a:t>
            </a:r>
            <a:r>
              <a:rPr sz="100" spc="-10" dirty="0">
                <a:latin typeface="Arial"/>
                <a:cs typeface="Arial"/>
              </a:rPr>
              <a:t>v</a:t>
            </a:r>
            <a:r>
              <a:rPr sz="100" dirty="0">
                <a:latin typeface="Arial"/>
                <a:cs typeface="Arial"/>
              </a:rPr>
              <a:t>.</a:t>
            </a:r>
          </a:p>
        </p:txBody>
      </p:sp>
      <p:sp>
        <p:nvSpPr>
          <p:cNvPr id="1367" name="object 1367"/>
          <p:cNvSpPr txBox="1"/>
          <p:nvPr/>
        </p:nvSpPr>
        <p:spPr>
          <a:xfrm>
            <a:off x="1409181" y="3030474"/>
            <a:ext cx="102235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StatusNet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68" name="object 1368"/>
          <p:cNvSpPr txBox="1"/>
          <p:nvPr/>
        </p:nvSpPr>
        <p:spPr>
          <a:xfrm>
            <a:off x="1420986" y="3050940"/>
            <a:ext cx="78105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Ludost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69" name="object 1369"/>
          <p:cNvSpPr/>
          <p:nvPr/>
        </p:nvSpPr>
        <p:spPr>
          <a:xfrm>
            <a:off x="1413111" y="2998231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48656" y="97313"/>
                </a:moveTo>
                <a:lnTo>
                  <a:pt x="67596" y="93489"/>
                </a:lnTo>
                <a:lnTo>
                  <a:pt x="83062" y="83062"/>
                </a:lnTo>
                <a:lnTo>
                  <a:pt x="93489" y="67596"/>
                </a:lnTo>
                <a:lnTo>
                  <a:pt x="97313" y="48656"/>
                </a:lnTo>
                <a:lnTo>
                  <a:pt x="93489" y="29717"/>
                </a:lnTo>
                <a:lnTo>
                  <a:pt x="83062" y="14251"/>
                </a:lnTo>
                <a:lnTo>
                  <a:pt x="67596" y="3823"/>
                </a:lnTo>
                <a:lnTo>
                  <a:pt x="48656" y="0"/>
                </a:lnTo>
                <a:lnTo>
                  <a:pt x="29717" y="3823"/>
                </a:lnTo>
                <a:lnTo>
                  <a:pt x="14251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51" y="83062"/>
                </a:lnTo>
                <a:lnTo>
                  <a:pt x="29717" y="93489"/>
                </a:lnTo>
                <a:lnTo>
                  <a:pt x="48656" y="9731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0" name="object 1370"/>
          <p:cNvSpPr/>
          <p:nvPr/>
        </p:nvSpPr>
        <p:spPr>
          <a:xfrm>
            <a:off x="1802365" y="950013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59">
                <a:moveTo>
                  <a:pt x="49317" y="0"/>
                </a:moveTo>
                <a:lnTo>
                  <a:pt x="30121" y="3875"/>
                </a:lnTo>
                <a:lnTo>
                  <a:pt x="14444" y="14444"/>
                </a:lnTo>
                <a:lnTo>
                  <a:pt x="3875" y="30121"/>
                </a:lnTo>
                <a:lnTo>
                  <a:pt x="0" y="49317"/>
                </a:lnTo>
                <a:lnTo>
                  <a:pt x="3875" y="68519"/>
                </a:lnTo>
                <a:lnTo>
                  <a:pt x="14444" y="84199"/>
                </a:lnTo>
                <a:lnTo>
                  <a:pt x="30121" y="94769"/>
                </a:lnTo>
                <a:lnTo>
                  <a:pt x="49317" y="98645"/>
                </a:lnTo>
                <a:lnTo>
                  <a:pt x="68519" y="94769"/>
                </a:lnTo>
                <a:lnTo>
                  <a:pt x="84199" y="84199"/>
                </a:lnTo>
                <a:lnTo>
                  <a:pt x="94769" y="68519"/>
                </a:lnTo>
                <a:lnTo>
                  <a:pt x="98645" y="49317"/>
                </a:lnTo>
                <a:lnTo>
                  <a:pt x="94769" y="30121"/>
                </a:lnTo>
                <a:lnTo>
                  <a:pt x="84199" y="14444"/>
                </a:lnTo>
                <a:lnTo>
                  <a:pt x="68519" y="3875"/>
                </a:lnTo>
                <a:lnTo>
                  <a:pt x="49317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1" name="object 1371"/>
          <p:cNvSpPr txBox="1"/>
          <p:nvPr/>
        </p:nvSpPr>
        <p:spPr>
          <a:xfrm>
            <a:off x="1630198" y="977118"/>
            <a:ext cx="748030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Jamendo                         </a:t>
            </a:r>
            <a:r>
              <a:rPr sz="225" spc="-7" baseline="37037" dirty="0">
                <a:latin typeface="Arial"/>
                <a:cs typeface="Arial"/>
              </a:rPr>
              <a:t>BBC                  </a:t>
            </a:r>
            <a:r>
              <a:rPr sz="100" spc="10" dirty="0">
                <a:latin typeface="Arial"/>
                <a:cs typeface="Arial"/>
              </a:rPr>
              <a:t>Crunchbase                       </a:t>
            </a:r>
            <a:r>
              <a:rPr sz="225" spc="-7" baseline="18518" dirty="0">
                <a:latin typeface="Arial"/>
                <a:cs typeface="Arial"/>
              </a:rPr>
              <a:t>CE4R           </a:t>
            </a:r>
            <a:r>
              <a:rPr sz="150" spc="15" baseline="27777" dirty="0">
                <a:latin typeface="Arial"/>
                <a:cs typeface="Arial"/>
              </a:rPr>
              <a:t>MyOpenlink</a:t>
            </a:r>
            <a:endParaRPr sz="150" baseline="27777" dirty="0">
              <a:latin typeface="Arial"/>
              <a:cs typeface="Arial"/>
            </a:endParaRPr>
          </a:p>
        </p:txBody>
      </p:sp>
      <p:sp>
        <p:nvSpPr>
          <p:cNvPr id="1372" name="object 1372"/>
          <p:cNvSpPr txBox="1"/>
          <p:nvPr/>
        </p:nvSpPr>
        <p:spPr>
          <a:xfrm>
            <a:off x="1796013" y="987301"/>
            <a:ext cx="10287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Program-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373" name="object 1373"/>
          <p:cNvSpPr txBox="1"/>
          <p:nvPr/>
        </p:nvSpPr>
        <p:spPr>
          <a:xfrm>
            <a:off x="1293076" y="1013761"/>
            <a:ext cx="588645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39750" algn="l"/>
              </a:tabLst>
            </a:pPr>
            <a:r>
              <a:rPr sz="100" spc="10" dirty="0">
                <a:latin typeface="Arial"/>
                <a:cs typeface="Arial"/>
              </a:rPr>
              <a:t>Politicians                       </a:t>
            </a:r>
            <a:r>
              <a:rPr sz="100" spc="5" dirty="0">
                <a:latin typeface="Arial"/>
                <a:cs typeface="Arial"/>
              </a:rPr>
              <a:t> </a:t>
            </a:r>
            <a:r>
              <a:rPr sz="150" spc="10" dirty="0">
                <a:latin typeface="Arial"/>
                <a:cs typeface="Arial"/>
              </a:rPr>
              <a:t>OCD</a:t>
            </a:r>
            <a:r>
              <a:rPr sz="150" dirty="0">
                <a:latin typeface="Arial"/>
                <a:cs typeface="Arial"/>
              </a:rPr>
              <a:t>	</a:t>
            </a:r>
            <a:r>
              <a:rPr sz="225" spc="-7" baseline="18518" dirty="0">
                <a:latin typeface="Arial"/>
                <a:cs typeface="Arial"/>
              </a:rPr>
              <a:t>mes</a:t>
            </a:r>
            <a:endParaRPr sz="225" baseline="18518" dirty="0">
              <a:latin typeface="Arial"/>
              <a:cs typeface="Arial"/>
            </a:endParaRPr>
          </a:p>
        </p:txBody>
      </p:sp>
      <p:sp>
        <p:nvSpPr>
          <p:cNvPr id="1374" name="object 1374"/>
          <p:cNvSpPr/>
          <p:nvPr/>
        </p:nvSpPr>
        <p:spPr>
          <a:xfrm>
            <a:off x="1802365" y="950013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59">
                <a:moveTo>
                  <a:pt x="49321" y="98643"/>
                </a:moveTo>
                <a:lnTo>
                  <a:pt x="68520" y="94767"/>
                </a:lnTo>
                <a:lnTo>
                  <a:pt x="84197" y="84197"/>
                </a:lnTo>
                <a:lnTo>
                  <a:pt x="94767" y="68520"/>
                </a:lnTo>
                <a:lnTo>
                  <a:pt x="98643" y="49321"/>
                </a:lnTo>
                <a:lnTo>
                  <a:pt x="94767" y="30123"/>
                </a:lnTo>
                <a:lnTo>
                  <a:pt x="84197" y="14446"/>
                </a:lnTo>
                <a:lnTo>
                  <a:pt x="68520" y="3875"/>
                </a:lnTo>
                <a:lnTo>
                  <a:pt x="49321" y="0"/>
                </a:lnTo>
                <a:lnTo>
                  <a:pt x="30123" y="3875"/>
                </a:lnTo>
                <a:lnTo>
                  <a:pt x="14446" y="14446"/>
                </a:lnTo>
                <a:lnTo>
                  <a:pt x="3875" y="30123"/>
                </a:lnTo>
                <a:lnTo>
                  <a:pt x="0" y="49321"/>
                </a:lnTo>
                <a:lnTo>
                  <a:pt x="3875" y="68520"/>
                </a:lnTo>
                <a:lnTo>
                  <a:pt x="14446" y="84197"/>
                </a:lnTo>
                <a:lnTo>
                  <a:pt x="30123" y="94767"/>
                </a:lnTo>
                <a:lnTo>
                  <a:pt x="49321" y="9864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5" name="object 1375"/>
          <p:cNvSpPr txBox="1"/>
          <p:nvPr/>
        </p:nvSpPr>
        <p:spPr>
          <a:xfrm>
            <a:off x="0" y="0"/>
            <a:ext cx="2315845" cy="56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" dirty="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Debian</a:t>
            </a:r>
            <a:endParaRPr sz="100" dirty="0">
              <a:latin typeface="Arial"/>
              <a:cs typeface="Arial"/>
            </a:endParaRPr>
          </a:p>
          <a:p>
            <a:pPr marR="2540" algn="r">
              <a:lnSpc>
                <a:spcPts val="145"/>
              </a:lnSpc>
              <a:spcBef>
                <a:spcPts val="75"/>
              </a:spcBef>
            </a:pPr>
            <a:r>
              <a:rPr sz="150" baseline="27777" dirty="0">
                <a:latin typeface="Arial"/>
                <a:cs typeface="Arial"/>
              </a:rPr>
              <a:t>Prospects                      </a:t>
            </a:r>
            <a:r>
              <a:rPr sz="150" spc="-5" dirty="0">
                <a:latin typeface="Arial"/>
                <a:cs typeface="Arial"/>
              </a:rPr>
              <a:t>Prefix.cc             </a:t>
            </a:r>
            <a:r>
              <a:rPr sz="150" spc="15" dirty="0">
                <a:latin typeface="Arial"/>
                <a:cs typeface="Arial"/>
              </a:rPr>
              <a:t>Jugem         </a:t>
            </a:r>
            <a:r>
              <a:rPr sz="150" spc="22" baseline="55555" dirty="0">
                <a:latin typeface="Arial"/>
                <a:cs typeface="Arial"/>
              </a:rPr>
              <a:t>Packa</a:t>
            </a:r>
            <a:endParaRPr sz="150" baseline="55555" dirty="0">
              <a:latin typeface="Arial"/>
              <a:cs typeface="Arial"/>
            </a:endParaRPr>
          </a:p>
          <a:p>
            <a:pPr marR="6350" algn="r">
              <a:lnSpc>
                <a:spcPts val="70"/>
              </a:lnSpc>
              <a:tabLst>
                <a:tab pos="425450" algn="l"/>
              </a:tabLst>
            </a:pPr>
            <a:r>
              <a:rPr sz="100" spc="5" dirty="0">
                <a:latin typeface="Arial"/>
                <a:cs typeface="Arial"/>
              </a:rPr>
              <a:t>and	</a:t>
            </a:r>
            <a:r>
              <a:rPr sz="100" spc="10" dirty="0">
                <a:latin typeface="Arial"/>
                <a:cs typeface="Arial"/>
              </a:rPr>
              <a:t>Tracki</a:t>
            </a:r>
            <a:endParaRPr sz="100" dirty="0">
              <a:latin typeface="Arial"/>
              <a:cs typeface="Arial"/>
            </a:endParaRPr>
          </a:p>
          <a:p>
            <a:pPr marR="12065" algn="r">
              <a:lnSpc>
                <a:spcPts val="150"/>
              </a:lnSpc>
              <a:tabLst>
                <a:tab pos="583565" algn="l"/>
              </a:tabLst>
            </a:pPr>
            <a:r>
              <a:rPr sz="225" spc="-7" baseline="18518" dirty="0">
                <a:latin typeface="Arial"/>
                <a:cs typeface="Arial"/>
              </a:rPr>
              <a:t>Athelia                </a:t>
            </a:r>
            <a:r>
              <a:rPr sz="100" dirty="0">
                <a:latin typeface="Arial"/>
                <a:cs typeface="Arial"/>
              </a:rPr>
              <a:t>Trends	</a:t>
            </a:r>
            <a:r>
              <a:rPr sz="100" spc="10" dirty="0">
                <a:latin typeface="Arial"/>
                <a:cs typeface="Arial"/>
              </a:rPr>
              <a:t>Syst</a:t>
            </a:r>
            <a:endParaRPr sz="100" dirty="0">
              <a:latin typeface="Arial"/>
              <a:cs typeface="Arial"/>
            </a:endParaRPr>
          </a:p>
          <a:p>
            <a:pPr marR="436245" algn="r">
              <a:lnSpc>
                <a:spcPts val="160"/>
              </a:lnSpc>
            </a:pPr>
            <a:r>
              <a:rPr sz="150" spc="-5" dirty="0">
                <a:latin typeface="Arial"/>
                <a:cs typeface="Arial"/>
              </a:rPr>
              <a:t>RFID               </a:t>
            </a:r>
            <a:r>
              <a:rPr sz="150" spc="10" dirty="0">
                <a:latin typeface="Arial"/>
                <a:cs typeface="Arial"/>
              </a:rPr>
              <a:t> </a:t>
            </a:r>
            <a:r>
              <a:rPr sz="150" spc="7" baseline="27777" dirty="0">
                <a:latin typeface="Arial"/>
                <a:cs typeface="Arial"/>
              </a:rPr>
              <a:t>GNOSS</a:t>
            </a:r>
            <a:endParaRPr sz="150" baseline="27777" dirty="0">
              <a:latin typeface="Arial"/>
              <a:cs typeface="Arial"/>
            </a:endParaRPr>
          </a:p>
          <a:p>
            <a:pPr marL="787400" algn="ctr">
              <a:lnSpc>
                <a:spcPct val="100000"/>
              </a:lnSpc>
              <a:spcBef>
                <a:spcPts val="10"/>
              </a:spcBef>
            </a:pPr>
            <a:r>
              <a:rPr sz="100" spc="10" dirty="0">
                <a:latin typeface="Arial"/>
                <a:cs typeface="Arial"/>
              </a:rPr>
              <a:t>Courts</a:t>
            </a:r>
            <a:endParaRPr sz="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 marL="685165" algn="ctr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Web          </a:t>
            </a:r>
            <a:r>
              <a:rPr sz="100" spc="30" dirty="0">
                <a:latin typeface="Arial"/>
                <a:cs typeface="Arial"/>
              </a:rPr>
              <a:t> </a:t>
            </a:r>
            <a:r>
              <a:rPr sz="150" spc="15" baseline="27777" dirty="0">
                <a:latin typeface="Arial"/>
                <a:cs typeface="Arial"/>
              </a:rPr>
              <a:t>Thesaurus</a:t>
            </a:r>
            <a:endParaRPr sz="150" baseline="27777" dirty="0">
              <a:latin typeface="Arial"/>
              <a:cs typeface="Arial"/>
            </a:endParaRPr>
          </a:p>
          <a:p>
            <a:pPr marL="1280795">
              <a:lnSpc>
                <a:spcPct val="100000"/>
              </a:lnSpc>
              <a:spcBef>
                <a:spcPts val="65"/>
              </a:spcBef>
              <a:tabLst>
                <a:tab pos="1760220" algn="l"/>
                <a:tab pos="2119630" algn="l"/>
              </a:tabLst>
            </a:pPr>
            <a:r>
              <a:rPr sz="100" spc="-10" dirty="0">
                <a:latin typeface="Arial"/>
                <a:cs typeface="Arial"/>
              </a:rPr>
              <a:t>Gem.               </a:t>
            </a:r>
            <a:r>
              <a:rPr sz="100" spc="10" dirty="0">
                <a:latin typeface="Arial"/>
                <a:cs typeface="Arial"/>
              </a:rPr>
              <a:t> </a:t>
            </a:r>
            <a:r>
              <a:rPr sz="150" spc="22" baseline="27777" dirty="0">
                <a:latin typeface="Arial"/>
                <a:cs typeface="Arial"/>
              </a:rPr>
              <a:t>Nmasuno</a:t>
            </a:r>
            <a:r>
              <a:rPr sz="150" baseline="27777" dirty="0">
                <a:latin typeface="Arial"/>
                <a:cs typeface="Arial"/>
              </a:rPr>
              <a:t>	</a:t>
            </a:r>
            <a:r>
              <a:rPr sz="100" spc="10" dirty="0">
                <a:latin typeface="Arial"/>
                <a:cs typeface="Arial"/>
              </a:rPr>
              <a:t>Artenue</a:t>
            </a:r>
            <a:r>
              <a:rPr sz="100" dirty="0">
                <a:latin typeface="Arial"/>
                <a:cs typeface="Arial"/>
              </a:rPr>
              <a:t>                              </a:t>
            </a:r>
            <a:r>
              <a:rPr sz="100" spc="-10" dirty="0">
                <a:latin typeface="Arial"/>
                <a:cs typeface="Arial"/>
              </a:rPr>
              <a:t> </a:t>
            </a:r>
            <a:r>
              <a:rPr sz="150" spc="15" baseline="27777" dirty="0">
                <a:latin typeface="Arial"/>
                <a:cs typeface="Arial"/>
              </a:rPr>
              <a:t>Vulnera-</a:t>
            </a:r>
            <a:r>
              <a:rPr sz="150" baseline="27777" dirty="0">
                <a:latin typeface="Arial"/>
                <a:cs typeface="Arial"/>
              </a:rPr>
              <a:t>	</a:t>
            </a:r>
            <a:r>
              <a:rPr sz="100" spc="5" dirty="0">
                <a:latin typeface="Arial"/>
                <a:cs typeface="Arial"/>
              </a:rPr>
              <a:t>Red</a:t>
            </a:r>
            <a:r>
              <a:rPr sz="100" dirty="0">
                <a:latin typeface="Arial"/>
                <a:cs typeface="Arial"/>
              </a:rPr>
              <a:t> </a:t>
            </a:r>
            <a:r>
              <a:rPr sz="100" spc="5" dirty="0">
                <a:latin typeface="Arial"/>
                <a:cs typeface="Arial"/>
              </a:rPr>
              <a:t>Uno</a:t>
            </a:r>
            <a:endParaRPr sz="100" dirty="0">
              <a:latin typeface="Arial"/>
              <a:cs typeface="Arial"/>
            </a:endParaRPr>
          </a:p>
          <a:p>
            <a:pPr marL="1266190">
              <a:lnSpc>
                <a:spcPts val="110"/>
              </a:lnSpc>
              <a:spcBef>
                <a:spcPts val="10"/>
              </a:spcBef>
              <a:tabLst>
                <a:tab pos="1748155" algn="l"/>
                <a:tab pos="2106295" algn="l"/>
              </a:tabLst>
            </a:pPr>
            <a:r>
              <a:rPr sz="150" spc="-7" baseline="27777" dirty="0">
                <a:latin typeface="Arial"/>
                <a:cs typeface="Arial"/>
              </a:rPr>
              <a:t>Thesaurus                  </a:t>
            </a:r>
            <a:r>
              <a:rPr sz="150" baseline="27777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Traveler	Vosmedios                       </a:t>
            </a:r>
            <a:r>
              <a:rPr sz="100" spc="20" dirty="0">
                <a:latin typeface="Arial"/>
                <a:cs typeface="Arial"/>
              </a:rPr>
              <a:t> </a:t>
            </a:r>
            <a:r>
              <a:rPr sz="150" spc="15" baseline="27777" dirty="0">
                <a:latin typeface="Arial"/>
                <a:cs typeface="Arial"/>
              </a:rPr>
              <a:t>pedia	</a:t>
            </a:r>
            <a:r>
              <a:rPr sz="100" dirty="0">
                <a:latin typeface="Arial"/>
                <a:cs typeface="Arial"/>
              </a:rPr>
              <a:t>Internacional</a:t>
            </a:r>
          </a:p>
          <a:p>
            <a:pPr marL="1259205">
              <a:lnSpc>
                <a:spcPts val="120"/>
              </a:lnSpc>
              <a:tabLst>
                <a:tab pos="1614170" algn="l"/>
                <a:tab pos="2126615" algn="l"/>
              </a:tabLst>
            </a:pPr>
            <a:r>
              <a:rPr sz="150" spc="-7" baseline="55555" dirty="0">
                <a:latin typeface="Arial"/>
                <a:cs typeface="Arial"/>
              </a:rPr>
              <a:t>Audiovisuele	</a:t>
            </a:r>
            <a:r>
              <a:rPr sz="150" spc="-5" dirty="0">
                <a:latin typeface="Arial"/>
                <a:cs typeface="Arial"/>
              </a:rPr>
              <a:t>Elviajero                </a:t>
            </a:r>
            <a:r>
              <a:rPr sz="150" spc="15" dirty="0">
                <a:latin typeface="Arial"/>
                <a:cs typeface="Arial"/>
              </a:rPr>
              <a:t> </a:t>
            </a:r>
            <a:r>
              <a:rPr sz="100" spc="20" dirty="0">
                <a:latin typeface="Arial"/>
                <a:cs typeface="Arial"/>
              </a:rPr>
              <a:t>GNOSS	</a:t>
            </a:r>
            <a:r>
              <a:rPr sz="100" spc="5" dirty="0">
                <a:latin typeface="Arial"/>
                <a:cs typeface="Arial"/>
              </a:rPr>
              <a:t>GNOSS</a:t>
            </a:r>
            <a:endParaRPr sz="100" dirty="0">
              <a:latin typeface="Arial"/>
              <a:cs typeface="Arial"/>
            </a:endParaRPr>
          </a:p>
          <a:p>
            <a:pPr marL="271780" algn="ctr">
              <a:lnSpc>
                <a:spcPts val="60"/>
              </a:lnSpc>
            </a:pPr>
            <a:r>
              <a:rPr sz="100" spc="-5" dirty="0">
                <a:latin typeface="Arial"/>
                <a:cs typeface="Arial"/>
              </a:rPr>
              <a:t>Archieven</a:t>
            </a:r>
            <a:endParaRPr sz="100" dirty="0">
              <a:latin typeface="Arial"/>
              <a:cs typeface="Arial"/>
            </a:endParaRPr>
          </a:p>
          <a:p>
            <a:pPr marR="7620" algn="ctr">
              <a:lnSpc>
                <a:spcPts val="25"/>
              </a:lnSpc>
            </a:pPr>
            <a:r>
              <a:rPr sz="100" spc="10" dirty="0">
                <a:latin typeface="Arial"/>
                <a:cs typeface="Arial"/>
              </a:rPr>
              <a:t>GovUK</a:t>
            </a:r>
            <a:endParaRPr sz="100" dirty="0">
              <a:latin typeface="Arial"/>
              <a:cs typeface="Arial"/>
            </a:endParaRPr>
          </a:p>
          <a:p>
            <a:pPr marR="21590" algn="r">
              <a:lnSpc>
                <a:spcPts val="145"/>
              </a:lnSpc>
              <a:tabLst>
                <a:tab pos="1099820" algn="l"/>
              </a:tabLst>
            </a:pPr>
            <a:r>
              <a:rPr sz="100" spc="10" dirty="0">
                <a:latin typeface="Arial"/>
                <a:cs typeface="Arial"/>
              </a:rPr>
              <a:t>Societal	</a:t>
            </a:r>
            <a:r>
              <a:rPr sz="150" spc="5" dirty="0">
                <a:latin typeface="Arial"/>
                <a:cs typeface="Arial"/>
              </a:rPr>
              <a:t>Flickr</a:t>
            </a:r>
            <a:endParaRPr sz="150" dirty="0">
              <a:latin typeface="Arial"/>
              <a:cs typeface="Arial"/>
            </a:endParaRPr>
          </a:p>
          <a:p>
            <a:pPr marR="10795" algn="ctr">
              <a:lnSpc>
                <a:spcPts val="55"/>
              </a:lnSpc>
            </a:pPr>
            <a:r>
              <a:rPr sz="100" spc="10" dirty="0">
                <a:latin typeface="Arial"/>
                <a:cs typeface="Arial"/>
              </a:rPr>
              <a:t>Wellbeing</a:t>
            </a:r>
            <a:endParaRPr sz="100" dirty="0">
              <a:latin typeface="Arial"/>
              <a:cs typeface="Arial"/>
            </a:endParaRPr>
          </a:p>
          <a:p>
            <a:pPr marR="12065" algn="r">
              <a:lnSpc>
                <a:spcPts val="110"/>
              </a:lnSpc>
              <a:spcBef>
                <a:spcPts val="30"/>
              </a:spcBef>
              <a:tabLst>
                <a:tab pos="379095" algn="l"/>
                <a:tab pos="735965" algn="l"/>
                <a:tab pos="1109345" algn="l"/>
              </a:tabLst>
            </a:pPr>
            <a:r>
              <a:rPr sz="100" spc="15" baseline="111111" dirty="0">
                <a:latin typeface="Arial"/>
                <a:cs typeface="Arial"/>
              </a:rPr>
              <a:t>Deprivation</a:t>
            </a:r>
            <a:r>
              <a:rPr sz="100" spc="7" baseline="111111" dirty="0">
                <a:latin typeface="Arial"/>
                <a:cs typeface="Arial"/>
              </a:rPr>
              <a:t> </a:t>
            </a:r>
            <a:r>
              <a:rPr sz="100" spc="15" baseline="111111" dirty="0">
                <a:latin typeface="Arial"/>
                <a:cs typeface="Arial"/>
              </a:rPr>
              <a:t>Imd</a:t>
            </a:r>
            <a:r>
              <a:rPr sz="100" baseline="111111" dirty="0">
                <a:latin typeface="Arial"/>
                <a:cs typeface="Arial"/>
              </a:rPr>
              <a:t>	</a:t>
            </a:r>
            <a:r>
              <a:rPr sz="150" spc="7" baseline="27777" dirty="0">
                <a:latin typeface="Arial"/>
                <a:cs typeface="Arial"/>
              </a:rPr>
              <a:t>DB</a:t>
            </a:r>
            <a:r>
              <a:rPr sz="150" baseline="27777" dirty="0">
                <a:latin typeface="Arial"/>
                <a:cs typeface="Arial"/>
              </a:rPr>
              <a:t>T</a:t>
            </a:r>
            <a:r>
              <a:rPr sz="150" spc="7" baseline="27777" dirty="0">
                <a:latin typeface="Arial"/>
                <a:cs typeface="Arial"/>
              </a:rPr>
              <a:t>une</a:t>
            </a:r>
            <a:r>
              <a:rPr sz="150" baseline="27777" dirty="0">
                <a:latin typeface="Arial"/>
                <a:cs typeface="Arial"/>
              </a:rPr>
              <a:t>	</a:t>
            </a:r>
            <a:r>
              <a:rPr sz="150" spc="-5" dirty="0">
                <a:latin typeface="Arial"/>
                <a:cs typeface="Arial"/>
              </a:rPr>
              <a:t>Proyecto</a:t>
            </a:r>
            <a:r>
              <a:rPr sz="150" dirty="0">
                <a:latin typeface="Arial"/>
                <a:cs typeface="Arial"/>
              </a:rPr>
              <a:t>             </a:t>
            </a:r>
            <a:r>
              <a:rPr sz="150" spc="10" dirty="0">
                <a:latin typeface="Arial"/>
                <a:cs typeface="Arial"/>
              </a:rPr>
              <a:t> </a:t>
            </a:r>
            <a:r>
              <a:rPr sz="150" spc="-5" dirty="0">
                <a:latin typeface="Arial"/>
                <a:cs typeface="Arial"/>
              </a:rPr>
              <a:t>Nextweb</a:t>
            </a:r>
            <a:r>
              <a:rPr sz="150" dirty="0">
                <a:latin typeface="Arial"/>
                <a:cs typeface="Arial"/>
              </a:rPr>
              <a:t>	</a:t>
            </a:r>
            <a:r>
              <a:rPr sz="225" spc="22" baseline="18518" dirty="0">
                <a:latin typeface="Arial"/>
                <a:cs typeface="Arial"/>
              </a:rPr>
              <a:t>W</a:t>
            </a:r>
            <a:r>
              <a:rPr sz="225" spc="15" baseline="18518" dirty="0">
                <a:latin typeface="Arial"/>
                <a:cs typeface="Arial"/>
              </a:rPr>
              <a:t>rappr</a:t>
            </a:r>
            <a:endParaRPr sz="225" baseline="18518" dirty="0">
              <a:latin typeface="Arial"/>
              <a:cs typeface="Arial"/>
            </a:endParaRPr>
          </a:p>
          <a:p>
            <a:pPr marR="12065" algn="ctr">
              <a:lnSpc>
                <a:spcPts val="15"/>
              </a:lnSpc>
            </a:pPr>
            <a:r>
              <a:rPr sz="100" spc="10" dirty="0">
                <a:latin typeface="Arial"/>
                <a:cs typeface="Arial"/>
              </a:rPr>
              <a:t>Environment</a:t>
            </a:r>
            <a:endParaRPr sz="100" dirty="0">
              <a:latin typeface="Arial"/>
              <a:cs typeface="Arial"/>
            </a:endParaRPr>
          </a:p>
          <a:p>
            <a:pPr marL="1125220">
              <a:lnSpc>
                <a:spcPts val="100"/>
              </a:lnSpc>
              <a:tabLst>
                <a:tab pos="1482090" algn="l"/>
              </a:tabLst>
            </a:pPr>
            <a:r>
              <a:rPr sz="100" spc="10" dirty="0">
                <a:latin typeface="Arial"/>
                <a:cs typeface="Arial"/>
              </a:rPr>
              <a:t>Rank 2010	</a:t>
            </a:r>
            <a:r>
              <a:rPr sz="100" spc="5" dirty="0">
                <a:latin typeface="Arial"/>
                <a:cs typeface="Arial"/>
              </a:rPr>
              <a:t>Magnatune</a:t>
            </a:r>
            <a:endParaRPr sz="100" dirty="0">
              <a:latin typeface="Arial"/>
              <a:cs typeface="Arial"/>
            </a:endParaRPr>
          </a:p>
          <a:p>
            <a:pPr marL="1092835" algn="ctr">
              <a:lnSpc>
                <a:spcPts val="170"/>
              </a:lnSpc>
              <a:tabLst>
                <a:tab pos="1607185" algn="l"/>
              </a:tabLst>
            </a:pPr>
            <a:r>
              <a:rPr sz="150" spc="-5" dirty="0">
                <a:latin typeface="Arial"/>
                <a:cs typeface="Arial"/>
              </a:rPr>
              <a:t>DBTune	</a:t>
            </a:r>
            <a:r>
              <a:rPr sz="225" spc="-7" baseline="18518" dirty="0">
                <a:latin typeface="Arial"/>
                <a:cs typeface="Arial"/>
              </a:rPr>
              <a:t>Apadrina               </a:t>
            </a:r>
            <a:r>
              <a:rPr sz="225" spc="7" baseline="18518" dirty="0">
                <a:latin typeface="Arial"/>
                <a:cs typeface="Arial"/>
              </a:rPr>
              <a:t> </a:t>
            </a:r>
            <a:r>
              <a:rPr sz="225" spc="-7" baseline="18518" dirty="0">
                <a:latin typeface="Arial"/>
                <a:cs typeface="Arial"/>
              </a:rPr>
              <a:t>GNOSS</a:t>
            </a:r>
            <a:endParaRPr sz="225" baseline="18518" dirty="0">
              <a:latin typeface="Arial"/>
              <a:cs typeface="Arial"/>
            </a:endParaRPr>
          </a:p>
        </p:txBody>
      </p:sp>
      <p:sp>
        <p:nvSpPr>
          <p:cNvPr id="1376" name="object 1376"/>
          <p:cNvSpPr/>
          <p:nvPr/>
        </p:nvSpPr>
        <p:spPr>
          <a:xfrm>
            <a:off x="3308407" y="2621720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52317" y="0"/>
                </a:moveTo>
                <a:lnTo>
                  <a:pt x="31953" y="4111"/>
                </a:lnTo>
                <a:lnTo>
                  <a:pt x="15323" y="15322"/>
                </a:lnTo>
                <a:lnTo>
                  <a:pt x="4111" y="31951"/>
                </a:lnTo>
                <a:lnTo>
                  <a:pt x="0" y="52315"/>
                </a:lnTo>
                <a:lnTo>
                  <a:pt x="4111" y="72678"/>
                </a:lnTo>
                <a:lnTo>
                  <a:pt x="15323" y="89307"/>
                </a:lnTo>
                <a:lnTo>
                  <a:pt x="31953" y="100518"/>
                </a:lnTo>
                <a:lnTo>
                  <a:pt x="52317" y="104629"/>
                </a:lnTo>
                <a:lnTo>
                  <a:pt x="72681" y="100518"/>
                </a:lnTo>
                <a:lnTo>
                  <a:pt x="89311" y="89307"/>
                </a:lnTo>
                <a:lnTo>
                  <a:pt x="100523" y="72678"/>
                </a:lnTo>
                <a:lnTo>
                  <a:pt x="104635" y="52315"/>
                </a:lnTo>
                <a:lnTo>
                  <a:pt x="100523" y="31951"/>
                </a:lnTo>
                <a:lnTo>
                  <a:pt x="89311" y="15322"/>
                </a:lnTo>
                <a:lnTo>
                  <a:pt x="72681" y="4111"/>
                </a:lnTo>
                <a:lnTo>
                  <a:pt x="52317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7" name="object 1377"/>
          <p:cNvSpPr txBox="1"/>
          <p:nvPr/>
        </p:nvSpPr>
        <p:spPr>
          <a:xfrm>
            <a:off x="3306690" y="2657737"/>
            <a:ext cx="100330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Bio2RDF</a:t>
            </a:r>
            <a:endParaRPr sz="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00" spc="10" dirty="0">
                <a:latin typeface="Arial"/>
                <a:cs typeface="Arial"/>
              </a:rPr>
              <a:t>Taxonomy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78" name="object 1378"/>
          <p:cNvSpPr/>
          <p:nvPr/>
        </p:nvSpPr>
        <p:spPr>
          <a:xfrm>
            <a:off x="3308407" y="2621720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>
                <a:moveTo>
                  <a:pt x="52314" y="104629"/>
                </a:moveTo>
                <a:lnTo>
                  <a:pt x="72678" y="100518"/>
                </a:lnTo>
                <a:lnTo>
                  <a:pt x="89307" y="89307"/>
                </a:lnTo>
                <a:lnTo>
                  <a:pt x="100518" y="72678"/>
                </a:lnTo>
                <a:lnTo>
                  <a:pt x="104629" y="52314"/>
                </a:lnTo>
                <a:lnTo>
                  <a:pt x="100518" y="31951"/>
                </a:lnTo>
                <a:lnTo>
                  <a:pt x="89307" y="15322"/>
                </a:lnTo>
                <a:lnTo>
                  <a:pt x="72678" y="4111"/>
                </a:lnTo>
                <a:lnTo>
                  <a:pt x="52314" y="0"/>
                </a:lnTo>
                <a:lnTo>
                  <a:pt x="31951" y="4111"/>
                </a:lnTo>
                <a:lnTo>
                  <a:pt x="15322" y="15322"/>
                </a:lnTo>
                <a:lnTo>
                  <a:pt x="4111" y="31951"/>
                </a:lnTo>
                <a:lnTo>
                  <a:pt x="0" y="52314"/>
                </a:lnTo>
                <a:lnTo>
                  <a:pt x="4111" y="72678"/>
                </a:lnTo>
                <a:lnTo>
                  <a:pt x="15322" y="89307"/>
                </a:lnTo>
                <a:lnTo>
                  <a:pt x="31951" y="100518"/>
                </a:lnTo>
                <a:lnTo>
                  <a:pt x="52314" y="104629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9" name="object 1379"/>
          <p:cNvSpPr/>
          <p:nvPr/>
        </p:nvSpPr>
        <p:spPr>
          <a:xfrm>
            <a:off x="998370" y="1573283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09" h="105410">
                <a:moveTo>
                  <a:pt x="52647" y="0"/>
                </a:moveTo>
                <a:lnTo>
                  <a:pt x="32154" y="4137"/>
                </a:lnTo>
                <a:lnTo>
                  <a:pt x="15419" y="15421"/>
                </a:lnTo>
                <a:lnTo>
                  <a:pt x="4137" y="32154"/>
                </a:lnTo>
                <a:lnTo>
                  <a:pt x="0" y="52641"/>
                </a:lnTo>
                <a:lnTo>
                  <a:pt x="4137" y="73136"/>
                </a:lnTo>
                <a:lnTo>
                  <a:pt x="15419" y="89873"/>
                </a:lnTo>
                <a:lnTo>
                  <a:pt x="32154" y="101157"/>
                </a:lnTo>
                <a:lnTo>
                  <a:pt x="52647" y="105295"/>
                </a:lnTo>
                <a:lnTo>
                  <a:pt x="73140" y="101157"/>
                </a:lnTo>
                <a:lnTo>
                  <a:pt x="89874" y="89873"/>
                </a:lnTo>
                <a:lnTo>
                  <a:pt x="101157" y="73136"/>
                </a:lnTo>
                <a:lnTo>
                  <a:pt x="105294" y="52641"/>
                </a:lnTo>
                <a:lnTo>
                  <a:pt x="101157" y="32154"/>
                </a:lnTo>
                <a:lnTo>
                  <a:pt x="89874" y="15421"/>
                </a:lnTo>
                <a:lnTo>
                  <a:pt x="73140" y="4137"/>
                </a:lnTo>
                <a:lnTo>
                  <a:pt x="52647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80" name="object 1380"/>
          <p:cNvSpPr txBox="1"/>
          <p:nvPr/>
        </p:nvSpPr>
        <p:spPr>
          <a:xfrm>
            <a:off x="996050" y="1610155"/>
            <a:ext cx="10287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Worldbank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81" name="object 1381"/>
          <p:cNvSpPr txBox="1"/>
          <p:nvPr/>
        </p:nvSpPr>
        <p:spPr>
          <a:xfrm>
            <a:off x="1000322" y="1629258"/>
            <a:ext cx="56070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9250" algn="l"/>
              </a:tabLst>
            </a:pPr>
            <a:r>
              <a:rPr sz="100" spc="10" dirty="0">
                <a:latin typeface="Arial"/>
                <a:cs typeface="Arial"/>
              </a:rPr>
              <a:t>270a.info	</a:t>
            </a:r>
            <a:r>
              <a:rPr sz="150" spc="7" baseline="27777" dirty="0">
                <a:latin typeface="Arial"/>
                <a:cs typeface="Arial"/>
              </a:rPr>
              <a:t>GovUK                 </a:t>
            </a:r>
            <a:r>
              <a:rPr sz="150" spc="30" baseline="27777" dirty="0">
                <a:latin typeface="Arial"/>
                <a:cs typeface="Arial"/>
              </a:rPr>
              <a:t> </a:t>
            </a:r>
            <a:r>
              <a:rPr sz="150" baseline="27777" dirty="0">
                <a:latin typeface="Arial"/>
                <a:cs typeface="Arial"/>
              </a:rPr>
              <a:t>Foundation</a:t>
            </a:r>
          </a:p>
        </p:txBody>
      </p:sp>
      <p:sp>
        <p:nvSpPr>
          <p:cNvPr id="1382" name="object 1382"/>
          <p:cNvSpPr/>
          <p:nvPr/>
        </p:nvSpPr>
        <p:spPr>
          <a:xfrm>
            <a:off x="998370" y="1573283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09" h="105410">
                <a:moveTo>
                  <a:pt x="52647" y="105294"/>
                </a:moveTo>
                <a:lnTo>
                  <a:pt x="73140" y="101157"/>
                </a:lnTo>
                <a:lnTo>
                  <a:pt x="89874" y="89874"/>
                </a:lnTo>
                <a:lnTo>
                  <a:pt x="101157" y="73140"/>
                </a:lnTo>
                <a:lnTo>
                  <a:pt x="105294" y="52647"/>
                </a:lnTo>
                <a:lnTo>
                  <a:pt x="101157" y="32154"/>
                </a:lnTo>
                <a:lnTo>
                  <a:pt x="89874" y="15420"/>
                </a:lnTo>
                <a:lnTo>
                  <a:pt x="73140" y="4137"/>
                </a:lnTo>
                <a:lnTo>
                  <a:pt x="52647" y="0"/>
                </a:lnTo>
                <a:lnTo>
                  <a:pt x="32154" y="4137"/>
                </a:lnTo>
                <a:lnTo>
                  <a:pt x="15420" y="15420"/>
                </a:lnTo>
                <a:lnTo>
                  <a:pt x="4137" y="32154"/>
                </a:lnTo>
                <a:lnTo>
                  <a:pt x="0" y="52647"/>
                </a:lnTo>
                <a:lnTo>
                  <a:pt x="4137" y="73140"/>
                </a:lnTo>
                <a:lnTo>
                  <a:pt x="15420" y="89874"/>
                </a:lnTo>
                <a:lnTo>
                  <a:pt x="32154" y="101157"/>
                </a:lnTo>
                <a:lnTo>
                  <a:pt x="52647" y="105294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83" name="object 1383"/>
          <p:cNvSpPr txBox="1"/>
          <p:nvPr/>
        </p:nvSpPr>
        <p:spPr>
          <a:xfrm>
            <a:off x="1257429" y="2042075"/>
            <a:ext cx="7302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10" dirty="0">
                <a:latin typeface="Arial"/>
                <a:cs typeface="Arial"/>
              </a:rPr>
              <a:t>OSM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384" name="object 1384"/>
          <p:cNvSpPr txBox="1"/>
          <p:nvPr/>
        </p:nvSpPr>
        <p:spPr>
          <a:xfrm>
            <a:off x="1662427" y="1213821"/>
            <a:ext cx="367030" cy="37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7" baseline="55555" dirty="0">
                <a:latin typeface="Arial"/>
                <a:cs typeface="Arial"/>
              </a:rPr>
              <a:t>Households            </a:t>
            </a:r>
            <a:r>
              <a:rPr sz="150" spc="15" dirty="0">
                <a:latin typeface="Arial"/>
                <a:cs typeface="Arial"/>
              </a:rPr>
              <a:t>Music        </a:t>
            </a:r>
            <a:r>
              <a:rPr sz="150" spc="50" dirty="0">
                <a:latin typeface="Arial"/>
                <a:cs typeface="Arial"/>
              </a:rPr>
              <a:t> </a:t>
            </a:r>
            <a:r>
              <a:rPr sz="225" spc="-7" baseline="18518" dirty="0">
                <a:latin typeface="Arial"/>
                <a:cs typeface="Arial"/>
              </a:rPr>
              <a:t>DBTune</a:t>
            </a:r>
            <a:endParaRPr sz="225" baseline="18518" dirty="0">
              <a:latin typeface="Arial"/>
              <a:cs typeface="Arial"/>
            </a:endParaRPr>
          </a:p>
        </p:txBody>
      </p:sp>
      <p:sp>
        <p:nvSpPr>
          <p:cNvPr id="1385" name="object 1385"/>
          <p:cNvSpPr txBox="1"/>
          <p:nvPr/>
        </p:nvSpPr>
        <p:spPr>
          <a:xfrm>
            <a:off x="1674719" y="1231581"/>
            <a:ext cx="345440" cy="95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"/>
              </a:lnSpc>
              <a:tabLst>
                <a:tab pos="264795" algn="l"/>
              </a:tabLst>
            </a:pPr>
            <a:r>
              <a:rPr sz="100" spc="-5" dirty="0">
                <a:latin typeface="Arial"/>
                <a:cs typeface="Arial"/>
              </a:rPr>
              <a:t>Accom.	</a:t>
            </a:r>
            <a:r>
              <a:rPr sz="150" spc="-5" dirty="0">
                <a:latin typeface="Arial"/>
                <a:cs typeface="Arial"/>
              </a:rPr>
              <a:t>Music-</a:t>
            </a:r>
            <a:endParaRPr sz="150" dirty="0">
              <a:latin typeface="Arial"/>
              <a:cs typeface="Arial"/>
            </a:endParaRPr>
          </a:p>
          <a:p>
            <a:pPr marL="280035">
              <a:lnSpc>
                <a:spcPts val="175"/>
              </a:lnSpc>
            </a:pPr>
            <a:r>
              <a:rPr sz="150" spc="-5" dirty="0">
                <a:latin typeface="Arial"/>
                <a:cs typeface="Arial"/>
              </a:rPr>
              <a:t>brainz</a:t>
            </a:r>
            <a:endParaRPr sz="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 marL="9525" algn="ctr">
              <a:lnSpc>
                <a:spcPct val="100000"/>
              </a:lnSpc>
              <a:spcBef>
                <a:spcPts val="60"/>
              </a:spcBef>
            </a:pPr>
            <a:r>
              <a:rPr sz="100" spc="15" dirty="0">
                <a:latin typeface="Arial"/>
                <a:cs typeface="Arial"/>
              </a:rPr>
              <a:t>NYTimes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86" name="object 1386"/>
          <p:cNvSpPr/>
          <p:nvPr/>
        </p:nvSpPr>
        <p:spPr>
          <a:xfrm>
            <a:off x="2375819" y="269977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48989" y="97978"/>
                </a:moveTo>
                <a:lnTo>
                  <a:pt x="68058" y="94128"/>
                </a:lnTo>
                <a:lnTo>
                  <a:pt x="83630" y="83630"/>
                </a:lnTo>
                <a:lnTo>
                  <a:pt x="94128" y="68058"/>
                </a:lnTo>
                <a:lnTo>
                  <a:pt x="97978" y="48989"/>
                </a:lnTo>
                <a:lnTo>
                  <a:pt x="94128" y="29920"/>
                </a:lnTo>
                <a:lnTo>
                  <a:pt x="83630" y="14348"/>
                </a:lnTo>
                <a:lnTo>
                  <a:pt x="68058" y="3849"/>
                </a:lnTo>
                <a:lnTo>
                  <a:pt x="48989" y="0"/>
                </a:lnTo>
                <a:lnTo>
                  <a:pt x="29920" y="3849"/>
                </a:lnTo>
                <a:lnTo>
                  <a:pt x="14348" y="14348"/>
                </a:lnTo>
                <a:lnTo>
                  <a:pt x="3849" y="29920"/>
                </a:lnTo>
                <a:lnTo>
                  <a:pt x="0" y="48989"/>
                </a:lnTo>
                <a:lnTo>
                  <a:pt x="3849" y="68058"/>
                </a:lnTo>
                <a:lnTo>
                  <a:pt x="14348" y="83630"/>
                </a:lnTo>
                <a:lnTo>
                  <a:pt x="29920" y="94128"/>
                </a:lnTo>
                <a:lnTo>
                  <a:pt x="48989" y="97978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87" name="object 1387"/>
          <p:cNvSpPr txBox="1"/>
          <p:nvPr/>
        </p:nvSpPr>
        <p:spPr>
          <a:xfrm>
            <a:off x="845555" y="2801828"/>
            <a:ext cx="356870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5"/>
              </a:lnSpc>
              <a:tabLst>
                <a:tab pos="261620" algn="l"/>
              </a:tabLst>
            </a:pPr>
            <a:r>
              <a:rPr sz="100" spc="10" dirty="0">
                <a:latin typeface="Arial"/>
                <a:cs typeface="Arial"/>
              </a:rPr>
              <a:t>StatusNet	</a:t>
            </a:r>
            <a:r>
              <a:rPr sz="150" spc="-5" dirty="0">
                <a:latin typeface="Arial"/>
                <a:cs typeface="Arial"/>
              </a:rPr>
              <a:t>StatusNet</a:t>
            </a:r>
            <a:endParaRPr sz="150" dirty="0">
              <a:latin typeface="Arial"/>
              <a:cs typeface="Arial"/>
            </a:endParaRPr>
          </a:p>
          <a:p>
            <a:pPr marL="33020">
              <a:lnSpc>
                <a:spcPts val="175"/>
              </a:lnSpc>
              <a:tabLst>
                <a:tab pos="273050" algn="l"/>
              </a:tabLst>
            </a:pPr>
            <a:r>
              <a:rPr sz="100" spc="10" dirty="0">
                <a:latin typeface="Arial"/>
                <a:cs typeface="Arial"/>
              </a:rPr>
              <a:t>Hiico	</a:t>
            </a:r>
            <a:r>
              <a:rPr sz="150" spc="-5" dirty="0">
                <a:latin typeface="Arial"/>
                <a:cs typeface="Arial"/>
              </a:rPr>
              <a:t>Deuxpi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388" name="object 1388"/>
          <p:cNvSpPr txBox="1"/>
          <p:nvPr/>
        </p:nvSpPr>
        <p:spPr>
          <a:xfrm>
            <a:off x="458011" y="1514346"/>
            <a:ext cx="88900" cy="5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145">
              <a:lnSpc>
                <a:spcPct val="161000"/>
              </a:lnSpc>
            </a:pPr>
            <a:r>
              <a:rPr sz="100" spc="15" dirty="0">
                <a:latin typeface="Arial"/>
                <a:cs typeface="Arial"/>
              </a:rPr>
              <a:t>GovUK  </a:t>
            </a:r>
            <a:r>
              <a:rPr sz="100" spc="10" dirty="0">
                <a:latin typeface="Arial"/>
                <a:cs typeface="Arial"/>
              </a:rPr>
              <a:t>T</a:t>
            </a:r>
            <a:r>
              <a:rPr sz="100" spc="15" dirty="0">
                <a:latin typeface="Arial"/>
                <a:cs typeface="Arial"/>
              </a:rPr>
              <a:t>ransparency</a:t>
            </a:r>
            <a:endParaRPr sz="100" dirty="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35"/>
              </a:spcBef>
            </a:pPr>
            <a:r>
              <a:rPr sz="100" spc="15" dirty="0">
                <a:latin typeface="Arial"/>
                <a:cs typeface="Arial"/>
              </a:rPr>
              <a:t>Impact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89" name="object 1389"/>
          <p:cNvSpPr txBox="1"/>
          <p:nvPr/>
        </p:nvSpPr>
        <p:spPr>
          <a:xfrm>
            <a:off x="467023" y="1543020"/>
            <a:ext cx="259715" cy="34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10"/>
              </a:lnSpc>
            </a:pPr>
            <a:r>
              <a:rPr sz="100" spc="15" dirty="0">
                <a:latin typeface="Arial"/>
                <a:cs typeface="Arial"/>
              </a:rPr>
              <a:t>UK</a:t>
            </a:r>
            <a:endParaRPr sz="100" dirty="0">
              <a:latin typeface="Arial"/>
              <a:cs typeface="Arial"/>
            </a:endParaRPr>
          </a:p>
          <a:p>
            <a:pPr marL="12700">
              <a:lnSpc>
                <a:spcPts val="50"/>
              </a:lnSpc>
            </a:pPr>
            <a:r>
              <a:rPr sz="100" spc="10" dirty="0">
                <a:latin typeface="Arial"/>
                <a:cs typeface="Arial"/>
              </a:rPr>
              <a:t>Indicators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90" name="object 1390"/>
          <p:cNvSpPr txBox="1"/>
          <p:nvPr/>
        </p:nvSpPr>
        <p:spPr>
          <a:xfrm>
            <a:off x="455094" y="1558253"/>
            <a:ext cx="294640" cy="1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315" marR="5080" indent="-222250">
              <a:lnSpc>
                <a:spcPct val="125400"/>
              </a:lnSpc>
            </a:pPr>
            <a:r>
              <a:rPr sz="100" spc="15" dirty="0">
                <a:latin typeface="Arial"/>
                <a:cs typeface="Arial"/>
              </a:rPr>
              <a:t>Housing </a:t>
            </a:r>
            <a:r>
              <a:rPr sz="100" spc="10" dirty="0">
                <a:latin typeface="Arial"/>
                <a:cs typeface="Arial"/>
              </a:rPr>
              <a:t>Starts Legislation  API</a:t>
            </a:r>
            <a:endParaRPr sz="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" dirty="0">
              <a:latin typeface="Times New Roman"/>
              <a:cs typeface="Times New Roman"/>
            </a:endParaRPr>
          </a:p>
          <a:p>
            <a:pPr marL="95250" marR="135255" indent="12065" algn="just">
              <a:lnSpc>
                <a:spcPts val="110"/>
              </a:lnSpc>
            </a:pPr>
            <a:r>
              <a:rPr sz="100" spc="-5" dirty="0">
                <a:latin typeface="Arial"/>
                <a:cs typeface="Arial"/>
              </a:rPr>
              <a:t>GovUK  Societal  </a:t>
            </a:r>
            <a:r>
              <a:rPr sz="100" spc="-15" dirty="0">
                <a:latin typeface="Arial"/>
                <a:cs typeface="Arial"/>
              </a:rPr>
              <a:t>W</a:t>
            </a:r>
            <a:r>
              <a:rPr sz="100" spc="-5" dirty="0">
                <a:latin typeface="Arial"/>
                <a:cs typeface="Arial"/>
              </a:rPr>
              <a:t>ellbeing  Depr</a:t>
            </a:r>
            <a:r>
              <a:rPr sz="100" spc="-15" dirty="0">
                <a:latin typeface="Arial"/>
                <a:cs typeface="Arial"/>
              </a:rPr>
              <a:t>v</a:t>
            </a:r>
            <a:r>
              <a:rPr sz="100" spc="-5" dirty="0">
                <a:latin typeface="Arial"/>
                <a:cs typeface="Arial"/>
              </a:rPr>
              <a:t>. Imd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91" name="object 1391"/>
          <p:cNvSpPr txBox="1"/>
          <p:nvPr/>
        </p:nvSpPr>
        <p:spPr>
          <a:xfrm>
            <a:off x="664081" y="2513452"/>
            <a:ext cx="7493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Bizkai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392" name="object 1392"/>
          <p:cNvSpPr txBox="1"/>
          <p:nvPr/>
        </p:nvSpPr>
        <p:spPr>
          <a:xfrm>
            <a:off x="515823" y="1005775"/>
            <a:ext cx="105410" cy="7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 marR="23495">
              <a:lnSpc>
                <a:spcPct val="161200"/>
              </a:lnSpc>
            </a:pPr>
            <a:r>
              <a:rPr sz="100" spc="15" dirty="0">
                <a:latin typeface="Arial"/>
                <a:cs typeface="Arial"/>
              </a:rPr>
              <a:t>GovUK  impact</a:t>
            </a:r>
            <a:endParaRPr sz="100" dirty="0">
              <a:latin typeface="Arial"/>
              <a:cs typeface="Arial"/>
            </a:endParaRPr>
          </a:p>
          <a:p>
            <a:pPr marL="20320" marR="5080" indent="-8255">
              <a:lnSpc>
                <a:spcPct val="161200"/>
              </a:lnSpc>
            </a:pPr>
            <a:r>
              <a:rPr sz="100" spc="10" dirty="0">
                <a:latin typeface="Arial"/>
                <a:cs typeface="Arial"/>
              </a:rPr>
              <a:t>indicators </a:t>
            </a:r>
            <a:r>
              <a:rPr sz="100" spc="-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energy  e</a:t>
            </a:r>
            <a:r>
              <a:rPr sz="100" dirty="0">
                <a:latin typeface="Arial"/>
                <a:cs typeface="Arial"/>
              </a:rPr>
              <a:t>f</a:t>
            </a:r>
            <a:r>
              <a:rPr sz="100" spc="10" dirty="0">
                <a:latin typeface="Arial"/>
                <a:cs typeface="Arial"/>
              </a:rPr>
              <a:t>ficiency</a:t>
            </a:r>
            <a:r>
              <a:rPr sz="100" dirty="0">
                <a:latin typeface="Arial"/>
                <a:cs typeface="Arial"/>
              </a:rPr>
              <a:t> </a:t>
            </a:r>
            <a:r>
              <a:rPr sz="100" spc="-5" dirty="0">
                <a:latin typeface="Arial"/>
                <a:cs typeface="Arial"/>
              </a:rPr>
              <a:t> </a:t>
            </a:r>
            <a:r>
              <a:rPr sz="100" spc="15" dirty="0">
                <a:latin typeface="Arial"/>
                <a:cs typeface="Arial"/>
              </a:rPr>
              <a:t>new</a:t>
            </a:r>
            <a:endParaRPr sz="100" dirty="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  <a:spcBef>
                <a:spcPts val="35"/>
              </a:spcBef>
            </a:pPr>
            <a:r>
              <a:rPr sz="100" spc="10" dirty="0">
                <a:latin typeface="Arial"/>
                <a:cs typeface="Arial"/>
              </a:rPr>
              <a:t>builds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93" name="object 1393"/>
          <p:cNvSpPr txBox="1"/>
          <p:nvPr/>
        </p:nvSpPr>
        <p:spPr>
          <a:xfrm>
            <a:off x="1766935" y="2291004"/>
            <a:ext cx="107314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StatusNet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394" name="object 1394"/>
          <p:cNvSpPr txBox="1"/>
          <p:nvPr/>
        </p:nvSpPr>
        <p:spPr>
          <a:xfrm>
            <a:off x="1758826" y="2312833"/>
            <a:ext cx="11747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Morphtown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395" name="object 1395"/>
          <p:cNvSpPr txBox="1"/>
          <p:nvPr/>
        </p:nvSpPr>
        <p:spPr>
          <a:xfrm>
            <a:off x="84518" y="1785049"/>
            <a:ext cx="81915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240">
              <a:lnSpc>
                <a:spcPct val="143400"/>
              </a:lnSpc>
            </a:pPr>
            <a:r>
              <a:rPr sz="100" spc="10" dirty="0">
                <a:latin typeface="Arial"/>
                <a:cs typeface="Arial"/>
              </a:rPr>
              <a:t>GovUK  </a:t>
            </a:r>
            <a:r>
              <a:rPr sz="100" spc="5" dirty="0">
                <a:latin typeface="Arial"/>
                <a:cs typeface="Arial"/>
              </a:rPr>
              <a:t>T</a:t>
            </a:r>
            <a:r>
              <a:rPr sz="100" spc="10" dirty="0">
                <a:latin typeface="Arial"/>
                <a:cs typeface="Arial"/>
              </a:rPr>
              <a:t>ransparency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96" name="object 1396"/>
          <p:cNvSpPr txBox="1"/>
          <p:nvPr/>
        </p:nvSpPr>
        <p:spPr>
          <a:xfrm>
            <a:off x="79320" y="1810193"/>
            <a:ext cx="88265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Input</a:t>
            </a:r>
            <a:r>
              <a:rPr sz="100" spc="5" dirty="0">
                <a:latin typeface="Arial"/>
                <a:cs typeface="Arial"/>
              </a:rPr>
              <a:t> indicators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97" name="object 1397"/>
          <p:cNvSpPr txBox="1"/>
          <p:nvPr/>
        </p:nvSpPr>
        <p:spPr>
          <a:xfrm>
            <a:off x="77567" y="1817815"/>
            <a:ext cx="93345" cy="4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 marR="5080" indent="-5715">
              <a:lnSpc>
                <a:spcPct val="143200"/>
              </a:lnSpc>
            </a:pPr>
            <a:r>
              <a:rPr sz="100" spc="10" dirty="0">
                <a:latin typeface="Arial"/>
                <a:cs typeface="Arial"/>
              </a:rPr>
              <a:t>Local</a:t>
            </a:r>
            <a:r>
              <a:rPr sz="100" spc="5" dirty="0">
                <a:latin typeface="Arial"/>
                <a:cs typeface="Arial"/>
              </a:rPr>
              <a:t> authorities  </a:t>
            </a:r>
            <a:r>
              <a:rPr sz="100" spc="15" dirty="0">
                <a:latin typeface="Arial"/>
                <a:cs typeface="Arial"/>
              </a:rPr>
              <a:t>W</a:t>
            </a:r>
            <a:r>
              <a:rPr sz="100" spc="10" dirty="0">
                <a:latin typeface="Arial"/>
                <a:cs typeface="Arial"/>
              </a:rPr>
              <a:t>orking</a:t>
            </a:r>
            <a:r>
              <a:rPr sz="100" spc="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w</a:t>
            </a:r>
            <a:r>
              <a:rPr sz="100" spc="5" dirty="0">
                <a:latin typeface="Arial"/>
                <a:cs typeface="Arial"/>
              </a:rPr>
              <a:t>. t</a:t>
            </a:r>
            <a:r>
              <a:rPr sz="100" dirty="0">
                <a:latin typeface="Arial"/>
                <a:cs typeface="Arial"/>
              </a:rPr>
              <a:t>r</a:t>
            </a:r>
            <a:r>
              <a:rPr sz="100" spc="5" dirty="0">
                <a:latin typeface="Arial"/>
                <a:cs typeface="Arial"/>
              </a:rPr>
              <a:t>.</a:t>
            </a:r>
            <a:endParaRPr sz="100" dirty="0">
              <a:latin typeface="Arial"/>
              <a:cs typeface="Arial"/>
            </a:endParaRPr>
          </a:p>
          <a:p>
            <a:pPr marL="31115">
              <a:lnSpc>
                <a:spcPct val="100000"/>
              </a:lnSpc>
              <a:spcBef>
                <a:spcPts val="25"/>
              </a:spcBef>
            </a:pPr>
            <a:r>
              <a:rPr sz="100" spc="10" dirty="0">
                <a:latin typeface="Arial"/>
                <a:cs typeface="Arial"/>
              </a:rPr>
              <a:t>Families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398" name="object 1398"/>
          <p:cNvSpPr/>
          <p:nvPr/>
        </p:nvSpPr>
        <p:spPr>
          <a:xfrm>
            <a:off x="2597092" y="901356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59">
                <a:moveTo>
                  <a:pt x="49317" y="0"/>
                </a:moveTo>
                <a:lnTo>
                  <a:pt x="30121" y="3875"/>
                </a:lnTo>
                <a:lnTo>
                  <a:pt x="14444" y="14444"/>
                </a:lnTo>
                <a:lnTo>
                  <a:pt x="3875" y="30121"/>
                </a:lnTo>
                <a:lnTo>
                  <a:pt x="0" y="49317"/>
                </a:lnTo>
                <a:lnTo>
                  <a:pt x="3875" y="68519"/>
                </a:lnTo>
                <a:lnTo>
                  <a:pt x="14444" y="84199"/>
                </a:lnTo>
                <a:lnTo>
                  <a:pt x="30121" y="94769"/>
                </a:lnTo>
                <a:lnTo>
                  <a:pt x="49317" y="98645"/>
                </a:lnTo>
                <a:lnTo>
                  <a:pt x="68519" y="94769"/>
                </a:lnTo>
                <a:lnTo>
                  <a:pt x="84199" y="84199"/>
                </a:lnTo>
                <a:lnTo>
                  <a:pt x="94769" y="68519"/>
                </a:lnTo>
                <a:lnTo>
                  <a:pt x="98645" y="49317"/>
                </a:lnTo>
                <a:lnTo>
                  <a:pt x="94769" y="30121"/>
                </a:lnTo>
                <a:lnTo>
                  <a:pt x="84199" y="14444"/>
                </a:lnTo>
                <a:lnTo>
                  <a:pt x="68519" y="3875"/>
                </a:lnTo>
                <a:lnTo>
                  <a:pt x="49317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99" name="object 1399"/>
          <p:cNvSpPr txBox="1"/>
          <p:nvPr/>
        </p:nvSpPr>
        <p:spPr>
          <a:xfrm>
            <a:off x="2441016" y="936084"/>
            <a:ext cx="763270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89610" algn="l"/>
              </a:tabLst>
            </a:pPr>
            <a:r>
              <a:rPr sz="100" spc="10" dirty="0">
                <a:latin typeface="Arial"/>
                <a:cs typeface="Arial"/>
              </a:rPr>
              <a:t>Experiment                  </a:t>
            </a:r>
            <a:r>
              <a:rPr sz="100" spc="-10" dirty="0">
                <a:latin typeface="Arial"/>
                <a:cs typeface="Arial"/>
              </a:rPr>
              <a:t> </a:t>
            </a:r>
            <a:r>
              <a:rPr sz="225" spc="-7" baseline="18518" dirty="0">
                <a:latin typeface="Arial"/>
                <a:cs typeface="Arial"/>
              </a:rPr>
              <a:t>ISO 639</a:t>
            </a:r>
            <a:r>
              <a:rPr sz="225" baseline="18518" dirty="0">
                <a:latin typeface="Arial"/>
                <a:cs typeface="Arial"/>
              </a:rPr>
              <a:t>                </a:t>
            </a:r>
            <a:r>
              <a:rPr sz="225" spc="-15" baseline="18518" dirty="0">
                <a:latin typeface="Arial"/>
                <a:cs typeface="Arial"/>
              </a:rPr>
              <a:t> </a:t>
            </a:r>
            <a:r>
              <a:rPr sz="150" spc="7" baseline="27777" dirty="0">
                <a:latin typeface="Arial"/>
                <a:cs typeface="Arial"/>
              </a:rPr>
              <a:t>RKB</a:t>
            </a:r>
            <a:r>
              <a:rPr sz="150" baseline="27777" dirty="0">
                <a:latin typeface="Arial"/>
                <a:cs typeface="Arial"/>
              </a:rPr>
              <a:t>            </a:t>
            </a:r>
            <a:r>
              <a:rPr sz="150" spc="-15" baseline="27777" dirty="0">
                <a:latin typeface="Arial"/>
                <a:cs typeface="Arial"/>
              </a:rPr>
              <a:t> </a:t>
            </a:r>
            <a:r>
              <a:rPr sz="225" spc="7" baseline="37037" dirty="0">
                <a:latin typeface="Arial"/>
                <a:cs typeface="Arial"/>
              </a:rPr>
              <a:t>Worldcat</a:t>
            </a:r>
            <a:r>
              <a:rPr sz="225" baseline="37037" dirty="0">
                <a:latin typeface="Arial"/>
                <a:cs typeface="Arial"/>
              </a:rPr>
              <a:t>	</a:t>
            </a:r>
            <a:r>
              <a:rPr sz="150" spc="15" baseline="27777" dirty="0">
                <a:latin typeface="Arial"/>
                <a:cs typeface="Arial"/>
              </a:rPr>
              <a:t>Explorer</a:t>
            </a:r>
            <a:endParaRPr sz="150" baseline="27777" dirty="0">
              <a:latin typeface="Arial"/>
              <a:cs typeface="Arial"/>
            </a:endParaRPr>
          </a:p>
        </p:txBody>
      </p:sp>
      <p:sp>
        <p:nvSpPr>
          <p:cNvPr id="1400" name="object 1400"/>
          <p:cNvSpPr txBox="1"/>
          <p:nvPr/>
        </p:nvSpPr>
        <p:spPr>
          <a:xfrm>
            <a:off x="2609450" y="949684"/>
            <a:ext cx="208279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Oasis               </a:t>
            </a:r>
            <a:r>
              <a:rPr sz="150" spc="10" dirty="0">
                <a:latin typeface="Arial"/>
                <a:cs typeface="Arial"/>
              </a:rPr>
              <a:t> </a:t>
            </a:r>
            <a:r>
              <a:rPr sz="100" dirty="0">
                <a:latin typeface="Arial"/>
                <a:cs typeface="Arial"/>
              </a:rPr>
              <a:t>Explorer</a:t>
            </a:r>
          </a:p>
        </p:txBody>
      </p:sp>
      <p:sp>
        <p:nvSpPr>
          <p:cNvPr id="1401" name="object 1401"/>
          <p:cNvSpPr/>
          <p:nvPr/>
        </p:nvSpPr>
        <p:spPr>
          <a:xfrm>
            <a:off x="2597092" y="901356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59">
                <a:moveTo>
                  <a:pt x="49321" y="98643"/>
                </a:moveTo>
                <a:lnTo>
                  <a:pt x="68520" y="94767"/>
                </a:lnTo>
                <a:lnTo>
                  <a:pt x="84197" y="84197"/>
                </a:lnTo>
                <a:lnTo>
                  <a:pt x="94767" y="68520"/>
                </a:lnTo>
                <a:lnTo>
                  <a:pt x="98643" y="49321"/>
                </a:lnTo>
                <a:lnTo>
                  <a:pt x="94767" y="30123"/>
                </a:lnTo>
                <a:lnTo>
                  <a:pt x="84197" y="14446"/>
                </a:lnTo>
                <a:lnTo>
                  <a:pt x="68520" y="3875"/>
                </a:lnTo>
                <a:lnTo>
                  <a:pt x="49321" y="0"/>
                </a:lnTo>
                <a:lnTo>
                  <a:pt x="30123" y="3875"/>
                </a:lnTo>
                <a:lnTo>
                  <a:pt x="14446" y="14446"/>
                </a:lnTo>
                <a:lnTo>
                  <a:pt x="3875" y="30123"/>
                </a:lnTo>
                <a:lnTo>
                  <a:pt x="0" y="49321"/>
                </a:lnTo>
                <a:lnTo>
                  <a:pt x="3875" y="68520"/>
                </a:lnTo>
                <a:lnTo>
                  <a:pt x="14446" y="84197"/>
                </a:lnTo>
                <a:lnTo>
                  <a:pt x="30123" y="94767"/>
                </a:lnTo>
                <a:lnTo>
                  <a:pt x="49321" y="9864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2" name="object 1402"/>
          <p:cNvSpPr/>
          <p:nvPr/>
        </p:nvSpPr>
        <p:spPr>
          <a:xfrm>
            <a:off x="4118195" y="1565173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48656" y="0"/>
                </a:moveTo>
                <a:lnTo>
                  <a:pt x="29715" y="3823"/>
                </a:lnTo>
                <a:lnTo>
                  <a:pt x="14249" y="14249"/>
                </a:lnTo>
                <a:lnTo>
                  <a:pt x="3823" y="29715"/>
                </a:lnTo>
                <a:lnTo>
                  <a:pt x="0" y="48656"/>
                </a:lnTo>
                <a:lnTo>
                  <a:pt x="3823" y="67598"/>
                </a:lnTo>
                <a:lnTo>
                  <a:pt x="14249" y="83064"/>
                </a:lnTo>
                <a:lnTo>
                  <a:pt x="29715" y="93490"/>
                </a:lnTo>
                <a:lnTo>
                  <a:pt x="48656" y="97313"/>
                </a:lnTo>
                <a:lnTo>
                  <a:pt x="67598" y="93490"/>
                </a:lnTo>
                <a:lnTo>
                  <a:pt x="83064" y="83064"/>
                </a:lnTo>
                <a:lnTo>
                  <a:pt x="93490" y="67598"/>
                </a:lnTo>
                <a:lnTo>
                  <a:pt x="97313" y="48656"/>
                </a:lnTo>
                <a:lnTo>
                  <a:pt x="93490" y="29715"/>
                </a:lnTo>
                <a:lnTo>
                  <a:pt x="83064" y="14249"/>
                </a:lnTo>
                <a:lnTo>
                  <a:pt x="67598" y="3823"/>
                </a:lnTo>
                <a:lnTo>
                  <a:pt x="48656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3" name="object 1403"/>
          <p:cNvSpPr txBox="1"/>
          <p:nvPr/>
        </p:nvSpPr>
        <p:spPr>
          <a:xfrm>
            <a:off x="4115029" y="1598651"/>
            <a:ext cx="96520" cy="4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145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Aspire  Portsmouth</a:t>
            </a:r>
          </a:p>
        </p:txBody>
      </p:sp>
      <p:sp>
        <p:nvSpPr>
          <p:cNvPr id="1404" name="object 1404"/>
          <p:cNvSpPr/>
          <p:nvPr/>
        </p:nvSpPr>
        <p:spPr>
          <a:xfrm>
            <a:off x="4118194" y="1565174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48656" y="97313"/>
                </a:moveTo>
                <a:lnTo>
                  <a:pt x="67596" y="93489"/>
                </a:lnTo>
                <a:lnTo>
                  <a:pt x="83062" y="83062"/>
                </a:lnTo>
                <a:lnTo>
                  <a:pt x="93489" y="67596"/>
                </a:lnTo>
                <a:lnTo>
                  <a:pt x="97313" y="48656"/>
                </a:lnTo>
                <a:lnTo>
                  <a:pt x="93489" y="29717"/>
                </a:lnTo>
                <a:lnTo>
                  <a:pt x="83062" y="14251"/>
                </a:lnTo>
                <a:lnTo>
                  <a:pt x="67596" y="3823"/>
                </a:lnTo>
                <a:lnTo>
                  <a:pt x="48656" y="0"/>
                </a:lnTo>
                <a:lnTo>
                  <a:pt x="29717" y="3823"/>
                </a:lnTo>
                <a:lnTo>
                  <a:pt x="14251" y="14251"/>
                </a:lnTo>
                <a:lnTo>
                  <a:pt x="3823" y="29717"/>
                </a:lnTo>
                <a:lnTo>
                  <a:pt x="0" y="48656"/>
                </a:lnTo>
                <a:lnTo>
                  <a:pt x="3823" y="67596"/>
                </a:lnTo>
                <a:lnTo>
                  <a:pt x="14251" y="83062"/>
                </a:lnTo>
                <a:lnTo>
                  <a:pt x="29717" y="93489"/>
                </a:lnTo>
                <a:lnTo>
                  <a:pt x="48656" y="9731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5" name="object 1405"/>
          <p:cNvSpPr txBox="1"/>
          <p:nvPr/>
        </p:nvSpPr>
        <p:spPr>
          <a:xfrm>
            <a:off x="1184663" y="767802"/>
            <a:ext cx="99060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Zaragoza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406" name="object 1406"/>
          <p:cNvSpPr txBox="1"/>
          <p:nvPr/>
        </p:nvSpPr>
        <p:spPr>
          <a:xfrm>
            <a:off x="983738" y="792756"/>
            <a:ext cx="286385" cy="27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Homelessness                         </a:t>
            </a:r>
            <a:r>
              <a:rPr sz="150" spc="22" baseline="27777" dirty="0">
                <a:latin typeface="Arial"/>
                <a:cs typeface="Arial"/>
              </a:rPr>
              <a:t>Datos</a:t>
            </a:r>
            <a:endParaRPr sz="150" baseline="27777" dirty="0">
              <a:latin typeface="Arial"/>
              <a:cs typeface="Arial"/>
            </a:endParaRPr>
          </a:p>
        </p:txBody>
      </p:sp>
      <p:sp>
        <p:nvSpPr>
          <p:cNvPr id="1407" name="object 1407"/>
          <p:cNvSpPr txBox="1"/>
          <p:nvPr/>
        </p:nvSpPr>
        <p:spPr>
          <a:xfrm>
            <a:off x="903582" y="808744"/>
            <a:ext cx="374015" cy="6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10"/>
              </a:lnSpc>
            </a:pPr>
            <a:r>
              <a:rPr sz="100" spc="15" dirty="0">
                <a:latin typeface="Arial"/>
                <a:cs typeface="Arial"/>
              </a:rPr>
              <a:t>Abiertos</a:t>
            </a:r>
            <a:endParaRPr sz="100" dirty="0">
              <a:latin typeface="Arial"/>
              <a:cs typeface="Arial"/>
            </a:endParaRPr>
          </a:p>
          <a:p>
            <a:pPr marR="121920" algn="ctr">
              <a:lnSpc>
                <a:spcPts val="50"/>
              </a:lnSpc>
            </a:pPr>
            <a:r>
              <a:rPr sz="100" spc="10" dirty="0">
                <a:latin typeface="Arial"/>
                <a:cs typeface="Arial"/>
              </a:rPr>
              <a:t>Accommodated</a:t>
            </a:r>
            <a:endParaRPr sz="100" dirty="0">
              <a:latin typeface="Arial"/>
              <a:cs typeface="Arial"/>
            </a:endParaRPr>
          </a:p>
          <a:p>
            <a:pPr marR="121285" algn="ctr">
              <a:lnSpc>
                <a:spcPct val="100000"/>
              </a:lnSpc>
              <a:spcBef>
                <a:spcPts val="25"/>
              </a:spcBef>
            </a:pPr>
            <a:r>
              <a:rPr sz="100" spc="10" dirty="0">
                <a:latin typeface="Arial"/>
                <a:cs typeface="Arial"/>
              </a:rPr>
              <a:t>Temporary</a:t>
            </a:r>
            <a:endParaRPr sz="100" dirty="0">
              <a:latin typeface="Arial"/>
              <a:cs typeface="Arial"/>
            </a:endParaRPr>
          </a:p>
          <a:p>
            <a:pPr marR="200660" algn="ctr">
              <a:lnSpc>
                <a:spcPct val="100000"/>
              </a:lnSpc>
              <a:spcBef>
                <a:spcPts val="75"/>
              </a:spcBef>
            </a:pPr>
            <a:r>
              <a:rPr sz="100" spc="10" dirty="0">
                <a:latin typeface="Arial"/>
                <a:cs typeface="Arial"/>
              </a:rPr>
              <a:t>GovUK              </a:t>
            </a:r>
            <a:r>
              <a:rPr sz="100" spc="15" baseline="55555" dirty="0">
                <a:latin typeface="Arial"/>
                <a:cs typeface="Arial"/>
              </a:rPr>
              <a:t>Housing</a:t>
            </a:r>
            <a:r>
              <a:rPr sz="100" baseline="55555" dirty="0">
                <a:latin typeface="Arial"/>
                <a:cs typeface="Arial"/>
              </a:rPr>
              <a:t> </a:t>
            </a:r>
            <a:r>
              <a:rPr sz="100" spc="15" baseline="55555" dirty="0">
                <a:latin typeface="Arial"/>
                <a:cs typeface="Arial"/>
              </a:rPr>
              <a:t>Types</a:t>
            </a:r>
            <a:endParaRPr sz="100" baseline="55555" dirty="0">
              <a:latin typeface="Arial"/>
              <a:cs typeface="Arial"/>
            </a:endParaRPr>
          </a:p>
        </p:txBody>
      </p:sp>
      <p:sp>
        <p:nvSpPr>
          <p:cNvPr id="1408" name="object 1408"/>
          <p:cNvSpPr txBox="1"/>
          <p:nvPr/>
        </p:nvSpPr>
        <p:spPr>
          <a:xfrm>
            <a:off x="743804" y="833918"/>
            <a:ext cx="81915" cy="43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marR="5715" indent="-381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Opendata  Scotland</a:t>
            </a:r>
          </a:p>
        </p:txBody>
      </p:sp>
      <p:sp>
        <p:nvSpPr>
          <p:cNvPr id="1409" name="object 1409"/>
          <p:cNvSpPr txBox="1"/>
          <p:nvPr/>
        </p:nvSpPr>
        <p:spPr>
          <a:xfrm>
            <a:off x="758466" y="864409"/>
            <a:ext cx="213360" cy="27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Simd                        </a:t>
            </a:r>
            <a:r>
              <a:rPr sz="100" spc="10" dirty="0">
                <a:latin typeface="Arial"/>
                <a:cs typeface="Arial"/>
              </a:rPr>
              <a:t>Social Lettings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410" name="object 1410"/>
          <p:cNvSpPr txBox="1"/>
          <p:nvPr/>
        </p:nvSpPr>
        <p:spPr>
          <a:xfrm>
            <a:off x="738101" y="878937"/>
            <a:ext cx="235585" cy="2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Crime Rank                    </a:t>
            </a:r>
            <a:r>
              <a:rPr sz="100" spc="15" baseline="55555" dirty="0">
                <a:latin typeface="Arial"/>
                <a:cs typeface="Arial"/>
              </a:rPr>
              <a:t>General Needs</a:t>
            </a:r>
            <a:endParaRPr sz="100" baseline="55555" dirty="0">
              <a:latin typeface="Arial"/>
              <a:cs typeface="Arial"/>
            </a:endParaRPr>
          </a:p>
        </p:txBody>
      </p:sp>
      <p:sp>
        <p:nvSpPr>
          <p:cNvPr id="1411" name="object 1411"/>
          <p:cNvSpPr/>
          <p:nvPr/>
        </p:nvSpPr>
        <p:spPr>
          <a:xfrm>
            <a:off x="2390880" y="626793"/>
            <a:ext cx="99695" cy="99695"/>
          </a:xfrm>
          <a:custGeom>
            <a:avLst/>
            <a:gdLst/>
            <a:ahLst/>
            <a:cxnLst/>
            <a:rect l="l" t="t" r="r" b="b"/>
            <a:pathLst>
              <a:path w="99694" h="99695">
                <a:moveTo>
                  <a:pt x="49653" y="0"/>
                </a:moveTo>
                <a:lnTo>
                  <a:pt x="30326" y="3902"/>
                </a:lnTo>
                <a:lnTo>
                  <a:pt x="14543" y="14543"/>
                </a:lnTo>
                <a:lnTo>
                  <a:pt x="3902" y="30326"/>
                </a:lnTo>
                <a:lnTo>
                  <a:pt x="0" y="49653"/>
                </a:lnTo>
                <a:lnTo>
                  <a:pt x="3902" y="68979"/>
                </a:lnTo>
                <a:lnTo>
                  <a:pt x="14543" y="84762"/>
                </a:lnTo>
                <a:lnTo>
                  <a:pt x="30326" y="95403"/>
                </a:lnTo>
                <a:lnTo>
                  <a:pt x="49653" y="99306"/>
                </a:lnTo>
                <a:lnTo>
                  <a:pt x="68979" y="95403"/>
                </a:lnTo>
                <a:lnTo>
                  <a:pt x="84762" y="84762"/>
                </a:lnTo>
                <a:lnTo>
                  <a:pt x="95403" y="68979"/>
                </a:lnTo>
                <a:lnTo>
                  <a:pt x="99306" y="49653"/>
                </a:lnTo>
                <a:lnTo>
                  <a:pt x="95403" y="30326"/>
                </a:lnTo>
                <a:lnTo>
                  <a:pt x="84762" y="14543"/>
                </a:lnTo>
                <a:lnTo>
                  <a:pt x="68979" y="3902"/>
                </a:lnTo>
                <a:lnTo>
                  <a:pt x="49653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12" name="object 1412"/>
          <p:cNvSpPr txBox="1"/>
          <p:nvPr/>
        </p:nvSpPr>
        <p:spPr>
          <a:xfrm>
            <a:off x="2394202" y="665274"/>
            <a:ext cx="8953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5" dirty="0">
                <a:latin typeface="Arial"/>
                <a:cs typeface="Arial"/>
              </a:rPr>
              <a:t>Berlios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413" name="object 1413"/>
          <p:cNvSpPr/>
          <p:nvPr/>
        </p:nvSpPr>
        <p:spPr>
          <a:xfrm>
            <a:off x="2390880" y="626793"/>
            <a:ext cx="99695" cy="99695"/>
          </a:xfrm>
          <a:custGeom>
            <a:avLst/>
            <a:gdLst/>
            <a:ahLst/>
            <a:cxnLst/>
            <a:rect l="l" t="t" r="r" b="b"/>
            <a:pathLst>
              <a:path w="99694" h="99695">
                <a:moveTo>
                  <a:pt x="49654" y="99308"/>
                </a:moveTo>
                <a:lnTo>
                  <a:pt x="68982" y="95406"/>
                </a:lnTo>
                <a:lnTo>
                  <a:pt x="84765" y="84765"/>
                </a:lnTo>
                <a:lnTo>
                  <a:pt x="95406" y="68982"/>
                </a:lnTo>
                <a:lnTo>
                  <a:pt x="99308" y="49654"/>
                </a:lnTo>
                <a:lnTo>
                  <a:pt x="95406" y="30326"/>
                </a:lnTo>
                <a:lnTo>
                  <a:pt x="84765" y="14543"/>
                </a:lnTo>
                <a:lnTo>
                  <a:pt x="68982" y="3902"/>
                </a:lnTo>
                <a:lnTo>
                  <a:pt x="49654" y="0"/>
                </a:lnTo>
                <a:lnTo>
                  <a:pt x="30326" y="3902"/>
                </a:lnTo>
                <a:lnTo>
                  <a:pt x="14543" y="14543"/>
                </a:lnTo>
                <a:lnTo>
                  <a:pt x="3902" y="30326"/>
                </a:lnTo>
                <a:lnTo>
                  <a:pt x="0" y="49654"/>
                </a:lnTo>
                <a:lnTo>
                  <a:pt x="3902" y="68982"/>
                </a:lnTo>
                <a:lnTo>
                  <a:pt x="14543" y="84765"/>
                </a:lnTo>
                <a:lnTo>
                  <a:pt x="30326" y="95406"/>
                </a:lnTo>
                <a:lnTo>
                  <a:pt x="49654" y="99308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14" name="object 1414"/>
          <p:cNvSpPr txBox="1"/>
          <p:nvPr/>
        </p:nvSpPr>
        <p:spPr>
          <a:xfrm>
            <a:off x="1893582" y="2682513"/>
            <a:ext cx="11239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dirty="0">
                <a:latin typeface="Arial"/>
                <a:cs typeface="Arial"/>
              </a:rPr>
              <a:t>StatusNet</a:t>
            </a:r>
          </a:p>
        </p:txBody>
      </p:sp>
      <p:sp>
        <p:nvSpPr>
          <p:cNvPr id="1415" name="object 1415"/>
          <p:cNvSpPr txBox="1"/>
          <p:nvPr/>
        </p:nvSpPr>
        <p:spPr>
          <a:xfrm>
            <a:off x="1913241" y="2705708"/>
            <a:ext cx="7366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dirty="0">
                <a:latin typeface="Arial"/>
                <a:cs typeface="Arial"/>
              </a:rPr>
              <a:t>piana</a:t>
            </a:r>
          </a:p>
        </p:txBody>
      </p:sp>
      <p:sp>
        <p:nvSpPr>
          <p:cNvPr id="1416" name="object 1416"/>
          <p:cNvSpPr txBox="1"/>
          <p:nvPr/>
        </p:nvSpPr>
        <p:spPr>
          <a:xfrm>
            <a:off x="406666" y="2164544"/>
            <a:ext cx="19685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Imd                    </a:t>
            </a:r>
            <a:r>
              <a:rPr sz="100" spc="30" dirty="0">
                <a:latin typeface="Arial"/>
                <a:cs typeface="Arial"/>
              </a:rPr>
              <a:t> </a:t>
            </a:r>
            <a:r>
              <a:rPr sz="150" spc="7" baseline="27777" dirty="0">
                <a:latin typeface="Arial"/>
                <a:cs typeface="Arial"/>
              </a:rPr>
              <a:t>GovUK</a:t>
            </a:r>
            <a:endParaRPr sz="150" baseline="27777" dirty="0">
              <a:latin typeface="Arial"/>
              <a:cs typeface="Arial"/>
            </a:endParaRPr>
          </a:p>
        </p:txBody>
      </p:sp>
      <p:sp>
        <p:nvSpPr>
          <p:cNvPr id="1417" name="object 1417"/>
          <p:cNvSpPr txBox="1"/>
          <p:nvPr/>
        </p:nvSpPr>
        <p:spPr>
          <a:xfrm>
            <a:off x="383143" y="2180916"/>
            <a:ext cx="22161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Rank 2010               </a:t>
            </a:r>
            <a:r>
              <a:rPr sz="150" spc="7" baseline="27777" dirty="0">
                <a:latin typeface="Arial"/>
                <a:cs typeface="Arial"/>
              </a:rPr>
              <a:t>Net </a:t>
            </a:r>
            <a:r>
              <a:rPr sz="150" baseline="27777" dirty="0">
                <a:latin typeface="Arial"/>
                <a:cs typeface="Arial"/>
              </a:rPr>
              <a:t>Add.</a:t>
            </a:r>
          </a:p>
        </p:txBody>
      </p:sp>
      <p:sp>
        <p:nvSpPr>
          <p:cNvPr id="1418" name="object 1418"/>
          <p:cNvSpPr txBox="1"/>
          <p:nvPr/>
        </p:nvSpPr>
        <p:spPr>
          <a:xfrm>
            <a:off x="522403" y="2191217"/>
            <a:ext cx="8509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Dwellings</a:t>
            </a:r>
          </a:p>
        </p:txBody>
      </p:sp>
      <p:sp>
        <p:nvSpPr>
          <p:cNvPr id="1419" name="object 1419"/>
          <p:cNvSpPr txBox="1"/>
          <p:nvPr/>
        </p:nvSpPr>
        <p:spPr>
          <a:xfrm>
            <a:off x="2303995" y="0"/>
            <a:ext cx="2304415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 marL="90170">
              <a:lnSpc>
                <a:spcPts val="160"/>
              </a:lnSpc>
              <a:spcBef>
                <a:spcPts val="60"/>
              </a:spcBef>
            </a:pPr>
            <a:r>
              <a:rPr sz="150" spc="-5" dirty="0">
                <a:latin typeface="Arial"/>
                <a:cs typeface="Arial"/>
              </a:rPr>
              <a:t>Linked</a:t>
            </a:r>
            <a:endParaRPr sz="150" dirty="0">
              <a:latin typeface="Arial"/>
              <a:cs typeface="Arial"/>
            </a:endParaRPr>
          </a:p>
          <a:p>
            <a:pPr marL="9525">
              <a:lnSpc>
                <a:spcPts val="100"/>
              </a:lnSpc>
            </a:pPr>
            <a:r>
              <a:rPr sz="100" spc="15" dirty="0">
                <a:latin typeface="Arial"/>
                <a:cs typeface="Arial"/>
              </a:rPr>
              <a:t>e</a:t>
            </a:r>
            <a:endParaRPr sz="100" dirty="0">
              <a:latin typeface="Arial"/>
              <a:cs typeface="Arial"/>
            </a:endParaRPr>
          </a:p>
          <a:p>
            <a:pPr marL="5715">
              <a:lnSpc>
                <a:spcPts val="170"/>
              </a:lnSpc>
              <a:spcBef>
                <a:spcPts val="45"/>
              </a:spcBef>
            </a:pPr>
            <a:r>
              <a:rPr sz="150" spc="22" baseline="27777" dirty="0">
                <a:latin typeface="Arial"/>
                <a:cs typeface="Arial"/>
              </a:rPr>
              <a:t>g             </a:t>
            </a:r>
            <a:r>
              <a:rPr sz="225" spc="-7" baseline="55555" dirty="0">
                <a:latin typeface="Arial"/>
                <a:cs typeface="Arial"/>
              </a:rPr>
              <a:t>Mark              </a:t>
            </a:r>
            <a:r>
              <a:rPr sz="225" spc="22" baseline="55555" dirty="0">
                <a:latin typeface="Arial"/>
                <a:cs typeface="Arial"/>
              </a:rPr>
              <a:t> </a:t>
            </a:r>
            <a:r>
              <a:rPr sz="150" spc="-5" dirty="0">
                <a:latin typeface="Arial"/>
                <a:cs typeface="Arial"/>
              </a:rPr>
              <a:t>Bootsnall</a:t>
            </a:r>
            <a:endParaRPr sz="150" dirty="0">
              <a:latin typeface="Arial"/>
              <a:cs typeface="Arial"/>
            </a:endParaRPr>
          </a:p>
          <a:p>
            <a:pPr>
              <a:lnSpc>
                <a:spcPts val="165"/>
              </a:lnSpc>
              <a:tabLst>
                <a:tab pos="352425" algn="l"/>
              </a:tabLst>
            </a:pPr>
            <a:r>
              <a:rPr sz="150" spc="30" baseline="27777" dirty="0">
                <a:latin typeface="Arial"/>
                <a:cs typeface="Arial"/>
              </a:rPr>
              <a:t>m           </a:t>
            </a:r>
            <a:r>
              <a:rPr sz="150" spc="97" baseline="27777" dirty="0">
                <a:latin typeface="Arial"/>
                <a:cs typeface="Arial"/>
              </a:rPr>
              <a:t> </a:t>
            </a:r>
            <a:r>
              <a:rPr sz="225" spc="-7" baseline="37037" dirty="0">
                <a:latin typeface="Arial"/>
                <a:cs typeface="Arial"/>
              </a:rPr>
              <a:t>Mail	</a:t>
            </a:r>
            <a:r>
              <a:rPr sz="150" spc="-5" dirty="0">
                <a:latin typeface="Arial"/>
                <a:cs typeface="Arial"/>
              </a:rPr>
              <a:t>Cornetto</a:t>
            </a:r>
            <a:endParaRPr sz="150" dirty="0">
              <a:latin typeface="Arial"/>
              <a:cs typeface="Arial"/>
            </a:endParaRPr>
          </a:p>
          <a:p>
            <a:pPr marR="1249680" algn="ctr">
              <a:lnSpc>
                <a:spcPts val="175"/>
              </a:lnSpc>
            </a:pPr>
            <a:r>
              <a:rPr sz="150" spc="5" dirty="0">
                <a:latin typeface="Arial"/>
                <a:cs typeface="Arial"/>
              </a:rPr>
              <a:t>Isocat</a:t>
            </a:r>
            <a:endParaRPr sz="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" dirty="0">
              <a:latin typeface="Times New Roman"/>
              <a:cs typeface="Times New Roman"/>
            </a:endParaRPr>
          </a:p>
          <a:p>
            <a:pPr marR="992505" algn="ctr">
              <a:lnSpc>
                <a:spcPts val="150"/>
              </a:lnSpc>
            </a:pPr>
            <a:r>
              <a:rPr sz="150" spc="15" dirty="0">
                <a:latin typeface="Arial"/>
                <a:cs typeface="Arial"/>
              </a:rPr>
              <a:t>IDS</a:t>
            </a:r>
            <a:endParaRPr sz="150" dirty="0">
              <a:latin typeface="Arial"/>
              <a:cs typeface="Arial"/>
            </a:endParaRPr>
          </a:p>
          <a:p>
            <a:pPr marL="31115">
              <a:lnSpc>
                <a:spcPts val="90"/>
              </a:lnSpc>
            </a:pPr>
            <a:r>
              <a:rPr sz="100" dirty="0">
                <a:latin typeface="Arial"/>
                <a:cs typeface="Arial"/>
              </a:rPr>
              <a:t>Linked</a:t>
            </a:r>
          </a:p>
          <a:p>
            <a:pPr marL="38735">
              <a:lnSpc>
                <a:spcPts val="140"/>
              </a:lnSpc>
              <a:spcBef>
                <a:spcPts val="25"/>
              </a:spcBef>
              <a:tabLst>
                <a:tab pos="741045" algn="l"/>
              </a:tabLst>
            </a:pPr>
            <a:r>
              <a:rPr sz="150" spc="7" baseline="27777" dirty="0">
                <a:latin typeface="Arial"/>
                <a:cs typeface="Arial"/>
              </a:rPr>
              <a:t>User                             </a:t>
            </a:r>
            <a:r>
              <a:rPr sz="150" spc="44" baseline="27777" dirty="0">
                <a:latin typeface="Arial"/>
                <a:cs typeface="Arial"/>
              </a:rPr>
              <a:t> </a:t>
            </a:r>
            <a:r>
              <a:rPr sz="150" spc="5" dirty="0">
                <a:latin typeface="Arial"/>
                <a:cs typeface="Arial"/>
              </a:rPr>
              <a:t>DBnary	</a:t>
            </a:r>
            <a:r>
              <a:rPr sz="150" spc="-5" dirty="0">
                <a:latin typeface="Arial"/>
                <a:cs typeface="Arial"/>
              </a:rPr>
              <a:t>Ietflang</a:t>
            </a:r>
            <a:endParaRPr sz="150" dirty="0">
              <a:latin typeface="Arial"/>
              <a:cs typeface="Arial"/>
            </a:endParaRPr>
          </a:p>
          <a:p>
            <a:pPr marL="22225">
              <a:lnSpc>
                <a:spcPts val="140"/>
              </a:lnSpc>
              <a:tabLst>
                <a:tab pos="879475" algn="l"/>
              </a:tabLst>
            </a:pPr>
            <a:r>
              <a:rPr sz="150" spc="7" baseline="27777" dirty="0">
                <a:latin typeface="Arial"/>
                <a:cs typeface="Arial"/>
              </a:rPr>
              <a:t>Feedback	</a:t>
            </a:r>
            <a:r>
              <a:rPr sz="150" spc="5" dirty="0">
                <a:latin typeface="Arial"/>
                <a:cs typeface="Arial"/>
              </a:rPr>
              <a:t>Yso.fi</a:t>
            </a:r>
            <a:endParaRPr sz="150" dirty="0">
              <a:latin typeface="Arial"/>
              <a:cs typeface="Arial"/>
            </a:endParaRPr>
          </a:p>
          <a:p>
            <a:pPr marR="976630" algn="ctr">
              <a:lnSpc>
                <a:spcPct val="100000"/>
              </a:lnSpc>
              <a:spcBef>
                <a:spcPts val="10"/>
              </a:spcBef>
              <a:tabLst>
                <a:tab pos="491490" algn="l"/>
              </a:tabLst>
            </a:pPr>
            <a:r>
              <a:rPr sz="150" spc="5" dirty="0">
                <a:latin typeface="Arial"/>
                <a:cs typeface="Arial"/>
              </a:rPr>
              <a:t>WALS	Allars</a:t>
            </a:r>
            <a:endParaRPr sz="150" dirty="0">
              <a:latin typeface="Arial"/>
              <a:cs typeface="Arial"/>
            </a:endParaRPr>
          </a:p>
          <a:p>
            <a:pPr marL="150495">
              <a:lnSpc>
                <a:spcPct val="100000"/>
              </a:lnSpc>
              <a:spcBef>
                <a:spcPts val="25"/>
              </a:spcBef>
              <a:tabLst>
                <a:tab pos="528320" algn="l"/>
              </a:tabLst>
            </a:pPr>
            <a:r>
              <a:rPr sz="100" spc="10" dirty="0">
                <a:latin typeface="Arial"/>
                <a:cs typeface="Arial"/>
              </a:rPr>
              <a:t>Tags2con	</a:t>
            </a:r>
            <a:r>
              <a:rPr sz="150" spc="5" dirty="0">
                <a:latin typeface="Arial"/>
                <a:cs typeface="Arial"/>
              </a:rPr>
              <a:t>Olia</a:t>
            </a:r>
            <a:endParaRPr sz="150" dirty="0">
              <a:latin typeface="Arial"/>
              <a:cs typeface="Arial"/>
            </a:endParaRPr>
          </a:p>
          <a:p>
            <a:pPr marL="153035">
              <a:lnSpc>
                <a:spcPct val="100000"/>
              </a:lnSpc>
              <a:spcBef>
                <a:spcPts val="70"/>
              </a:spcBef>
              <a:tabLst>
                <a:tab pos="659765" algn="l"/>
                <a:tab pos="1002030" algn="l"/>
              </a:tabLst>
            </a:pPr>
            <a:r>
              <a:rPr sz="150" spc="15" baseline="55555" dirty="0">
                <a:latin typeface="Arial"/>
                <a:cs typeface="Arial"/>
              </a:rPr>
              <a:t>Delicious	</a:t>
            </a:r>
            <a:r>
              <a:rPr sz="150" spc="-5" dirty="0">
                <a:latin typeface="Arial"/>
                <a:cs typeface="Arial"/>
              </a:rPr>
              <a:t>Pdev	</a:t>
            </a:r>
            <a:r>
              <a:rPr sz="225" spc="7" baseline="18518" dirty="0">
                <a:latin typeface="Arial"/>
                <a:cs typeface="Arial"/>
              </a:rPr>
              <a:t>Yso.fi</a:t>
            </a:r>
            <a:endParaRPr sz="225" baseline="18518" dirty="0">
              <a:latin typeface="Arial"/>
              <a:cs typeface="Arial"/>
            </a:endParaRPr>
          </a:p>
        </p:txBody>
      </p:sp>
      <p:sp>
        <p:nvSpPr>
          <p:cNvPr id="1420" name="object 1420"/>
          <p:cNvSpPr/>
          <p:nvPr/>
        </p:nvSpPr>
        <p:spPr>
          <a:xfrm>
            <a:off x="2513680" y="286196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60">
                <a:moveTo>
                  <a:pt x="49321" y="98643"/>
                </a:moveTo>
                <a:lnTo>
                  <a:pt x="68520" y="94767"/>
                </a:lnTo>
                <a:lnTo>
                  <a:pt x="84197" y="84197"/>
                </a:lnTo>
                <a:lnTo>
                  <a:pt x="94767" y="68520"/>
                </a:lnTo>
                <a:lnTo>
                  <a:pt x="98643" y="49321"/>
                </a:lnTo>
                <a:lnTo>
                  <a:pt x="94767" y="30123"/>
                </a:lnTo>
                <a:lnTo>
                  <a:pt x="84197" y="14446"/>
                </a:lnTo>
                <a:lnTo>
                  <a:pt x="68520" y="3875"/>
                </a:lnTo>
                <a:lnTo>
                  <a:pt x="49321" y="0"/>
                </a:lnTo>
                <a:lnTo>
                  <a:pt x="30123" y="3875"/>
                </a:lnTo>
                <a:lnTo>
                  <a:pt x="14446" y="14446"/>
                </a:lnTo>
                <a:lnTo>
                  <a:pt x="3875" y="30123"/>
                </a:lnTo>
                <a:lnTo>
                  <a:pt x="0" y="49321"/>
                </a:lnTo>
                <a:lnTo>
                  <a:pt x="3875" y="68520"/>
                </a:lnTo>
                <a:lnTo>
                  <a:pt x="14446" y="84197"/>
                </a:lnTo>
                <a:lnTo>
                  <a:pt x="30123" y="94767"/>
                </a:lnTo>
                <a:lnTo>
                  <a:pt x="49321" y="98643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1" name="object 1421"/>
          <p:cNvSpPr txBox="1"/>
          <p:nvPr/>
        </p:nvSpPr>
        <p:spPr>
          <a:xfrm>
            <a:off x="1554560" y="2175071"/>
            <a:ext cx="255270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15" baseline="27777" dirty="0">
                <a:latin typeface="Arial"/>
                <a:cs typeface="Arial"/>
              </a:rPr>
              <a:t>Haberthuer        </a:t>
            </a:r>
            <a:r>
              <a:rPr sz="150" spc="37" baseline="27777" dirty="0">
                <a:latin typeface="Arial"/>
                <a:cs typeface="Arial"/>
              </a:rPr>
              <a:t> </a:t>
            </a:r>
            <a:r>
              <a:rPr sz="150" dirty="0">
                <a:latin typeface="Arial"/>
                <a:cs typeface="Arial"/>
              </a:rPr>
              <a:t>StatusNet</a:t>
            </a:r>
          </a:p>
        </p:txBody>
      </p:sp>
      <p:sp>
        <p:nvSpPr>
          <p:cNvPr id="1422" name="object 1422"/>
          <p:cNvSpPr txBox="1"/>
          <p:nvPr/>
        </p:nvSpPr>
        <p:spPr>
          <a:xfrm>
            <a:off x="1704805" y="2198266"/>
            <a:ext cx="9461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dirty="0">
                <a:latin typeface="Arial"/>
                <a:cs typeface="Arial"/>
              </a:rPr>
              <a:t>chromic</a:t>
            </a:r>
          </a:p>
        </p:txBody>
      </p:sp>
      <p:sp>
        <p:nvSpPr>
          <p:cNvPr id="1423" name="object 1423"/>
          <p:cNvSpPr/>
          <p:nvPr/>
        </p:nvSpPr>
        <p:spPr>
          <a:xfrm>
            <a:off x="2958542" y="1807299"/>
            <a:ext cx="99695" cy="99695"/>
          </a:xfrm>
          <a:custGeom>
            <a:avLst/>
            <a:gdLst/>
            <a:ahLst/>
            <a:cxnLst/>
            <a:rect l="l" t="t" r="r" b="b"/>
            <a:pathLst>
              <a:path w="99694" h="99694">
                <a:moveTo>
                  <a:pt x="49653" y="0"/>
                </a:moveTo>
                <a:lnTo>
                  <a:pt x="30326" y="3902"/>
                </a:lnTo>
                <a:lnTo>
                  <a:pt x="14543" y="14543"/>
                </a:lnTo>
                <a:lnTo>
                  <a:pt x="3902" y="30326"/>
                </a:lnTo>
                <a:lnTo>
                  <a:pt x="0" y="49653"/>
                </a:lnTo>
                <a:lnTo>
                  <a:pt x="3902" y="68979"/>
                </a:lnTo>
                <a:lnTo>
                  <a:pt x="14543" y="84762"/>
                </a:lnTo>
                <a:lnTo>
                  <a:pt x="30326" y="95403"/>
                </a:lnTo>
                <a:lnTo>
                  <a:pt x="49653" y="99306"/>
                </a:lnTo>
                <a:lnTo>
                  <a:pt x="68979" y="95403"/>
                </a:lnTo>
                <a:lnTo>
                  <a:pt x="84762" y="84762"/>
                </a:lnTo>
                <a:lnTo>
                  <a:pt x="95403" y="68979"/>
                </a:lnTo>
                <a:lnTo>
                  <a:pt x="99306" y="49653"/>
                </a:lnTo>
                <a:lnTo>
                  <a:pt x="95403" y="30326"/>
                </a:lnTo>
                <a:lnTo>
                  <a:pt x="84762" y="14543"/>
                </a:lnTo>
                <a:lnTo>
                  <a:pt x="68979" y="3902"/>
                </a:lnTo>
                <a:lnTo>
                  <a:pt x="49653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4" name="object 1424"/>
          <p:cNvSpPr txBox="1"/>
          <p:nvPr/>
        </p:nvSpPr>
        <p:spPr>
          <a:xfrm>
            <a:off x="2958295" y="1845919"/>
            <a:ext cx="541655" cy="3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1155" algn="l"/>
              </a:tabLst>
            </a:pPr>
            <a:r>
              <a:rPr sz="150" spc="5" dirty="0">
                <a:latin typeface="Arial"/>
                <a:cs typeface="Arial"/>
              </a:rPr>
              <a:t>linkedct	</a:t>
            </a:r>
            <a:r>
              <a:rPr sz="100" spc="10" dirty="0">
                <a:latin typeface="Arial"/>
                <a:cs typeface="Arial"/>
              </a:rPr>
              <a:t>Explorer              </a:t>
            </a:r>
            <a:r>
              <a:rPr sz="100" spc="30" dirty="0">
                <a:latin typeface="Arial"/>
                <a:cs typeface="Arial"/>
              </a:rPr>
              <a:t> </a:t>
            </a:r>
            <a:r>
              <a:rPr sz="150" spc="22" baseline="27777" dirty="0">
                <a:latin typeface="Arial"/>
                <a:cs typeface="Arial"/>
              </a:rPr>
              <a:t>RKB</a:t>
            </a:r>
            <a:endParaRPr sz="150" baseline="27777" dirty="0">
              <a:latin typeface="Arial"/>
              <a:cs typeface="Arial"/>
            </a:endParaRPr>
          </a:p>
        </p:txBody>
      </p:sp>
      <p:sp>
        <p:nvSpPr>
          <p:cNvPr id="1425" name="object 1425"/>
          <p:cNvSpPr/>
          <p:nvPr/>
        </p:nvSpPr>
        <p:spPr>
          <a:xfrm>
            <a:off x="2958542" y="1807299"/>
            <a:ext cx="99695" cy="99695"/>
          </a:xfrm>
          <a:custGeom>
            <a:avLst/>
            <a:gdLst/>
            <a:ahLst/>
            <a:cxnLst/>
            <a:rect l="l" t="t" r="r" b="b"/>
            <a:pathLst>
              <a:path w="99694" h="99694">
                <a:moveTo>
                  <a:pt x="49654" y="99308"/>
                </a:moveTo>
                <a:lnTo>
                  <a:pt x="68982" y="95406"/>
                </a:lnTo>
                <a:lnTo>
                  <a:pt x="84765" y="84765"/>
                </a:lnTo>
                <a:lnTo>
                  <a:pt x="95406" y="68982"/>
                </a:lnTo>
                <a:lnTo>
                  <a:pt x="99308" y="49654"/>
                </a:lnTo>
                <a:lnTo>
                  <a:pt x="95406" y="30326"/>
                </a:lnTo>
                <a:lnTo>
                  <a:pt x="84765" y="14543"/>
                </a:lnTo>
                <a:lnTo>
                  <a:pt x="68982" y="3902"/>
                </a:lnTo>
                <a:lnTo>
                  <a:pt x="49654" y="0"/>
                </a:lnTo>
                <a:lnTo>
                  <a:pt x="30326" y="3902"/>
                </a:lnTo>
                <a:lnTo>
                  <a:pt x="14543" y="14543"/>
                </a:lnTo>
                <a:lnTo>
                  <a:pt x="3902" y="30326"/>
                </a:lnTo>
                <a:lnTo>
                  <a:pt x="0" y="49654"/>
                </a:lnTo>
                <a:lnTo>
                  <a:pt x="3902" y="68982"/>
                </a:lnTo>
                <a:lnTo>
                  <a:pt x="14543" y="84765"/>
                </a:lnTo>
                <a:lnTo>
                  <a:pt x="30326" y="95406"/>
                </a:lnTo>
                <a:lnTo>
                  <a:pt x="49654" y="99308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6" name="object 1426"/>
          <p:cNvSpPr/>
          <p:nvPr/>
        </p:nvSpPr>
        <p:spPr>
          <a:xfrm>
            <a:off x="2538009" y="1046168"/>
            <a:ext cx="103505" cy="103505"/>
          </a:xfrm>
          <a:custGeom>
            <a:avLst/>
            <a:gdLst/>
            <a:ahLst/>
            <a:cxnLst/>
            <a:rect l="l" t="t" r="r" b="b"/>
            <a:pathLst>
              <a:path w="103505" h="103505">
                <a:moveTo>
                  <a:pt x="51645" y="0"/>
                </a:moveTo>
                <a:lnTo>
                  <a:pt x="31543" y="4058"/>
                </a:lnTo>
                <a:lnTo>
                  <a:pt x="15127" y="15127"/>
                </a:lnTo>
                <a:lnTo>
                  <a:pt x="4058" y="31543"/>
                </a:lnTo>
                <a:lnTo>
                  <a:pt x="0" y="51645"/>
                </a:lnTo>
                <a:lnTo>
                  <a:pt x="4058" y="71754"/>
                </a:lnTo>
                <a:lnTo>
                  <a:pt x="15127" y="88174"/>
                </a:lnTo>
                <a:lnTo>
                  <a:pt x="31543" y="99244"/>
                </a:lnTo>
                <a:lnTo>
                  <a:pt x="51645" y="103302"/>
                </a:lnTo>
                <a:lnTo>
                  <a:pt x="71754" y="99244"/>
                </a:lnTo>
                <a:lnTo>
                  <a:pt x="88174" y="88174"/>
                </a:lnTo>
                <a:lnTo>
                  <a:pt x="99244" y="71754"/>
                </a:lnTo>
                <a:lnTo>
                  <a:pt x="103302" y="51645"/>
                </a:lnTo>
                <a:lnTo>
                  <a:pt x="99244" y="31543"/>
                </a:lnTo>
                <a:lnTo>
                  <a:pt x="88174" y="15127"/>
                </a:lnTo>
                <a:lnTo>
                  <a:pt x="71754" y="4058"/>
                </a:lnTo>
                <a:lnTo>
                  <a:pt x="51645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7" name="object 1427"/>
          <p:cNvSpPr txBox="1"/>
          <p:nvPr/>
        </p:nvSpPr>
        <p:spPr>
          <a:xfrm>
            <a:off x="2387668" y="1075277"/>
            <a:ext cx="247650" cy="5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895" marR="5080" indent="-163830" algn="r">
              <a:lnSpc>
                <a:spcPct val="100000"/>
              </a:lnSpc>
            </a:pPr>
            <a:r>
              <a:rPr sz="150" dirty="0">
                <a:latin typeface="Arial"/>
                <a:cs typeface="Arial"/>
              </a:rPr>
              <a:t>web.org</a:t>
            </a:r>
            <a:r>
              <a:rPr sz="150" spc="35" dirty="0">
                <a:latin typeface="Arial"/>
                <a:cs typeface="Arial"/>
              </a:rPr>
              <a:t> </a:t>
            </a:r>
            <a:r>
              <a:rPr sz="150" spc="-5" dirty="0">
                <a:latin typeface="Arial"/>
                <a:cs typeface="Arial"/>
              </a:rPr>
              <a:t>Wordnet  (W3C)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428" name="object 1428"/>
          <p:cNvSpPr/>
          <p:nvPr/>
        </p:nvSpPr>
        <p:spPr>
          <a:xfrm>
            <a:off x="2538008" y="1046168"/>
            <a:ext cx="103505" cy="103505"/>
          </a:xfrm>
          <a:custGeom>
            <a:avLst/>
            <a:gdLst/>
            <a:ahLst/>
            <a:cxnLst/>
            <a:rect l="l" t="t" r="r" b="b"/>
            <a:pathLst>
              <a:path w="103505" h="103505">
                <a:moveTo>
                  <a:pt x="51649" y="103299"/>
                </a:moveTo>
                <a:lnTo>
                  <a:pt x="71754" y="99240"/>
                </a:lnTo>
                <a:lnTo>
                  <a:pt x="88171" y="88171"/>
                </a:lnTo>
                <a:lnTo>
                  <a:pt x="99240" y="71754"/>
                </a:lnTo>
                <a:lnTo>
                  <a:pt x="103299" y="51649"/>
                </a:lnTo>
                <a:lnTo>
                  <a:pt x="99240" y="31545"/>
                </a:lnTo>
                <a:lnTo>
                  <a:pt x="88171" y="15127"/>
                </a:lnTo>
                <a:lnTo>
                  <a:pt x="71754" y="4058"/>
                </a:lnTo>
                <a:lnTo>
                  <a:pt x="51649" y="0"/>
                </a:lnTo>
                <a:lnTo>
                  <a:pt x="31545" y="4058"/>
                </a:lnTo>
                <a:lnTo>
                  <a:pt x="15127" y="15127"/>
                </a:lnTo>
                <a:lnTo>
                  <a:pt x="4058" y="31545"/>
                </a:lnTo>
                <a:lnTo>
                  <a:pt x="0" y="51649"/>
                </a:lnTo>
                <a:lnTo>
                  <a:pt x="4058" y="71754"/>
                </a:lnTo>
                <a:lnTo>
                  <a:pt x="15127" y="88171"/>
                </a:lnTo>
                <a:lnTo>
                  <a:pt x="31545" y="99240"/>
                </a:lnTo>
                <a:lnTo>
                  <a:pt x="51649" y="103299"/>
                </a:lnTo>
                <a:close/>
              </a:path>
            </a:pathLst>
          </a:custGeom>
          <a:ln w="3175">
            <a:solidFill>
              <a:srgbClr val="2F5CD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9" name="object 1429"/>
          <p:cNvSpPr txBox="1"/>
          <p:nvPr/>
        </p:nvSpPr>
        <p:spPr>
          <a:xfrm>
            <a:off x="1841057" y="2804831"/>
            <a:ext cx="160655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7" baseline="27777" dirty="0">
                <a:latin typeface="Arial"/>
                <a:cs typeface="Arial"/>
                <a:hlinkClick r:id="rId11"/>
              </a:rPr>
              <a:t>feldt</a:t>
            </a:r>
            <a:r>
              <a:rPr sz="150" spc="7" baseline="27777" dirty="0">
                <a:latin typeface="Arial"/>
                <a:cs typeface="Arial"/>
              </a:rPr>
              <a:t>           </a:t>
            </a:r>
            <a:r>
              <a:rPr sz="150" spc="52" baseline="27777" dirty="0">
                <a:latin typeface="Arial"/>
                <a:cs typeface="Arial"/>
              </a:rPr>
              <a:t> </a:t>
            </a:r>
            <a:r>
              <a:rPr sz="100" spc="15" dirty="0">
                <a:latin typeface="Arial"/>
                <a:cs typeface="Arial"/>
              </a:rPr>
              <a:t>St</a:t>
            </a:r>
            <a:r>
              <a:rPr sz="100" spc="15" dirty="0">
                <a:latin typeface="Arial"/>
                <a:cs typeface="Arial"/>
                <a:hlinkClick r:id="rId8"/>
              </a:rPr>
              <a:t>at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430" name="object 1430"/>
          <p:cNvSpPr txBox="1"/>
          <p:nvPr/>
        </p:nvSpPr>
        <p:spPr>
          <a:xfrm>
            <a:off x="1975733" y="2804831"/>
            <a:ext cx="71120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  <a:hlinkClick r:id="rId8"/>
              </a:rPr>
              <a:t>usNet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431" name="object 1431"/>
          <p:cNvSpPr txBox="1"/>
          <p:nvPr/>
        </p:nvSpPr>
        <p:spPr>
          <a:xfrm>
            <a:off x="1942737" y="2818947"/>
            <a:ext cx="21399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  <a:hlinkClick r:id="rId8"/>
              </a:rPr>
              <a:t>thornton2          </a:t>
            </a:r>
            <a:r>
              <a:rPr sz="100" spc="30" dirty="0">
                <a:latin typeface="Arial"/>
                <a:cs typeface="Arial"/>
                <a:hlinkClick r:id="rId8"/>
              </a:rPr>
              <a:t> </a:t>
            </a:r>
            <a:r>
              <a:rPr sz="225" spc="-7" baseline="18518" dirty="0">
                <a:latin typeface="Arial"/>
                <a:cs typeface="Arial"/>
                <a:hlinkClick r:id="rId8"/>
              </a:rPr>
              <a:t>Glou</a:t>
            </a:r>
            <a:endParaRPr sz="225" baseline="18518" dirty="0">
              <a:latin typeface="Arial"/>
              <a:cs typeface="Arial"/>
            </a:endParaRPr>
          </a:p>
        </p:txBody>
      </p:sp>
      <p:sp>
        <p:nvSpPr>
          <p:cNvPr id="1432" name="object 1432"/>
          <p:cNvSpPr txBox="1"/>
          <p:nvPr/>
        </p:nvSpPr>
        <p:spPr>
          <a:xfrm>
            <a:off x="1071505" y="2558630"/>
            <a:ext cx="102235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StatusNet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433" name="object 1433"/>
          <p:cNvSpPr txBox="1"/>
          <p:nvPr/>
        </p:nvSpPr>
        <p:spPr>
          <a:xfrm>
            <a:off x="1072944" y="2579096"/>
            <a:ext cx="93345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mkuttner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434" name="object 1434"/>
          <p:cNvSpPr txBox="1"/>
          <p:nvPr/>
        </p:nvSpPr>
        <p:spPr>
          <a:xfrm>
            <a:off x="2408625" y="2523811"/>
            <a:ext cx="326390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StatusNet                        </a:t>
            </a:r>
            <a:r>
              <a:rPr sz="100" spc="15" dirty="0">
                <a:latin typeface="Arial"/>
                <a:cs typeface="Arial"/>
              </a:rPr>
              <a:t> </a:t>
            </a:r>
            <a:r>
              <a:rPr sz="150" spc="5" dirty="0">
                <a:latin typeface="Arial"/>
                <a:cs typeface="Arial"/>
              </a:rPr>
              <a:t>DBpedia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435" name="object 1435"/>
          <p:cNvSpPr txBox="1"/>
          <p:nvPr/>
        </p:nvSpPr>
        <p:spPr>
          <a:xfrm>
            <a:off x="2224146" y="2547898"/>
            <a:ext cx="28638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StatusNet                 </a:t>
            </a:r>
            <a:r>
              <a:rPr sz="100" spc="40" dirty="0">
                <a:latin typeface="Arial"/>
                <a:cs typeface="Arial"/>
              </a:rPr>
              <a:t> </a:t>
            </a:r>
            <a:r>
              <a:rPr sz="100" spc="5" dirty="0">
                <a:latin typeface="Arial"/>
                <a:cs typeface="Arial"/>
              </a:rPr>
              <a:t>linuxwrangling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436" name="object 1436"/>
          <p:cNvSpPr txBox="1"/>
          <p:nvPr/>
        </p:nvSpPr>
        <p:spPr>
          <a:xfrm>
            <a:off x="1242381" y="1221953"/>
            <a:ext cx="349250" cy="87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955" marR="141605" indent="-635" algn="ctr">
              <a:lnSpc>
                <a:spcPct val="125400"/>
              </a:lnSpc>
            </a:pPr>
            <a:r>
              <a:rPr sz="100" spc="10" dirty="0">
                <a:latin typeface="Arial"/>
                <a:cs typeface="Arial"/>
              </a:rPr>
              <a:t>Open  Energy</a:t>
            </a:r>
            <a:endParaRPr sz="1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50" spc="22" baseline="27777" dirty="0">
                <a:latin typeface="Arial"/>
                <a:cs typeface="Arial"/>
              </a:rPr>
              <a:t>Eurostat           </a:t>
            </a:r>
            <a:r>
              <a:rPr sz="100" spc="10" dirty="0">
                <a:latin typeface="Arial"/>
                <a:cs typeface="Arial"/>
              </a:rPr>
              <a:t>Info Wiki             </a:t>
            </a:r>
            <a:r>
              <a:rPr sz="100" spc="35" dirty="0">
                <a:latin typeface="Arial"/>
                <a:cs typeface="Arial"/>
              </a:rPr>
              <a:t> </a:t>
            </a:r>
            <a:r>
              <a:rPr sz="100" spc="15" dirty="0">
                <a:latin typeface="Arial"/>
                <a:cs typeface="Arial"/>
              </a:rPr>
              <a:t>Camera</a:t>
            </a:r>
            <a:endParaRPr sz="100" dirty="0">
              <a:latin typeface="Arial"/>
              <a:cs typeface="Arial"/>
            </a:endParaRPr>
          </a:p>
          <a:p>
            <a:pPr marL="5715" algn="ctr">
              <a:lnSpc>
                <a:spcPct val="100000"/>
              </a:lnSpc>
              <a:spcBef>
                <a:spcPts val="5"/>
              </a:spcBef>
              <a:tabLst>
                <a:tab pos="260985" algn="l"/>
              </a:tabLst>
            </a:pPr>
            <a:r>
              <a:rPr sz="100" spc="15" dirty="0">
                <a:latin typeface="Arial"/>
                <a:cs typeface="Arial"/>
              </a:rPr>
              <a:t>Linked	</a:t>
            </a:r>
            <a:r>
              <a:rPr sz="100" spc="10" dirty="0">
                <a:latin typeface="Arial"/>
                <a:cs typeface="Arial"/>
              </a:rPr>
              <a:t>Deputati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437" name="object 1437"/>
          <p:cNvSpPr txBox="1"/>
          <p:nvPr/>
        </p:nvSpPr>
        <p:spPr>
          <a:xfrm>
            <a:off x="1257742" y="1298925"/>
            <a:ext cx="62230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Data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438" name="object 1438"/>
          <p:cNvSpPr txBox="1"/>
          <p:nvPr/>
        </p:nvSpPr>
        <p:spPr>
          <a:xfrm>
            <a:off x="220732" y="1827106"/>
            <a:ext cx="8445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255" algn="ctr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GovUK  societal  wellbeing  depr</a:t>
            </a:r>
            <a:r>
              <a:rPr sz="100" spc="-10" dirty="0">
                <a:latin typeface="Arial"/>
                <a:cs typeface="Arial"/>
              </a:rPr>
              <a:t>v</a:t>
            </a:r>
            <a:r>
              <a:rPr sz="100" dirty="0">
                <a:latin typeface="Arial"/>
                <a:cs typeface="Arial"/>
              </a:rPr>
              <a:t>. imd  rank '07</a:t>
            </a:r>
          </a:p>
        </p:txBody>
      </p:sp>
      <p:sp>
        <p:nvSpPr>
          <p:cNvPr id="1439" name="object 1439"/>
          <p:cNvSpPr txBox="1"/>
          <p:nvPr/>
        </p:nvSpPr>
        <p:spPr>
          <a:xfrm>
            <a:off x="247036" y="1717478"/>
            <a:ext cx="8445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0" algn="just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GovUK  societal  wellbeing  depr</a:t>
            </a:r>
            <a:r>
              <a:rPr sz="100" spc="-10" dirty="0">
                <a:latin typeface="Arial"/>
                <a:cs typeface="Arial"/>
              </a:rPr>
              <a:t>v</a:t>
            </a:r>
            <a:r>
              <a:rPr sz="100" dirty="0">
                <a:latin typeface="Arial"/>
                <a:cs typeface="Arial"/>
              </a:rPr>
              <a:t>. imd  rank la '10</a:t>
            </a:r>
          </a:p>
        </p:txBody>
      </p:sp>
      <p:sp>
        <p:nvSpPr>
          <p:cNvPr id="1440" name="object 1440"/>
          <p:cNvSpPr txBox="1"/>
          <p:nvPr/>
        </p:nvSpPr>
        <p:spPr>
          <a:xfrm>
            <a:off x="2526258" y="1742814"/>
            <a:ext cx="104139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5" dirty="0">
                <a:latin typeface="Arial"/>
                <a:cs typeface="Arial"/>
              </a:rPr>
              <a:t>Open</a:t>
            </a:r>
            <a:r>
              <a:rPr sz="100" spc="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Data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441" name="object 1441"/>
          <p:cNvSpPr txBox="1"/>
          <p:nvPr/>
        </p:nvSpPr>
        <p:spPr>
          <a:xfrm>
            <a:off x="2421171" y="1726688"/>
            <a:ext cx="367665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715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Linked                </a:t>
            </a:r>
            <a:r>
              <a:rPr sz="100" spc="2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Geospecies</a:t>
            </a:r>
            <a:endParaRPr sz="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" spc="-10" dirty="0">
                <a:latin typeface="Arial"/>
                <a:cs typeface="Arial"/>
              </a:rPr>
              <a:t>YAGO                 </a:t>
            </a:r>
            <a:r>
              <a:rPr sz="150" spc="10" dirty="0">
                <a:latin typeface="Arial"/>
                <a:cs typeface="Arial"/>
              </a:rPr>
              <a:t> </a:t>
            </a:r>
            <a:r>
              <a:rPr sz="150" spc="15" baseline="27777" dirty="0">
                <a:latin typeface="Arial"/>
                <a:cs typeface="Arial"/>
              </a:rPr>
              <a:t>of</a:t>
            </a:r>
            <a:endParaRPr sz="150" baseline="27777" dirty="0">
              <a:latin typeface="Arial"/>
              <a:cs typeface="Arial"/>
            </a:endParaRPr>
          </a:p>
        </p:txBody>
      </p:sp>
      <p:sp>
        <p:nvSpPr>
          <p:cNvPr id="1442" name="object 1442"/>
          <p:cNvSpPr txBox="1"/>
          <p:nvPr/>
        </p:nvSpPr>
        <p:spPr>
          <a:xfrm>
            <a:off x="2537693" y="1781010"/>
            <a:ext cx="8318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Ecology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443" name="object 1443"/>
          <p:cNvSpPr txBox="1"/>
          <p:nvPr/>
        </p:nvSpPr>
        <p:spPr>
          <a:xfrm>
            <a:off x="2023669" y="1981371"/>
            <a:ext cx="248920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StatusNet</a:t>
            </a:r>
            <a:endParaRPr sz="100" dirty="0">
              <a:latin typeface="Arial"/>
              <a:cs typeface="Arial"/>
            </a:endParaRPr>
          </a:p>
          <a:p>
            <a:pPr marL="153670" marR="5080" indent="-141605">
              <a:lnSpc>
                <a:spcPct val="116399"/>
              </a:lnSpc>
              <a:spcBef>
                <a:spcPts val="20"/>
              </a:spcBef>
            </a:pPr>
            <a:r>
              <a:rPr sz="100" spc="10" dirty="0">
                <a:latin typeface="Arial"/>
                <a:cs typeface="Arial"/>
              </a:rPr>
              <a:t>Lydiastench </a:t>
            </a:r>
            <a:r>
              <a:rPr sz="100" spc="5" dirty="0">
                <a:latin typeface="Arial"/>
                <a:cs typeface="Arial"/>
              </a:rPr>
              <a:t>StatusNet  chickenkiller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444" name="object 1444"/>
          <p:cNvSpPr txBox="1"/>
          <p:nvPr/>
        </p:nvSpPr>
        <p:spPr>
          <a:xfrm>
            <a:off x="1491144" y="2455238"/>
            <a:ext cx="107314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StatusNet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445" name="object 1445"/>
          <p:cNvSpPr txBox="1"/>
          <p:nvPr/>
        </p:nvSpPr>
        <p:spPr>
          <a:xfrm>
            <a:off x="1494110" y="2477068"/>
            <a:ext cx="34988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5270" algn="l"/>
              </a:tabLst>
            </a:pPr>
            <a:r>
              <a:rPr sz="150" spc="-5" dirty="0">
                <a:latin typeface="Arial"/>
                <a:cs typeface="Arial"/>
              </a:rPr>
              <a:t>gegeweb	</a:t>
            </a:r>
            <a:r>
              <a:rPr sz="225" spc="7" baseline="18518" dirty="0">
                <a:latin typeface="Arial"/>
                <a:cs typeface="Arial"/>
              </a:rPr>
              <a:t>Postblue</a:t>
            </a:r>
            <a:endParaRPr sz="225" baseline="18518" dirty="0">
              <a:latin typeface="Arial"/>
              <a:cs typeface="Arial"/>
            </a:endParaRPr>
          </a:p>
        </p:txBody>
      </p:sp>
      <p:sp>
        <p:nvSpPr>
          <p:cNvPr id="1446" name="object 1446"/>
          <p:cNvSpPr txBox="1"/>
          <p:nvPr/>
        </p:nvSpPr>
        <p:spPr>
          <a:xfrm>
            <a:off x="2007716" y="620605"/>
            <a:ext cx="99060" cy="69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5080" indent="-13335">
              <a:lnSpc>
                <a:spcPct val="119300"/>
              </a:lnSpc>
            </a:pPr>
            <a:r>
              <a:rPr sz="150" spc="15" dirty="0">
                <a:latin typeface="Arial"/>
                <a:cs typeface="Arial"/>
              </a:rPr>
              <a:t>Deusto  </a:t>
            </a:r>
            <a:r>
              <a:rPr sz="150" spc="-10" dirty="0">
                <a:latin typeface="Arial"/>
                <a:cs typeface="Arial"/>
              </a:rPr>
              <a:t>T</a:t>
            </a:r>
            <a:r>
              <a:rPr sz="150" spc="15" dirty="0">
                <a:latin typeface="Arial"/>
                <a:cs typeface="Arial"/>
              </a:rPr>
              <a:t>ech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447" name="object 1447"/>
          <p:cNvSpPr txBox="1"/>
          <p:nvPr/>
        </p:nvSpPr>
        <p:spPr>
          <a:xfrm>
            <a:off x="1349993" y="2625351"/>
            <a:ext cx="24066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StatusNet            </a:t>
            </a:r>
            <a:r>
              <a:rPr sz="150" dirty="0">
                <a:latin typeface="Arial"/>
                <a:cs typeface="Arial"/>
              </a:rPr>
              <a:t> </a:t>
            </a:r>
            <a:r>
              <a:rPr sz="150" spc="-5" dirty="0">
                <a:latin typeface="Arial"/>
                <a:cs typeface="Arial"/>
              </a:rPr>
              <a:t>Freelish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448" name="object 1448"/>
          <p:cNvSpPr txBox="1"/>
          <p:nvPr/>
        </p:nvSpPr>
        <p:spPr>
          <a:xfrm>
            <a:off x="1352634" y="2644274"/>
            <a:ext cx="10223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5" dirty="0">
                <a:latin typeface="Arial"/>
                <a:cs typeface="Arial"/>
              </a:rPr>
              <a:t>schiessle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449" name="object 1449"/>
          <p:cNvSpPr txBox="1"/>
          <p:nvPr/>
        </p:nvSpPr>
        <p:spPr>
          <a:xfrm>
            <a:off x="262456" y="1507750"/>
            <a:ext cx="92710" cy="8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 algn="ctr">
              <a:lnSpc>
                <a:spcPts val="110"/>
              </a:lnSpc>
            </a:pPr>
            <a:r>
              <a:rPr sz="100" spc="-5" dirty="0">
                <a:latin typeface="Arial"/>
                <a:cs typeface="Arial"/>
              </a:rPr>
              <a:t>GovUK  transparency  impact  indicators</a:t>
            </a:r>
            <a:endParaRPr sz="100" dirty="0">
              <a:latin typeface="Arial"/>
              <a:cs typeface="Arial"/>
            </a:endParaRPr>
          </a:p>
          <a:p>
            <a:pPr algn="ctr">
              <a:lnSpc>
                <a:spcPts val="105"/>
              </a:lnSpc>
            </a:pPr>
            <a:r>
              <a:rPr sz="100" spc="-5" dirty="0">
                <a:latin typeface="Arial"/>
                <a:cs typeface="Arial"/>
              </a:rPr>
              <a:t>t</a:t>
            </a:r>
            <a:r>
              <a:rPr sz="100" spc="-10" dirty="0">
                <a:latin typeface="Arial"/>
                <a:cs typeface="Arial"/>
              </a:rPr>
              <a:t>r</a:t>
            </a:r>
            <a:r>
              <a:rPr sz="100" spc="-5" dirty="0">
                <a:latin typeface="Arial"/>
                <a:cs typeface="Arial"/>
              </a:rPr>
              <a:t>. families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450" name="object 1450"/>
          <p:cNvSpPr txBox="1"/>
          <p:nvPr/>
        </p:nvSpPr>
        <p:spPr>
          <a:xfrm>
            <a:off x="2635446" y="1825193"/>
            <a:ext cx="7493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" spc="-25" dirty="0">
                <a:latin typeface="Arial"/>
                <a:cs typeface="Arial"/>
              </a:rPr>
              <a:t>T</a:t>
            </a:r>
            <a:r>
              <a:rPr sz="150" spc="-5" dirty="0">
                <a:latin typeface="Arial"/>
                <a:cs typeface="Arial"/>
              </a:rPr>
              <a:t>axon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451" name="object 1451"/>
          <p:cNvSpPr txBox="1"/>
          <p:nvPr/>
        </p:nvSpPr>
        <p:spPr>
          <a:xfrm>
            <a:off x="2479988" y="1852580"/>
            <a:ext cx="405765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" spc="7" baseline="18518" dirty="0">
                <a:latin typeface="Arial"/>
                <a:cs typeface="Arial"/>
              </a:rPr>
              <a:t>DBpedia           </a:t>
            </a:r>
            <a:r>
              <a:rPr sz="225" spc="-7" baseline="18518" dirty="0">
                <a:latin typeface="Arial"/>
                <a:cs typeface="Arial"/>
              </a:rPr>
              <a:t>concept                 </a:t>
            </a:r>
            <a:r>
              <a:rPr sz="225" spc="30" baseline="18518" dirty="0">
                <a:latin typeface="Arial"/>
                <a:cs typeface="Arial"/>
              </a:rPr>
              <a:t> </a:t>
            </a:r>
            <a:r>
              <a:rPr sz="150" spc="-5" dirty="0">
                <a:latin typeface="Arial"/>
                <a:cs typeface="Arial"/>
              </a:rPr>
              <a:t>FU-Berlin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452" name="object 1452"/>
          <p:cNvSpPr txBox="1"/>
          <p:nvPr/>
        </p:nvSpPr>
        <p:spPr>
          <a:xfrm>
            <a:off x="351192" y="2369486"/>
            <a:ext cx="70485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5" dirty="0">
                <a:latin typeface="Arial"/>
                <a:cs typeface="Arial"/>
              </a:rPr>
              <a:t>GovUK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453" name="object 1453"/>
          <p:cNvSpPr txBox="1"/>
          <p:nvPr/>
        </p:nvSpPr>
        <p:spPr>
          <a:xfrm>
            <a:off x="350136" y="2386386"/>
            <a:ext cx="334010" cy="29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service                       </a:t>
            </a:r>
            <a:r>
              <a:rPr sz="150" spc="15" baseline="27777" dirty="0">
                <a:latin typeface="Arial"/>
                <a:cs typeface="Arial"/>
              </a:rPr>
              <a:t>Eionet             </a:t>
            </a:r>
            <a:r>
              <a:rPr sz="150" spc="67" baseline="27777" dirty="0">
                <a:latin typeface="Arial"/>
                <a:cs typeface="Arial"/>
              </a:rPr>
              <a:t> </a:t>
            </a:r>
            <a:r>
              <a:rPr sz="100" spc="5" dirty="0">
                <a:latin typeface="Arial"/>
                <a:cs typeface="Arial"/>
              </a:rPr>
              <a:t>GovUK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454" name="object 1454"/>
          <p:cNvSpPr txBox="1"/>
          <p:nvPr/>
        </p:nvSpPr>
        <p:spPr>
          <a:xfrm>
            <a:off x="332725" y="2402759"/>
            <a:ext cx="358775" cy="9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815" marR="5080" indent="-285750">
              <a:lnSpc>
                <a:spcPct val="100000"/>
              </a:lnSpc>
            </a:pPr>
            <a:r>
              <a:rPr sz="100" dirty="0">
                <a:latin typeface="Arial"/>
                <a:cs typeface="Arial"/>
              </a:rPr>
              <a:t>expenditure </a:t>
            </a:r>
            <a:r>
              <a:rPr sz="150" spc="22" baseline="27777" dirty="0">
                <a:latin typeface="Arial"/>
                <a:cs typeface="Arial"/>
              </a:rPr>
              <a:t>RDF </a:t>
            </a:r>
            <a:r>
              <a:rPr sz="100" spc="5" dirty="0">
                <a:latin typeface="Arial"/>
                <a:cs typeface="Arial"/>
              </a:rPr>
              <a:t>Imd Score  2010</a:t>
            </a:r>
            <a:endParaRPr sz="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" dirty="0">
              <a:latin typeface="Times New Roman"/>
              <a:cs typeface="Times New Roman"/>
            </a:endParaRPr>
          </a:p>
          <a:p>
            <a:pPr marL="98425" marR="191135" indent="13970">
              <a:lnSpc>
                <a:spcPts val="110"/>
              </a:lnSpc>
              <a:spcBef>
                <a:spcPts val="60"/>
              </a:spcBef>
            </a:pPr>
            <a:r>
              <a:rPr sz="100" spc="-5" dirty="0">
                <a:latin typeface="Arial"/>
                <a:cs typeface="Arial"/>
              </a:rPr>
              <a:t>GovUK  Households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455" name="object 1455"/>
          <p:cNvSpPr txBox="1"/>
          <p:nvPr/>
        </p:nvSpPr>
        <p:spPr>
          <a:xfrm>
            <a:off x="452707" y="1399461"/>
            <a:ext cx="59055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20" dirty="0">
                <a:latin typeface="Arial"/>
                <a:cs typeface="Arial"/>
              </a:rPr>
              <a:t>GovUK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456" name="object 1456"/>
          <p:cNvSpPr txBox="1"/>
          <p:nvPr/>
        </p:nvSpPr>
        <p:spPr>
          <a:xfrm>
            <a:off x="450113" y="1411741"/>
            <a:ext cx="6096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societal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457" name="object 1457"/>
          <p:cNvSpPr txBox="1"/>
          <p:nvPr/>
        </p:nvSpPr>
        <p:spPr>
          <a:xfrm>
            <a:off x="289941" y="1425562"/>
            <a:ext cx="22479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Wellbeing                              </a:t>
            </a:r>
            <a:r>
              <a:rPr sz="100" spc="15" dirty="0">
                <a:latin typeface="Arial"/>
                <a:cs typeface="Arial"/>
              </a:rPr>
              <a:t> </a:t>
            </a:r>
            <a:r>
              <a:rPr sz="100" spc="10" dirty="0">
                <a:latin typeface="Arial"/>
                <a:cs typeface="Arial"/>
              </a:rPr>
              <a:t>wellbeing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458" name="object 1458"/>
          <p:cNvSpPr txBox="1"/>
          <p:nvPr/>
        </p:nvSpPr>
        <p:spPr>
          <a:xfrm>
            <a:off x="275767" y="1436475"/>
            <a:ext cx="25019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spc="10" dirty="0">
                <a:latin typeface="Arial"/>
                <a:cs typeface="Arial"/>
              </a:rPr>
              <a:t>Deprivation Imd                         deprivation</a:t>
            </a:r>
            <a:r>
              <a:rPr sz="100" spc="-5" dirty="0">
                <a:latin typeface="Arial"/>
                <a:cs typeface="Arial"/>
              </a:rPr>
              <a:t> </a:t>
            </a:r>
            <a:r>
              <a:rPr sz="100" spc="15" dirty="0">
                <a:latin typeface="Arial"/>
                <a:cs typeface="Arial"/>
              </a:rPr>
              <a:t>imd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459" name="object 1459"/>
          <p:cNvSpPr txBox="1"/>
          <p:nvPr/>
        </p:nvSpPr>
        <p:spPr>
          <a:xfrm>
            <a:off x="437948" y="1448581"/>
            <a:ext cx="262890" cy="3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"/>
              </a:lnSpc>
            </a:pPr>
            <a:r>
              <a:rPr sz="100" spc="15" dirty="0">
                <a:latin typeface="Arial"/>
                <a:cs typeface="Arial"/>
              </a:rPr>
              <a:t>employment</a:t>
            </a:r>
            <a:endParaRPr sz="100" dirty="0">
              <a:latin typeface="Arial"/>
              <a:cs typeface="Arial"/>
            </a:endParaRPr>
          </a:p>
          <a:p>
            <a:pPr marL="15240">
              <a:lnSpc>
                <a:spcPts val="150"/>
              </a:lnSpc>
            </a:pPr>
            <a:r>
              <a:rPr sz="100" spc="15" dirty="0">
                <a:latin typeface="Arial"/>
                <a:cs typeface="Arial"/>
              </a:rPr>
              <a:t>score 2010         </a:t>
            </a:r>
            <a:r>
              <a:rPr sz="100" spc="40" dirty="0">
                <a:latin typeface="Arial"/>
                <a:cs typeface="Arial"/>
              </a:rPr>
              <a:t> </a:t>
            </a:r>
            <a:r>
              <a:rPr sz="150" spc="-5" dirty="0">
                <a:latin typeface="Arial"/>
                <a:cs typeface="Arial"/>
              </a:rPr>
              <a:t>data.gov.uk</a:t>
            </a:r>
            <a:endParaRPr sz="150" dirty="0">
              <a:latin typeface="Arial"/>
              <a:cs typeface="Arial"/>
            </a:endParaRPr>
          </a:p>
        </p:txBody>
      </p:sp>
      <p:sp>
        <p:nvSpPr>
          <p:cNvPr id="1462" name="object 1462"/>
          <p:cNvSpPr/>
          <p:nvPr/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3" name="object 1463"/>
          <p:cNvSpPr/>
          <p:nvPr/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4" name="object 1464"/>
          <p:cNvSpPr/>
          <p:nvPr/>
        </p:nvSpPr>
        <p:spPr>
          <a:xfrm>
            <a:off x="309193" y="776541"/>
            <a:ext cx="3989704" cy="82550"/>
          </a:xfrm>
          <a:custGeom>
            <a:avLst/>
            <a:gdLst/>
            <a:ahLst/>
            <a:cxnLst/>
            <a:rect l="l" t="t" r="r" b="b"/>
            <a:pathLst>
              <a:path w="3989704" h="8255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5" name="object 1465"/>
          <p:cNvSpPr/>
          <p:nvPr/>
        </p:nvSpPr>
        <p:spPr>
          <a:xfrm>
            <a:off x="359994" y="1115288"/>
            <a:ext cx="101600" cy="101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6" name="object 1466"/>
          <p:cNvSpPr/>
          <p:nvPr/>
        </p:nvSpPr>
        <p:spPr>
          <a:xfrm>
            <a:off x="4235348" y="1102588"/>
            <a:ext cx="114249" cy="1143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7" name="object 1467"/>
          <p:cNvSpPr/>
          <p:nvPr/>
        </p:nvSpPr>
        <p:spPr>
          <a:xfrm>
            <a:off x="410794" y="1153389"/>
            <a:ext cx="3837254" cy="634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8" name="object 1468"/>
          <p:cNvSpPr/>
          <p:nvPr/>
        </p:nvSpPr>
        <p:spPr>
          <a:xfrm>
            <a:off x="4298848" y="827112"/>
            <a:ext cx="50749" cy="1016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9" name="object 1469"/>
          <p:cNvSpPr/>
          <p:nvPr/>
        </p:nvSpPr>
        <p:spPr>
          <a:xfrm>
            <a:off x="4298848" y="877906"/>
            <a:ext cx="50749" cy="2373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0" name="object 1470"/>
          <p:cNvSpPr/>
          <p:nvPr/>
        </p:nvSpPr>
        <p:spPr>
          <a:xfrm>
            <a:off x="289748" y="816028"/>
            <a:ext cx="3989704" cy="345440"/>
          </a:xfrm>
          <a:custGeom>
            <a:avLst/>
            <a:gdLst/>
            <a:ahLst/>
            <a:cxnLst/>
            <a:rect l="l" t="t" r="r" b="b"/>
            <a:pathLst>
              <a:path w="3989704" h="345440">
                <a:moveTo>
                  <a:pt x="3989654" y="0"/>
                </a:moveTo>
                <a:lnTo>
                  <a:pt x="0" y="0"/>
                </a:lnTo>
                <a:lnTo>
                  <a:pt x="0" y="294319"/>
                </a:lnTo>
                <a:lnTo>
                  <a:pt x="4008" y="314044"/>
                </a:lnTo>
                <a:lnTo>
                  <a:pt x="14922" y="330197"/>
                </a:lnTo>
                <a:lnTo>
                  <a:pt x="31075" y="341111"/>
                </a:lnTo>
                <a:lnTo>
                  <a:pt x="50800" y="345120"/>
                </a:lnTo>
                <a:lnTo>
                  <a:pt x="3938854" y="345120"/>
                </a:lnTo>
                <a:lnTo>
                  <a:pt x="3958579" y="341111"/>
                </a:lnTo>
                <a:lnTo>
                  <a:pt x="3974732" y="330197"/>
                </a:lnTo>
                <a:lnTo>
                  <a:pt x="3985646" y="314044"/>
                </a:lnTo>
                <a:lnTo>
                  <a:pt x="3989654" y="294319"/>
                </a:lnTo>
                <a:lnTo>
                  <a:pt x="398965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1" name="object 1471"/>
          <p:cNvSpPr/>
          <p:nvPr/>
        </p:nvSpPr>
        <p:spPr>
          <a:xfrm>
            <a:off x="4298848" y="865206"/>
            <a:ext cx="0" cy="269240"/>
          </a:xfrm>
          <a:custGeom>
            <a:avLst/>
            <a:gdLst/>
            <a:ahLst/>
            <a:cxnLst/>
            <a:rect l="l" t="t" r="r" b="b"/>
            <a:pathLst>
              <a:path h="269240">
                <a:moveTo>
                  <a:pt x="0" y="26913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2" name="object 1472"/>
          <p:cNvSpPr/>
          <p:nvPr/>
        </p:nvSpPr>
        <p:spPr>
          <a:xfrm>
            <a:off x="4298848" y="8525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3" name="object 1473"/>
          <p:cNvSpPr/>
          <p:nvPr/>
        </p:nvSpPr>
        <p:spPr>
          <a:xfrm>
            <a:off x="4298848" y="8398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4" name="object 1474"/>
          <p:cNvSpPr/>
          <p:nvPr/>
        </p:nvSpPr>
        <p:spPr>
          <a:xfrm>
            <a:off x="4298848" y="8271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5" name="object 1475"/>
          <p:cNvSpPr txBox="1"/>
          <p:nvPr/>
        </p:nvSpPr>
        <p:spPr>
          <a:xfrm>
            <a:off x="611732" y="791654"/>
            <a:ext cx="410279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16"/>
            <a:r>
              <a:rPr lang="fr-CA" sz="1200" i="1" spc="8" dirty="0">
                <a:solidFill>
                  <a:srgbClr val="FFFFFF"/>
                </a:solidFill>
                <a:latin typeface="Arial"/>
              </a:rPr>
              <a:t>Opérationnaliser les données </a:t>
            </a:r>
            <a:r>
              <a:rPr lang="fr-CA" sz="1200" i="1" spc="15" dirty="0">
                <a:solidFill>
                  <a:srgbClr val="FFFFFF"/>
                </a:solidFill>
                <a:latin typeface="Arial"/>
              </a:rPr>
              <a:t>ouvertes</a:t>
            </a:r>
            <a:r>
              <a:rPr lang="fr-CA" sz="2000" dirty="0"/>
              <a:t> </a:t>
            </a:r>
            <a:r>
              <a:rPr lang="fr-CA" sz="1200" i="1" spc="11" dirty="0">
                <a:solidFill>
                  <a:srgbClr val="FFFFFF"/>
                </a:solidFill>
                <a:latin typeface="Arial"/>
              </a:rPr>
              <a:t>liées (LOD)</a:t>
            </a:r>
            <a:endParaRPr lang="fr-CA" sz="1200" dirty="0">
              <a:latin typeface="Arial"/>
              <a:cs typeface="Arial"/>
            </a:endParaRPr>
          </a:p>
        </p:txBody>
      </p:sp>
      <p:sp>
        <p:nvSpPr>
          <p:cNvPr id="1476" name="object 1476"/>
          <p:cNvSpPr txBox="1"/>
          <p:nvPr/>
        </p:nvSpPr>
        <p:spPr>
          <a:xfrm>
            <a:off x="1251051" y="1413903"/>
            <a:ext cx="767080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latin typeface="Arial"/>
                <a:cs typeface="Arial"/>
              </a:rPr>
              <a:t>Rob</a:t>
            </a:r>
            <a:r>
              <a:rPr sz="1050" spc="-65" dirty="0">
                <a:latin typeface="Arial"/>
                <a:cs typeface="Arial"/>
              </a:rPr>
              <a:t> </a:t>
            </a:r>
            <a:r>
              <a:rPr sz="1050" spc="-15" dirty="0">
                <a:latin typeface="Arial"/>
                <a:cs typeface="Arial"/>
              </a:rPr>
              <a:t>Warren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477" name="object 1477"/>
          <p:cNvSpPr txBox="1"/>
          <p:nvPr/>
        </p:nvSpPr>
        <p:spPr>
          <a:xfrm>
            <a:off x="1992261" y="1401724"/>
            <a:ext cx="81915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1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78" name="object 1478"/>
          <p:cNvSpPr txBox="1"/>
          <p:nvPr/>
        </p:nvSpPr>
        <p:spPr>
          <a:xfrm>
            <a:off x="1901830" y="1419079"/>
            <a:ext cx="2336164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3835" algn="l"/>
              </a:tabLst>
            </a:pPr>
            <a:r>
              <a:rPr sz="250" dirty="0">
                <a:latin typeface="Arial"/>
                <a:cs typeface="Arial"/>
              </a:rPr>
              <a:t>Geo	</a:t>
            </a:r>
            <a:r>
              <a:rPr lang="fr-CA" sz="1575" spc="-7" baseline="2645" dirty="0" smtClean="0">
                <a:latin typeface="Arial"/>
                <a:cs typeface="Arial"/>
              </a:rPr>
              <a:t>avec l’importante contribution de</a:t>
            </a:r>
            <a:endParaRPr sz="1575" baseline="2645" dirty="0">
              <a:latin typeface="Arial"/>
              <a:cs typeface="Arial"/>
            </a:endParaRPr>
          </a:p>
        </p:txBody>
      </p:sp>
      <p:sp>
        <p:nvSpPr>
          <p:cNvPr id="1479" name="object 1479"/>
          <p:cNvSpPr txBox="1"/>
          <p:nvPr/>
        </p:nvSpPr>
        <p:spPr>
          <a:xfrm>
            <a:off x="1314119" y="1573796"/>
            <a:ext cx="82550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215" dirty="0">
                <a:latin typeface="Arial"/>
                <a:cs typeface="Arial"/>
              </a:rPr>
              <a:t>2</a:t>
            </a:r>
            <a:r>
              <a:rPr sz="150" spc="7" baseline="27777" dirty="0">
                <a:latin typeface="Arial"/>
                <a:cs typeface="Arial"/>
              </a:rPr>
              <a:t>Data</a:t>
            </a:r>
            <a:endParaRPr sz="150" baseline="27777" dirty="0">
              <a:latin typeface="Arial"/>
              <a:cs typeface="Arial"/>
            </a:endParaRPr>
          </a:p>
        </p:txBody>
      </p:sp>
      <p:sp>
        <p:nvSpPr>
          <p:cNvPr id="1480" name="object 1480"/>
          <p:cNvSpPr txBox="1"/>
          <p:nvPr/>
        </p:nvSpPr>
        <p:spPr>
          <a:xfrm>
            <a:off x="2038959" y="1573796"/>
            <a:ext cx="81915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81" name="object 1481"/>
          <p:cNvSpPr txBox="1"/>
          <p:nvPr/>
        </p:nvSpPr>
        <p:spPr>
          <a:xfrm>
            <a:off x="2883509" y="1573796"/>
            <a:ext cx="81915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82" name="object 1482"/>
          <p:cNvSpPr txBox="1"/>
          <p:nvPr/>
        </p:nvSpPr>
        <p:spPr>
          <a:xfrm>
            <a:off x="3551682" y="1573796"/>
            <a:ext cx="81915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83" name="object 1483"/>
          <p:cNvSpPr txBox="1"/>
          <p:nvPr/>
        </p:nvSpPr>
        <p:spPr>
          <a:xfrm>
            <a:off x="756894" y="1585976"/>
            <a:ext cx="309435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20" dirty="0">
                <a:latin typeface="Arial"/>
                <a:cs typeface="Arial"/>
              </a:rPr>
              <a:t>S. </a:t>
            </a:r>
            <a:r>
              <a:rPr sz="1050" spc="-10" dirty="0">
                <a:latin typeface="Arial"/>
                <a:cs typeface="Arial"/>
              </a:rPr>
              <a:t>Brown  </a:t>
            </a:r>
            <a:r>
              <a:rPr sz="1050" spc="-5" dirty="0">
                <a:latin typeface="Arial"/>
                <a:cs typeface="Arial"/>
              </a:rPr>
              <a:t>, A. </a:t>
            </a:r>
            <a:r>
              <a:rPr sz="1050" spc="-10" dirty="0">
                <a:latin typeface="Arial"/>
                <a:cs typeface="Arial"/>
              </a:rPr>
              <a:t>Lemak  </a:t>
            </a:r>
            <a:r>
              <a:rPr sz="1050" spc="-5" dirty="0">
                <a:latin typeface="Arial"/>
                <a:cs typeface="Arial"/>
              </a:rPr>
              <a:t>, </a:t>
            </a:r>
            <a:r>
              <a:rPr sz="1050" spc="-25" dirty="0">
                <a:latin typeface="Arial"/>
                <a:cs typeface="Arial"/>
              </a:rPr>
              <a:t>C. </a:t>
            </a:r>
            <a:r>
              <a:rPr sz="1050" spc="-15" dirty="0">
                <a:latin typeface="Arial"/>
                <a:cs typeface="Arial"/>
              </a:rPr>
              <a:t>Faulkner  </a:t>
            </a:r>
            <a:r>
              <a:rPr sz="1050" spc="-5" dirty="0">
                <a:latin typeface="Arial"/>
                <a:cs typeface="Arial"/>
              </a:rPr>
              <a:t>, </a:t>
            </a:r>
            <a:r>
              <a:rPr sz="1050" spc="-20" dirty="0">
                <a:latin typeface="Arial"/>
                <a:cs typeface="Arial"/>
              </a:rPr>
              <a:t>S. </a:t>
            </a:r>
            <a:r>
              <a:rPr sz="1050" spc="-5" dirty="0">
                <a:latin typeface="Arial"/>
                <a:cs typeface="Arial"/>
              </a:rPr>
              <a:t>Hulan  ,</a:t>
            </a:r>
            <a:r>
              <a:rPr sz="1050" spc="-135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C.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484" name="object 1484"/>
          <p:cNvSpPr txBox="1"/>
          <p:nvPr/>
        </p:nvSpPr>
        <p:spPr>
          <a:xfrm>
            <a:off x="1235836" y="1747462"/>
            <a:ext cx="15240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3</a:t>
            </a:r>
            <a:r>
              <a:rPr sz="100" spc="15" dirty="0">
                <a:latin typeface="Arial"/>
                <a:cs typeface="Arial"/>
              </a:rPr>
              <a:t>Govtrack</a:t>
            </a:r>
            <a:endParaRPr sz="100" dirty="0">
              <a:latin typeface="Arial"/>
              <a:cs typeface="Arial"/>
            </a:endParaRPr>
          </a:p>
        </p:txBody>
      </p:sp>
      <p:sp>
        <p:nvSpPr>
          <p:cNvPr id="1485" name="object 1485"/>
          <p:cNvSpPr txBox="1"/>
          <p:nvPr/>
        </p:nvSpPr>
        <p:spPr>
          <a:xfrm>
            <a:off x="2138426" y="1745869"/>
            <a:ext cx="81915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4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86" name="object 1486"/>
          <p:cNvSpPr txBox="1"/>
          <p:nvPr/>
        </p:nvSpPr>
        <p:spPr>
          <a:xfrm>
            <a:off x="3479927" y="1745869"/>
            <a:ext cx="81915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87" name="object 1487"/>
          <p:cNvSpPr txBox="1"/>
          <p:nvPr/>
        </p:nvSpPr>
        <p:spPr>
          <a:xfrm>
            <a:off x="662673" y="1758048"/>
            <a:ext cx="328295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" dirty="0">
                <a:latin typeface="Arial"/>
                <a:cs typeface="Arial"/>
              </a:rPr>
              <a:t>Schwartz  , </a:t>
            </a:r>
            <a:r>
              <a:rPr sz="1050" spc="-25" dirty="0">
                <a:latin typeface="Arial"/>
                <a:cs typeface="Arial"/>
              </a:rPr>
              <a:t>J. </a:t>
            </a:r>
            <a:r>
              <a:rPr sz="1050" spc="-10" dirty="0">
                <a:latin typeface="Arial"/>
                <a:cs typeface="Arial"/>
              </a:rPr>
              <a:t>Schellinck  </a:t>
            </a:r>
            <a:r>
              <a:rPr sz="1050" spc="-5" dirty="0">
                <a:latin typeface="Arial"/>
                <a:cs typeface="Arial"/>
              </a:rPr>
              <a:t>, </a:t>
            </a:r>
            <a:r>
              <a:rPr sz="1050" spc="-45" dirty="0">
                <a:latin typeface="Arial"/>
                <a:cs typeface="Arial"/>
              </a:rPr>
              <a:t>D. </a:t>
            </a:r>
            <a:r>
              <a:rPr sz="1050" spc="-15" dirty="0">
                <a:latin typeface="Arial"/>
                <a:cs typeface="Arial"/>
              </a:rPr>
              <a:t>Evans, </a:t>
            </a:r>
            <a:r>
              <a:rPr sz="1050" spc="-5" dirty="0">
                <a:latin typeface="Arial"/>
                <a:cs typeface="Arial"/>
              </a:rPr>
              <a:t>M. </a:t>
            </a:r>
            <a:r>
              <a:rPr sz="1050" spc="-15" dirty="0" smtClean="0">
                <a:latin typeface="Arial"/>
                <a:cs typeface="Arial"/>
              </a:rPr>
              <a:t>Farrell </a:t>
            </a:r>
            <a:r>
              <a:rPr sz="1050" spc="-5" dirty="0" smtClean="0">
                <a:latin typeface="Arial"/>
                <a:cs typeface="Arial"/>
              </a:rPr>
              <a:t>et</a:t>
            </a:r>
            <a:r>
              <a:rPr sz="1050" spc="-20" dirty="0" smtClean="0">
                <a:latin typeface="Arial"/>
                <a:cs typeface="Arial"/>
              </a:rPr>
              <a:t> </a:t>
            </a:r>
            <a:r>
              <a:rPr lang="fr-CA" sz="1050" spc="-20" dirty="0" smtClean="0">
                <a:latin typeface="Arial"/>
                <a:cs typeface="Arial"/>
              </a:rPr>
              <a:t>coll.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488" name="object 1488"/>
          <p:cNvSpPr txBox="1"/>
          <p:nvPr/>
        </p:nvSpPr>
        <p:spPr>
          <a:xfrm>
            <a:off x="1243545" y="2115585"/>
            <a:ext cx="113664" cy="102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7" baseline="4629" dirty="0">
                <a:latin typeface="Arial"/>
                <a:cs typeface="Arial"/>
              </a:rPr>
              <a:t>1</a:t>
            </a:r>
            <a:r>
              <a:rPr sz="100" dirty="0">
                <a:latin typeface="Arial"/>
                <a:cs typeface="Arial"/>
              </a:rPr>
              <a:t>Austria</a:t>
            </a:r>
          </a:p>
        </p:txBody>
      </p:sp>
      <p:sp>
        <p:nvSpPr>
          <p:cNvPr id="1489" name="object 1489"/>
          <p:cNvSpPr txBox="1"/>
          <p:nvPr/>
        </p:nvSpPr>
        <p:spPr>
          <a:xfrm>
            <a:off x="1292085" y="2121560"/>
            <a:ext cx="2100580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@muninn_project </a:t>
            </a:r>
            <a:r>
              <a:rPr sz="800" spc="-5" dirty="0">
                <a:latin typeface="Arial"/>
                <a:cs typeface="Arial"/>
                <a:hlinkClick r:id="rId18"/>
              </a:rPr>
              <a:t>warren@muninn-project.org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90" name="object 1490"/>
          <p:cNvSpPr txBox="1"/>
          <p:nvPr/>
        </p:nvSpPr>
        <p:spPr>
          <a:xfrm>
            <a:off x="1430527" y="2241753"/>
            <a:ext cx="174752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800" spc="-5" dirty="0" smtClean="0">
                <a:latin typeface="Arial"/>
                <a:cs typeface="Arial"/>
              </a:rPr>
              <a:t>Aux.,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Math </a:t>
            </a:r>
            <a:r>
              <a:rPr lang="fr-CA" sz="800" spc="-5" dirty="0" smtClean="0">
                <a:latin typeface="Arial"/>
                <a:cs typeface="Arial"/>
              </a:rPr>
              <a:t>et s</a:t>
            </a:r>
            <a:r>
              <a:rPr sz="800" spc="-5" dirty="0" smtClean="0">
                <a:latin typeface="Arial"/>
                <a:cs typeface="Arial"/>
              </a:rPr>
              <a:t>tats</a:t>
            </a:r>
            <a:r>
              <a:rPr sz="800" spc="-5" dirty="0">
                <a:latin typeface="Arial"/>
                <a:cs typeface="Arial"/>
              </a:rPr>
              <a:t>, Carleton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U.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91" name="object 1491"/>
          <p:cNvSpPr txBox="1"/>
          <p:nvPr/>
        </p:nvSpPr>
        <p:spPr>
          <a:xfrm>
            <a:off x="990130" y="2361958"/>
            <a:ext cx="3007842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Muninn Project, </a:t>
            </a:r>
            <a:r>
              <a:rPr lang="fr-CA" sz="800" spc="-5" dirty="0" smtClean="0">
                <a:latin typeface="Arial"/>
                <a:cs typeface="Arial"/>
              </a:rPr>
              <a:t>Collaboratoire scientifique des écrits du Canada 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92" name="object 1492"/>
          <p:cNvSpPr txBox="1"/>
          <p:nvPr/>
        </p:nvSpPr>
        <p:spPr>
          <a:xfrm>
            <a:off x="664823" y="2478133"/>
            <a:ext cx="370205" cy="100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4960" algn="l"/>
              </a:tabLst>
            </a:pPr>
            <a:r>
              <a:rPr sz="150" spc="-5" dirty="0">
                <a:latin typeface="Arial"/>
                <a:cs typeface="Arial"/>
              </a:rPr>
              <a:t>Sense</a:t>
            </a:r>
            <a:r>
              <a:rPr sz="900" spc="-7" baseline="4629" dirty="0">
                <a:latin typeface="Times New Roman"/>
                <a:cs typeface="Times New Roman"/>
              </a:rPr>
              <a:t> 	</a:t>
            </a:r>
            <a:r>
              <a:rPr sz="900" spc="-7" baseline="4629" dirty="0">
                <a:latin typeface="Arial"/>
                <a:cs typeface="Arial"/>
              </a:rPr>
              <a:t>2</a:t>
            </a:r>
            <a:endParaRPr sz="900" baseline="4629" dirty="0">
              <a:latin typeface="Arial"/>
              <a:cs typeface="Arial"/>
            </a:endParaRPr>
          </a:p>
        </p:txBody>
      </p:sp>
      <p:sp>
        <p:nvSpPr>
          <p:cNvPr id="1493" name="object 1493"/>
          <p:cNvSpPr txBox="1"/>
          <p:nvPr/>
        </p:nvSpPr>
        <p:spPr>
          <a:xfrm>
            <a:off x="1015707" y="2482164"/>
            <a:ext cx="262572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  <a:hlinkClick r:id="rId19"/>
              </a:rPr>
              <a:t>sbrown@uoguelph.ca</a:t>
            </a:r>
            <a:r>
              <a:rPr sz="800" spc="-5" dirty="0">
                <a:latin typeface="Arial"/>
                <a:cs typeface="Arial"/>
              </a:rPr>
              <a:t> - </a:t>
            </a:r>
            <a:r>
              <a:rPr sz="800" spc="-5" dirty="0" smtClean="0">
                <a:latin typeface="Arial"/>
                <a:cs typeface="Arial"/>
              </a:rPr>
              <a:t>U. </a:t>
            </a:r>
            <a:r>
              <a:rPr sz="800" spc="-5" dirty="0">
                <a:latin typeface="Arial"/>
                <a:cs typeface="Arial"/>
              </a:rPr>
              <a:t>of Guelph </a:t>
            </a:r>
            <a:r>
              <a:rPr lang="fr-CA" sz="800" spc="-5" dirty="0" smtClean="0">
                <a:latin typeface="Arial"/>
                <a:cs typeface="Arial"/>
              </a:rPr>
              <a:t>et </a:t>
            </a:r>
            <a:r>
              <a:rPr sz="800" spc="-5" dirty="0" smtClean="0">
                <a:latin typeface="Arial"/>
                <a:cs typeface="Arial"/>
              </a:rPr>
              <a:t>U. </a:t>
            </a:r>
            <a:r>
              <a:rPr sz="800" spc="-5" dirty="0">
                <a:latin typeface="Arial"/>
                <a:cs typeface="Arial"/>
              </a:rPr>
              <a:t>of</a:t>
            </a:r>
            <a:r>
              <a:rPr sz="800" spc="1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Alberta</a:t>
            </a:r>
          </a:p>
        </p:txBody>
      </p:sp>
      <p:sp>
        <p:nvSpPr>
          <p:cNvPr id="1494" name="object 1494"/>
          <p:cNvSpPr txBox="1"/>
          <p:nvPr/>
        </p:nvSpPr>
        <p:spPr>
          <a:xfrm>
            <a:off x="1158331" y="2602357"/>
            <a:ext cx="2436659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800" spc="-5" dirty="0">
                <a:latin typeface="Arial"/>
                <a:cs typeface="Arial"/>
              </a:rPr>
              <a:t>Collaboratoire scientifique des écrits du Canada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95" name="object 1495"/>
          <p:cNvSpPr txBox="1"/>
          <p:nvPr/>
        </p:nvSpPr>
        <p:spPr>
          <a:xfrm>
            <a:off x="1409153" y="2712237"/>
            <a:ext cx="32321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latin typeface="Arial"/>
                <a:cs typeface="Arial"/>
              </a:rPr>
              <a:t>3 </a:t>
            </a:r>
            <a:r>
              <a:rPr sz="150" dirty="0">
                <a:latin typeface="Arial"/>
                <a:cs typeface="Arial"/>
                <a:hlinkClick r:id="rId11"/>
              </a:rPr>
              <a:t>Belfalas          </a:t>
            </a:r>
            <a:r>
              <a:rPr sz="150" spc="30" dirty="0">
                <a:latin typeface="Arial"/>
                <a:cs typeface="Arial"/>
                <a:hlinkClick r:id="rId11"/>
              </a:rPr>
              <a:t> </a:t>
            </a:r>
            <a:r>
              <a:rPr sz="225" spc="7" baseline="18518" dirty="0">
                <a:latin typeface="Arial"/>
                <a:cs typeface="Arial"/>
                <a:hlinkClick r:id="rId11"/>
              </a:rPr>
              <a:t>Scoffoni</a:t>
            </a:r>
            <a:endParaRPr sz="225" baseline="18518" dirty="0">
              <a:latin typeface="Arial"/>
              <a:cs typeface="Arial"/>
            </a:endParaRPr>
          </a:p>
        </p:txBody>
      </p:sp>
      <p:sp>
        <p:nvSpPr>
          <p:cNvPr id="1496" name="object 1496"/>
          <p:cNvSpPr txBox="1"/>
          <p:nvPr/>
        </p:nvSpPr>
        <p:spPr>
          <a:xfrm>
            <a:off x="1802698" y="2715552"/>
            <a:ext cx="189865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3985" algn="l"/>
              </a:tabLst>
            </a:pPr>
            <a:r>
              <a:rPr sz="100" spc="5" dirty="0">
                <a:latin typeface="Arial"/>
                <a:cs typeface="Arial"/>
                <a:hlinkClick r:id="rId11"/>
              </a:rPr>
              <a:t>StatusNet</a:t>
            </a:r>
            <a:r>
              <a:rPr sz="900" spc="-7" baseline="4629" dirty="0">
                <a:latin typeface="Times New Roman"/>
                <a:cs typeface="Times New Roman"/>
              </a:rPr>
              <a:t> 	</a:t>
            </a:r>
            <a:r>
              <a:rPr sz="900" spc="-7" baseline="4629" dirty="0">
                <a:latin typeface="Arial"/>
                <a:cs typeface="Arial"/>
              </a:rPr>
              <a:t>4</a:t>
            </a:r>
            <a:endParaRPr sz="900" baseline="4629" dirty="0">
              <a:latin typeface="Arial"/>
              <a:cs typeface="Arial"/>
            </a:endParaRPr>
          </a:p>
        </p:txBody>
      </p:sp>
      <p:sp>
        <p:nvSpPr>
          <p:cNvPr id="1497" name="object 1497"/>
          <p:cNvSpPr txBox="1"/>
          <p:nvPr/>
        </p:nvSpPr>
        <p:spPr>
          <a:xfrm>
            <a:off x="1457680" y="2722562"/>
            <a:ext cx="713740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  <a:hlinkClick r:id="rId11"/>
              </a:rPr>
              <a:t>Hiberdata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110" dirty="0">
                <a:latin typeface="Arial"/>
                <a:cs typeface="Arial"/>
              </a:rPr>
              <a:t> </a:t>
            </a:r>
            <a:r>
              <a:rPr sz="800" spc="-110" dirty="0">
                <a:latin typeface="Arial"/>
                <a:cs typeface="Arial"/>
                <a:hlinkClick r:id="rId8"/>
              </a:rPr>
              <a:t>Sysa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98" name="object 1498"/>
          <p:cNvSpPr txBox="1"/>
          <p:nvPr/>
        </p:nvSpPr>
        <p:spPr>
          <a:xfrm>
            <a:off x="2395131" y="2712237"/>
            <a:ext cx="2540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600" spc="-340" dirty="0">
                <a:latin typeface="Arial"/>
                <a:cs typeface="Arial"/>
              </a:rPr>
              <a:t>5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499" name="object 1499"/>
          <p:cNvSpPr txBox="1"/>
          <p:nvPr/>
        </p:nvSpPr>
        <p:spPr>
          <a:xfrm>
            <a:off x="2198160" y="2722562"/>
            <a:ext cx="100076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  <a:hlinkClick r:id="rId8"/>
              </a:rPr>
              <a:t>bee</a:t>
            </a:r>
            <a:r>
              <a:rPr sz="800" spc="-5" dirty="0">
                <a:latin typeface="Arial"/>
                <a:cs typeface="Arial"/>
              </a:rPr>
              <a:t>   </a:t>
            </a:r>
            <a:r>
              <a:rPr sz="800" spc="-5" dirty="0" smtClean="0">
                <a:latin typeface="Arial"/>
                <a:cs typeface="Arial"/>
              </a:rPr>
              <a:t>U. </a:t>
            </a:r>
            <a:r>
              <a:rPr sz="800" spc="-5" dirty="0">
                <a:latin typeface="Arial"/>
                <a:cs typeface="Arial"/>
              </a:rPr>
              <a:t>of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Waterloo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500" name="object 1500"/>
          <p:cNvSpPr txBox="1"/>
          <p:nvPr/>
        </p:nvSpPr>
        <p:spPr>
          <a:xfrm>
            <a:off x="906648" y="2785518"/>
            <a:ext cx="279146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16"/>
            <a:r>
              <a:rPr lang="fr-CA" sz="1000" spc="-4" dirty="0">
                <a:latin typeface="Arial"/>
              </a:rPr>
              <a:t>Somment </a:t>
            </a:r>
            <a:r>
              <a:rPr lang="fr-CA" sz="1000" spc="-8" dirty="0">
                <a:latin typeface="Arial"/>
              </a:rPr>
              <a:t>canadien</a:t>
            </a:r>
            <a:r>
              <a:rPr lang="fr-CA" sz="1000" spc="-4" dirty="0">
                <a:latin typeface="Arial"/>
              </a:rPr>
              <a:t> sur</a:t>
            </a:r>
            <a:r>
              <a:rPr lang="fr-CA" sz="1000" spc="-8" dirty="0">
                <a:latin typeface="Arial"/>
              </a:rPr>
              <a:t> les données </a:t>
            </a:r>
            <a:r>
              <a:rPr lang="fr-CA" sz="1000" spc="-4" dirty="0">
                <a:latin typeface="Arial"/>
              </a:rPr>
              <a:t>liées</a:t>
            </a:r>
            <a:r>
              <a:rPr lang="fr-CA" sz="2800" dirty="0"/>
              <a:t> </a:t>
            </a:r>
            <a:r>
              <a:rPr lang="fr-CA" sz="1000" spc="-4" dirty="0">
                <a:latin typeface="Arial"/>
              </a:rPr>
              <a:t>2016</a:t>
            </a:r>
            <a:endParaRPr lang="fr-CA" sz="1000" dirty="0">
              <a:latin typeface="Arial"/>
              <a:cs typeface="Arial"/>
            </a:endParaRPr>
          </a:p>
        </p:txBody>
      </p:sp>
      <p:sp>
        <p:nvSpPr>
          <p:cNvPr id="1501" name="object 1501"/>
          <p:cNvSpPr txBox="1"/>
          <p:nvPr/>
        </p:nvSpPr>
        <p:spPr>
          <a:xfrm>
            <a:off x="711885" y="3131566"/>
            <a:ext cx="3184525" cy="184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latin typeface="Courier New"/>
                <a:cs typeface="Courier New"/>
                <a:hlinkClick r:id="rId20"/>
              </a:rPr>
              <a:t>https://github.com/rwarren2/cldisummit</a:t>
            </a:r>
            <a:endParaRPr sz="1050" dirty="0">
              <a:latin typeface="Courier New"/>
              <a:cs typeface="Courier New"/>
            </a:endParaRPr>
          </a:p>
        </p:txBody>
      </p:sp>
      <p:sp>
        <p:nvSpPr>
          <p:cNvPr id="1502" name="object 1502"/>
          <p:cNvSpPr/>
          <p:nvPr/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03" name="object 1503"/>
          <p:cNvSpPr/>
          <p:nvPr/>
        </p:nvSpPr>
        <p:spPr>
          <a:xfrm>
            <a:off x="2303995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04" name="object 1504"/>
          <p:cNvSpPr txBox="1">
            <a:spLocks noGrp="1"/>
          </p:cNvSpPr>
          <p:nvPr>
            <p:ph type="dt" sz="half" idx="6"/>
          </p:nvPr>
        </p:nvSpPr>
        <p:spPr>
          <a:xfrm>
            <a:off x="1675566" y="3340194"/>
            <a:ext cx="533585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10" dirty="0"/>
              <a:t>Warren </a:t>
            </a:r>
            <a:r>
              <a:rPr spc="-5" dirty="0"/>
              <a:t>et</a:t>
            </a:r>
            <a:r>
              <a:rPr spc="-60" dirty="0"/>
              <a:t> </a:t>
            </a:r>
            <a:r>
              <a:rPr lang="fr-CA" spc="-5" dirty="0" smtClean="0"/>
              <a:t>coll.</a:t>
            </a:r>
            <a:endParaRPr spc="-5" dirty="0"/>
          </a:p>
        </p:txBody>
      </p:sp>
      <p:sp>
        <p:nvSpPr>
          <p:cNvPr id="1505" name="object 1505"/>
          <p:cNvSpPr txBox="1">
            <a:spLocks noGrp="1"/>
          </p:cNvSpPr>
          <p:nvPr>
            <p:ph type="ftr" sz="quarter" idx="5"/>
          </p:nvPr>
        </p:nvSpPr>
        <p:spPr>
          <a:xfrm>
            <a:off x="2399296" y="3340195"/>
            <a:ext cx="134492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i="1" spc="5" dirty="0">
              <a:latin typeface="Trebuchet MS"/>
              <a:cs typeface="Trebuchet MS"/>
            </a:endParaRPr>
          </a:p>
        </p:txBody>
      </p:sp>
      <p:sp>
        <p:nvSpPr>
          <p:cNvPr id="1506" name="object 1461"/>
          <p:cNvSpPr txBox="1"/>
          <p:nvPr>
            <p:custDataLst>
              <p:tags r:id="rId1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>
                <a:solidFill>
                  <a:srgbClr val="7F7F7F"/>
                </a:solidFill>
                <a:latin typeface="Arial" panose="020B0604020202020204" pitchFamily="34" charset="0"/>
              </a:rPr>
              <a:t>Qui suis-je?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rgbClr val="7F7F7F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liées?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vocabulaires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058154"/>
      </p:ext>
    </p:extLst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0" y="553808"/>
            <a:ext cx="4608004" cy="19372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fr-CA" sz="1200" b="1" spc="-10" dirty="0" smtClean="0">
                <a:solidFill>
                  <a:srgbClr val="FFFFFF"/>
                </a:solidFill>
                <a:latin typeface="Arial"/>
                <a:cs typeface="Arial"/>
              </a:rPr>
              <a:t> Études de cas </a:t>
            </a:r>
            <a:r>
              <a:rPr lang="fr-CA" sz="1200" b="1" spc="-5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lang="fr-CA" sz="1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>
            <p:custDataLst>
              <p:tags r:id="rId4"/>
            </p:custDataLst>
          </p:nvPr>
        </p:nvSpPr>
        <p:spPr>
          <a:xfrm>
            <a:off x="0" y="745007"/>
            <a:ext cx="4608004" cy="5060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7" name="object 7"/>
          <p:cNvSpPr/>
          <p:nvPr>
            <p:custDataLst>
              <p:tags r:id="rId5"/>
            </p:custDataLst>
          </p:nvPr>
        </p:nvSpPr>
        <p:spPr>
          <a:xfrm>
            <a:off x="309193" y="1347977"/>
            <a:ext cx="3989704" cy="193675"/>
          </a:xfrm>
          <a:custGeom>
            <a:avLst/>
            <a:gdLst/>
            <a:ahLst/>
            <a:cxnLst/>
            <a:rect l="l" t="t" r="r" b="b"/>
            <a:pathLst>
              <a:path w="3989704" h="19367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3153"/>
                </a:lnTo>
                <a:lnTo>
                  <a:pt x="3989654" y="19315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8" name="object 8"/>
          <p:cNvSpPr/>
          <p:nvPr>
            <p:custDataLst>
              <p:tags r:id="rId6"/>
            </p:custDataLst>
          </p:nvPr>
        </p:nvSpPr>
        <p:spPr>
          <a:xfrm>
            <a:off x="309194" y="1528483"/>
            <a:ext cx="3989653" cy="5060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9" name="object 9"/>
          <p:cNvSpPr/>
          <p:nvPr>
            <p:custDataLst>
              <p:tags r:id="rId7"/>
            </p:custDataLst>
          </p:nvPr>
        </p:nvSpPr>
        <p:spPr>
          <a:xfrm>
            <a:off x="359994" y="2497353"/>
            <a:ext cx="101600" cy="1016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0" name="object 10"/>
          <p:cNvSpPr/>
          <p:nvPr>
            <p:custDataLst>
              <p:tags r:id="rId8"/>
            </p:custDataLst>
          </p:nvPr>
        </p:nvSpPr>
        <p:spPr>
          <a:xfrm>
            <a:off x="4235348" y="2484653"/>
            <a:ext cx="114249" cy="1143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1" name="object 11"/>
          <p:cNvSpPr/>
          <p:nvPr>
            <p:custDataLst>
              <p:tags r:id="rId9"/>
            </p:custDataLst>
          </p:nvPr>
        </p:nvSpPr>
        <p:spPr>
          <a:xfrm>
            <a:off x="410794" y="2535453"/>
            <a:ext cx="3837254" cy="6349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2" name="object 12"/>
          <p:cNvSpPr/>
          <p:nvPr>
            <p:custDataLst>
              <p:tags r:id="rId10"/>
            </p:custDataLst>
          </p:nvPr>
        </p:nvSpPr>
        <p:spPr>
          <a:xfrm>
            <a:off x="4298848" y="1392212"/>
            <a:ext cx="50749" cy="1016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3" name="object 13"/>
          <p:cNvSpPr/>
          <p:nvPr>
            <p:custDataLst>
              <p:tags r:id="rId11"/>
            </p:custDataLst>
          </p:nvPr>
        </p:nvSpPr>
        <p:spPr>
          <a:xfrm>
            <a:off x="4298848" y="1442996"/>
            <a:ext cx="50749" cy="105435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4" name="object 14"/>
          <p:cNvSpPr/>
          <p:nvPr>
            <p:custDataLst>
              <p:tags r:id="rId12"/>
            </p:custDataLst>
          </p:nvPr>
        </p:nvSpPr>
        <p:spPr>
          <a:xfrm>
            <a:off x="309193" y="1572746"/>
            <a:ext cx="3989704" cy="975994"/>
          </a:xfrm>
          <a:custGeom>
            <a:avLst/>
            <a:gdLst/>
            <a:ahLst/>
            <a:cxnLst/>
            <a:rect l="l" t="t" r="r" b="b"/>
            <a:pathLst>
              <a:path w="3989704" h="975994">
                <a:moveTo>
                  <a:pt x="3989654" y="0"/>
                </a:moveTo>
                <a:lnTo>
                  <a:pt x="0" y="0"/>
                </a:lnTo>
                <a:lnTo>
                  <a:pt x="0" y="924606"/>
                </a:lnTo>
                <a:lnTo>
                  <a:pt x="4008" y="944331"/>
                </a:lnTo>
                <a:lnTo>
                  <a:pt x="14922" y="960484"/>
                </a:lnTo>
                <a:lnTo>
                  <a:pt x="31075" y="971398"/>
                </a:lnTo>
                <a:lnTo>
                  <a:pt x="50800" y="975407"/>
                </a:lnTo>
                <a:lnTo>
                  <a:pt x="3938854" y="975407"/>
                </a:lnTo>
                <a:lnTo>
                  <a:pt x="3958579" y="971398"/>
                </a:lnTo>
                <a:lnTo>
                  <a:pt x="3974732" y="960484"/>
                </a:lnTo>
                <a:lnTo>
                  <a:pt x="3985646" y="944331"/>
                </a:lnTo>
                <a:lnTo>
                  <a:pt x="3989654" y="924606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5" name="object 15"/>
          <p:cNvSpPr/>
          <p:nvPr>
            <p:custDataLst>
              <p:tags r:id="rId13"/>
            </p:custDataLst>
          </p:nvPr>
        </p:nvSpPr>
        <p:spPr>
          <a:xfrm>
            <a:off x="4298848" y="1430296"/>
            <a:ext cx="0" cy="1086485"/>
          </a:xfrm>
          <a:custGeom>
            <a:avLst/>
            <a:gdLst/>
            <a:ahLst/>
            <a:cxnLst/>
            <a:rect l="l" t="t" r="r" b="b"/>
            <a:pathLst>
              <a:path h="1086485">
                <a:moveTo>
                  <a:pt x="0" y="108610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6" name="object 16"/>
          <p:cNvSpPr/>
          <p:nvPr>
            <p:custDataLst>
              <p:tags r:id="rId14"/>
            </p:custDataLst>
          </p:nvPr>
        </p:nvSpPr>
        <p:spPr>
          <a:xfrm>
            <a:off x="4298848" y="141759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7" name="object 17"/>
          <p:cNvSpPr/>
          <p:nvPr>
            <p:custDataLst>
              <p:tags r:id="rId15"/>
            </p:custDataLst>
          </p:nvPr>
        </p:nvSpPr>
        <p:spPr>
          <a:xfrm>
            <a:off x="4298848" y="140489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8" name="object 18"/>
          <p:cNvSpPr/>
          <p:nvPr>
            <p:custDataLst>
              <p:tags r:id="rId16"/>
            </p:custDataLst>
          </p:nvPr>
        </p:nvSpPr>
        <p:spPr>
          <a:xfrm>
            <a:off x="4298848" y="139219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9" name="object 19"/>
          <p:cNvSpPr/>
          <p:nvPr>
            <p:custDataLst>
              <p:tags r:id="rId17"/>
            </p:custDataLst>
          </p:nvPr>
        </p:nvSpPr>
        <p:spPr>
          <a:xfrm>
            <a:off x="489686" y="1619300"/>
            <a:ext cx="78130" cy="7813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0" name="object 20"/>
          <p:cNvSpPr/>
          <p:nvPr>
            <p:custDataLst>
              <p:tags r:id="rId18"/>
            </p:custDataLst>
          </p:nvPr>
        </p:nvSpPr>
        <p:spPr>
          <a:xfrm>
            <a:off x="489686" y="1829333"/>
            <a:ext cx="78130" cy="7813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1" name="object 21"/>
          <p:cNvSpPr/>
          <p:nvPr>
            <p:custDataLst>
              <p:tags r:id="rId19"/>
            </p:custDataLst>
          </p:nvPr>
        </p:nvSpPr>
        <p:spPr>
          <a:xfrm>
            <a:off x="489686" y="2039366"/>
            <a:ext cx="78130" cy="7813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2" name="object 22"/>
          <p:cNvSpPr/>
          <p:nvPr>
            <p:custDataLst>
              <p:tags r:id="rId20"/>
            </p:custDataLst>
          </p:nvPr>
        </p:nvSpPr>
        <p:spPr>
          <a:xfrm>
            <a:off x="489686" y="2249398"/>
            <a:ext cx="78130" cy="7813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3" name="object 23"/>
          <p:cNvSpPr txBox="1"/>
          <p:nvPr>
            <p:custDataLst>
              <p:tags r:id="rId21"/>
            </p:custDataLst>
          </p:nvPr>
        </p:nvSpPr>
        <p:spPr>
          <a:xfrm>
            <a:off x="354279" y="1262887"/>
            <a:ext cx="4253725" cy="1174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Aperçu : CSÉC</a:t>
            </a:r>
            <a:r>
              <a:rPr lang="fr-CA" dirty="0" smtClean="0"/>
              <a:t> </a:t>
            </a: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(</a:t>
            </a:r>
            <a:r>
              <a:rPr lang="fr-CA" sz="1050" b="1" spc="-10" dirty="0" smtClean="0">
                <a:solidFill>
                  <a:srgbClr val="FFFFFF"/>
                </a:solidFill>
                <a:latin typeface="Courier New"/>
                <a:hlinkClick r:id="rId37"/>
              </a:rPr>
              <a:t>http://www.cwrc.ca/fr</a:t>
            </a: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)</a:t>
            </a:r>
            <a:endParaRPr lang="fr-CA" sz="1050" dirty="0" smtClean="0">
              <a:latin typeface="Arial"/>
              <a:cs typeface="Arial"/>
            </a:endParaRPr>
          </a:p>
          <a:p>
            <a:pPr marL="289560">
              <a:lnSpc>
                <a:spcPts val="1400"/>
              </a:lnSpc>
            </a:pPr>
            <a:r>
              <a:rPr lang="fr-CA" sz="950" spc="-5" dirty="0" smtClean="0">
                <a:latin typeface="Arial"/>
              </a:rPr>
              <a:t>Données principalement de style Orlando TEI</a:t>
            </a:r>
            <a:endParaRPr lang="fr-CA" sz="950" dirty="0" smtClean="0">
              <a:latin typeface="Arial"/>
              <a:cs typeface="Arial"/>
            </a:endParaRPr>
          </a:p>
          <a:p>
            <a:pPr marL="289560" marR="882650">
              <a:lnSpc>
                <a:spcPts val="1400"/>
              </a:lnSpc>
            </a:pPr>
            <a:r>
              <a:rPr lang="fr-CA" sz="950" spc="-10" dirty="0" smtClean="0">
                <a:latin typeface="Arial"/>
              </a:rPr>
              <a:t>Définitions du </a:t>
            </a:r>
            <a:r>
              <a:rPr lang="fr-CA" sz="950" spc="-5" dirty="0" smtClean="0">
                <a:latin typeface="Arial"/>
              </a:rPr>
              <a:t>diagramme non ontologiquement solides </a:t>
            </a:r>
          </a:p>
          <a:p>
            <a:pPr marL="289560" marR="882650">
              <a:lnSpc>
                <a:spcPts val="1400"/>
              </a:lnSpc>
            </a:pPr>
            <a:r>
              <a:rPr lang="fr-CA" sz="950" spc="-5" dirty="0" smtClean="0">
                <a:latin typeface="Arial"/>
              </a:rPr>
              <a:t>Lien entre l’ontologie personnalisée</a:t>
            </a:r>
            <a:r>
              <a:rPr lang="fr-CA" sz="950" spc="-10" dirty="0" smtClean="0">
                <a:latin typeface="Arial"/>
              </a:rPr>
              <a:t> </a:t>
            </a:r>
            <a:r>
              <a:rPr lang="fr-CA" sz="950" spc="-5" dirty="0" smtClean="0">
                <a:latin typeface="Arial"/>
              </a:rPr>
              <a:t>et d’autres </a:t>
            </a:r>
            <a:r>
              <a:rPr lang="fr-CA" sz="950" spc="-10" dirty="0" smtClean="0">
                <a:latin typeface="Arial"/>
              </a:rPr>
              <a:t>ontologies</a:t>
            </a:r>
            <a:endParaRPr lang="fr-CA" sz="950" dirty="0" smtClean="0">
              <a:latin typeface="Arial"/>
              <a:cs typeface="Arial"/>
            </a:endParaRPr>
          </a:p>
          <a:p>
            <a:pPr marL="289560" marR="5080">
              <a:lnSpc>
                <a:spcPts val="1400"/>
              </a:lnSpc>
            </a:pPr>
            <a:r>
              <a:rPr lang="fr-CA" sz="950" spc="-5" dirty="0" smtClean="0">
                <a:latin typeface="Arial"/>
              </a:rPr>
              <a:t>Questions d’</a:t>
            </a:r>
            <a:r>
              <a:rPr lang="fr-CA" sz="950" spc="-15" dirty="0" smtClean="0">
                <a:latin typeface="Arial"/>
              </a:rPr>
              <a:t>ethnicité, de race et </a:t>
            </a:r>
            <a:r>
              <a:rPr lang="fr-CA" sz="950" spc="-5" dirty="0" smtClean="0">
                <a:latin typeface="Arial"/>
              </a:rPr>
              <a:t>de couleur de peau parmi des </a:t>
            </a:r>
            <a:br>
              <a:rPr lang="fr-CA" sz="950" spc="-5" dirty="0" smtClean="0">
                <a:latin typeface="Arial"/>
              </a:rPr>
            </a:br>
            <a:r>
              <a:rPr lang="fr-CA" sz="950" spc="-5" dirty="0" smtClean="0">
                <a:latin typeface="Arial"/>
              </a:rPr>
              <a:t>questions vernaculaires et</a:t>
            </a:r>
            <a:r>
              <a:rPr lang="fr-CA" sz="950" dirty="0" smtClean="0"/>
              <a:t> </a:t>
            </a:r>
            <a:r>
              <a:rPr lang="fr-CA" sz="950" spc="-5" dirty="0" smtClean="0">
                <a:latin typeface="Arial"/>
              </a:rPr>
              <a:t>techniques</a:t>
            </a:r>
            <a:endParaRPr lang="fr-CA" sz="95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>
            <p:custDataLst>
              <p:tags r:id="rId22"/>
            </p:custDataLst>
          </p:nvPr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5" name="object 25"/>
          <p:cNvSpPr/>
          <p:nvPr>
            <p:custDataLst>
              <p:tags r:id="rId23"/>
            </p:custDataLst>
          </p:nvPr>
        </p:nvSpPr>
        <p:spPr>
          <a:xfrm>
            <a:off x="2303995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  <p:custDataLst>
              <p:tags r:id="rId24"/>
            </p:custDataLst>
          </p:nvPr>
        </p:nvSpPr>
        <p:spPr>
          <a:xfrm>
            <a:off x="1619250" y="3340195"/>
            <a:ext cx="58990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10" dirty="0" smtClean="0"/>
              <a:t>Warren </a:t>
            </a:r>
            <a:r>
              <a:rPr lang="fr-CA" spc="-5" dirty="0" smtClean="0"/>
              <a:t>et</a:t>
            </a:r>
            <a:r>
              <a:rPr lang="fr-CA" dirty="0" smtClean="0"/>
              <a:t> </a:t>
            </a:r>
            <a:r>
              <a:rPr lang="fr-CA" spc="-5" dirty="0" smtClean="0"/>
              <a:t>coll.</a:t>
            </a:r>
            <a:endParaRPr lang="fr-CA" spc="-5"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  <p:custDataLst>
              <p:tags r:id="rId25"/>
            </p:custDataLst>
          </p:nvPr>
        </p:nvSpPr>
        <p:spPr>
          <a:xfrm>
            <a:off x="2399296" y="3340195"/>
            <a:ext cx="1836052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lang="fr-CA" i="1" spc="5" dirty="0">
              <a:latin typeface="Trebuchet MS"/>
            </a:endParaRPr>
          </a:p>
        </p:txBody>
      </p:sp>
      <p:sp>
        <p:nvSpPr>
          <p:cNvPr id="28" name="object 1461"/>
          <p:cNvSpPr txBox="1"/>
          <p:nvPr>
            <p:custDataLst>
              <p:tags r:id="rId26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suis-je?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rgbClr val="7F7F7F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liées?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vocabulaires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/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" name="object 4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5" name="object 5"/>
          <p:cNvSpPr/>
          <p:nvPr>
            <p:custDataLst>
              <p:tags r:id="rId3"/>
            </p:custDataLst>
          </p:nvPr>
        </p:nvSpPr>
        <p:spPr>
          <a:xfrm>
            <a:off x="309193" y="1034808"/>
            <a:ext cx="3989704" cy="193675"/>
          </a:xfrm>
          <a:custGeom>
            <a:avLst/>
            <a:gdLst/>
            <a:ahLst/>
            <a:cxnLst/>
            <a:rect l="l" t="t" r="r" b="b"/>
            <a:pathLst>
              <a:path w="3989704" h="19367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3153"/>
                </a:lnTo>
                <a:lnTo>
                  <a:pt x="3989654" y="19315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6" name="object 6"/>
          <p:cNvSpPr txBox="1"/>
          <p:nvPr>
            <p:custDataLst>
              <p:tags r:id="rId4"/>
            </p:custDataLst>
          </p:nvPr>
        </p:nvSpPr>
        <p:spPr>
          <a:xfrm>
            <a:off x="359994" y="1071192"/>
            <a:ext cx="2567356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Études </a:t>
            </a: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de cas : </a:t>
            </a: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Entrée du</a:t>
            </a:r>
            <a:r>
              <a:rPr lang="fr-CA" dirty="0" smtClean="0"/>
              <a:t> </a:t>
            </a: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CSÉC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>
            <p:custDataLst>
              <p:tags r:id="rId5"/>
            </p:custDataLst>
          </p:nvPr>
        </p:nvSpPr>
        <p:spPr>
          <a:xfrm>
            <a:off x="309194" y="1215301"/>
            <a:ext cx="3989653" cy="5060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8" name="object 8"/>
          <p:cNvSpPr/>
          <p:nvPr>
            <p:custDataLst>
              <p:tags r:id="rId6"/>
            </p:custDataLst>
          </p:nvPr>
        </p:nvSpPr>
        <p:spPr>
          <a:xfrm>
            <a:off x="359994" y="2628379"/>
            <a:ext cx="101600" cy="1016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9" name="object 9"/>
          <p:cNvSpPr/>
          <p:nvPr>
            <p:custDataLst>
              <p:tags r:id="rId7"/>
            </p:custDataLst>
          </p:nvPr>
        </p:nvSpPr>
        <p:spPr>
          <a:xfrm>
            <a:off x="4235348" y="2615679"/>
            <a:ext cx="114249" cy="1143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0" name="object 10"/>
          <p:cNvSpPr/>
          <p:nvPr>
            <p:custDataLst>
              <p:tags r:id="rId8"/>
            </p:custDataLst>
          </p:nvPr>
        </p:nvSpPr>
        <p:spPr>
          <a:xfrm>
            <a:off x="410794" y="2666479"/>
            <a:ext cx="3837254" cy="6349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1" name="object 11"/>
          <p:cNvSpPr/>
          <p:nvPr>
            <p:custDataLst>
              <p:tags r:id="rId9"/>
            </p:custDataLst>
          </p:nvPr>
        </p:nvSpPr>
        <p:spPr>
          <a:xfrm>
            <a:off x="4298848" y="1079042"/>
            <a:ext cx="50749" cy="1016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2" name="object 12"/>
          <p:cNvSpPr/>
          <p:nvPr>
            <p:custDataLst>
              <p:tags r:id="rId10"/>
            </p:custDataLst>
          </p:nvPr>
        </p:nvSpPr>
        <p:spPr>
          <a:xfrm>
            <a:off x="4298848" y="1129830"/>
            <a:ext cx="50749" cy="149854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3" name="object 13"/>
          <p:cNvSpPr/>
          <p:nvPr>
            <p:custDataLst>
              <p:tags r:id="rId11"/>
            </p:custDataLst>
          </p:nvPr>
        </p:nvSpPr>
        <p:spPr>
          <a:xfrm>
            <a:off x="309193" y="1259573"/>
            <a:ext cx="3989704" cy="1419860"/>
          </a:xfrm>
          <a:custGeom>
            <a:avLst/>
            <a:gdLst/>
            <a:ahLst/>
            <a:cxnLst/>
            <a:rect l="l" t="t" r="r" b="b"/>
            <a:pathLst>
              <a:path w="3989704" h="1419860">
                <a:moveTo>
                  <a:pt x="3989654" y="0"/>
                </a:moveTo>
                <a:lnTo>
                  <a:pt x="0" y="0"/>
                </a:lnTo>
                <a:lnTo>
                  <a:pt x="0" y="1368806"/>
                </a:lnTo>
                <a:lnTo>
                  <a:pt x="4008" y="1388530"/>
                </a:lnTo>
                <a:lnTo>
                  <a:pt x="14922" y="1404683"/>
                </a:lnTo>
                <a:lnTo>
                  <a:pt x="31075" y="1415597"/>
                </a:lnTo>
                <a:lnTo>
                  <a:pt x="50800" y="1419606"/>
                </a:lnTo>
                <a:lnTo>
                  <a:pt x="3938854" y="1419606"/>
                </a:lnTo>
                <a:lnTo>
                  <a:pt x="3958579" y="1415597"/>
                </a:lnTo>
                <a:lnTo>
                  <a:pt x="3974732" y="1404683"/>
                </a:lnTo>
                <a:lnTo>
                  <a:pt x="3985646" y="1388530"/>
                </a:lnTo>
                <a:lnTo>
                  <a:pt x="3989654" y="1368806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4" name="object 14"/>
          <p:cNvSpPr/>
          <p:nvPr>
            <p:custDataLst>
              <p:tags r:id="rId12"/>
            </p:custDataLst>
          </p:nvPr>
        </p:nvSpPr>
        <p:spPr>
          <a:xfrm>
            <a:off x="4298848" y="1117130"/>
            <a:ext cx="0" cy="1530350"/>
          </a:xfrm>
          <a:custGeom>
            <a:avLst/>
            <a:gdLst/>
            <a:ahLst/>
            <a:cxnLst/>
            <a:rect l="l" t="t" r="r" b="b"/>
            <a:pathLst>
              <a:path h="1530350">
                <a:moveTo>
                  <a:pt x="0" y="153029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5" name="object 15"/>
          <p:cNvSpPr/>
          <p:nvPr>
            <p:custDataLst>
              <p:tags r:id="rId13"/>
            </p:custDataLst>
          </p:nvPr>
        </p:nvSpPr>
        <p:spPr>
          <a:xfrm>
            <a:off x="4298848" y="110443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6" name="object 16"/>
          <p:cNvSpPr/>
          <p:nvPr>
            <p:custDataLst>
              <p:tags r:id="rId14"/>
            </p:custDataLst>
          </p:nvPr>
        </p:nvSpPr>
        <p:spPr>
          <a:xfrm>
            <a:off x="4298848" y="109173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7" name="object 17"/>
          <p:cNvSpPr/>
          <p:nvPr>
            <p:custDataLst>
              <p:tags r:id="rId15"/>
            </p:custDataLst>
          </p:nvPr>
        </p:nvSpPr>
        <p:spPr>
          <a:xfrm>
            <a:off x="4298848" y="107903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8" name="object 18"/>
          <p:cNvSpPr/>
          <p:nvPr>
            <p:custDataLst>
              <p:tags r:id="rId16"/>
            </p:custDataLst>
          </p:nvPr>
        </p:nvSpPr>
        <p:spPr>
          <a:xfrm>
            <a:off x="523112" y="1284898"/>
            <a:ext cx="3499089" cy="109933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9" name="object 19"/>
          <p:cNvSpPr/>
          <p:nvPr>
            <p:custDataLst>
              <p:tags r:id="rId17"/>
            </p:custDataLst>
          </p:nvPr>
        </p:nvSpPr>
        <p:spPr>
          <a:xfrm>
            <a:off x="359994" y="2475331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0" name="object 20"/>
          <p:cNvSpPr txBox="1"/>
          <p:nvPr>
            <p:custDataLst>
              <p:tags r:id="rId18"/>
            </p:custDataLst>
          </p:nvPr>
        </p:nvSpPr>
        <p:spPr>
          <a:xfrm>
            <a:off x="503732" y="2232355"/>
            <a:ext cx="3587750" cy="464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lang="fr-CA" sz="800" i="1" spc="-5" dirty="0" smtClean="0">
                <a:latin typeface="Arial"/>
              </a:rPr>
              <a:t>a</a:t>
            </a:r>
            <a:endParaRPr lang="fr-CA" sz="8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lang="fr-CA" sz="900" i="1" spc="7" baseline="37037" dirty="0" smtClean="0">
                <a:latin typeface="Arial"/>
              </a:rPr>
              <a:t>a</a:t>
            </a:r>
            <a:r>
              <a:rPr lang="fr-CA" sz="600" spc="5" dirty="0" smtClean="0">
                <a:latin typeface="Arial"/>
              </a:rPr>
              <a:t>Anna</a:t>
            </a:r>
            <a:r>
              <a:rPr lang="fr-CA" dirty="0" smtClean="0"/>
              <a:t> </a:t>
            </a:r>
            <a:r>
              <a:rPr lang="fr-CA" sz="600" spc="-5" dirty="0" smtClean="0">
                <a:latin typeface="Arial"/>
              </a:rPr>
              <a:t>LeonOwens</a:t>
            </a:r>
            <a:endParaRPr lang="fr-CA" sz="6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>
            <p:custDataLst>
              <p:tags r:id="rId19"/>
            </p:custDataLst>
          </p:nvPr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2" name="object 22"/>
          <p:cNvSpPr/>
          <p:nvPr>
            <p:custDataLst>
              <p:tags r:id="rId20"/>
            </p:custDataLst>
          </p:nvPr>
        </p:nvSpPr>
        <p:spPr>
          <a:xfrm>
            <a:off x="2303995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  <p:custDataLst>
              <p:tags r:id="rId21"/>
            </p:custDataLst>
          </p:nvPr>
        </p:nvSpPr>
        <p:spPr>
          <a:xfrm>
            <a:off x="1772907" y="3340195"/>
            <a:ext cx="43624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10" dirty="0" smtClean="0"/>
              <a:t>Warren </a:t>
            </a:r>
            <a:r>
              <a:rPr lang="fr-CA" spc="-5" dirty="0" smtClean="0"/>
              <a:t>et</a:t>
            </a:r>
            <a:r>
              <a:rPr lang="fr-CA" dirty="0" smtClean="0"/>
              <a:t> </a:t>
            </a:r>
            <a:r>
              <a:rPr lang="fr-CA" spc="-5" dirty="0" smtClean="0"/>
              <a:t>coll.</a:t>
            </a:r>
            <a:endParaRPr lang="fr-CA" spc="-5" dirty="0"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  <p:custDataLst>
              <p:tags r:id="rId22"/>
            </p:custDataLst>
          </p:nvPr>
        </p:nvSpPr>
        <p:spPr>
          <a:xfrm>
            <a:off x="2399296" y="3340195"/>
            <a:ext cx="134492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lang="fr-CA" i="1" spc="5" dirty="0">
              <a:latin typeface="Trebuchet MS"/>
            </a:endParaRPr>
          </a:p>
        </p:txBody>
      </p:sp>
      <p:sp>
        <p:nvSpPr>
          <p:cNvPr id="25" name="object 1461"/>
          <p:cNvSpPr txBox="1"/>
          <p:nvPr>
            <p:custDataLst>
              <p:tags r:id="rId23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suis-je?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rgbClr val="7F7F7F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liées?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vocabulaires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/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309193" y="655078"/>
            <a:ext cx="3989704" cy="193675"/>
          </a:xfrm>
          <a:custGeom>
            <a:avLst/>
            <a:gdLst/>
            <a:ahLst/>
            <a:cxnLst/>
            <a:rect l="l" t="t" r="r" b="b"/>
            <a:pathLst>
              <a:path w="3989704" h="19367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3153"/>
                </a:lnTo>
                <a:lnTo>
                  <a:pt x="3989654" y="19315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pPr marL="12700">
              <a:lnSpc>
                <a:spcPts val="1200"/>
              </a:lnSpc>
              <a:spcBef>
                <a:spcPts val="200"/>
              </a:spcBef>
            </a:pP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 Études </a:t>
            </a:r>
            <a:r>
              <a:rPr lang="fr-CA" sz="1050" b="1" spc="-5" dirty="0">
                <a:solidFill>
                  <a:srgbClr val="FFFFFF"/>
                </a:solidFill>
                <a:latin typeface="Arial"/>
              </a:rPr>
              <a:t>de cas : </a:t>
            </a:r>
            <a:r>
              <a:rPr lang="fr-CA" sz="1050" b="1" spc="-10" dirty="0">
                <a:solidFill>
                  <a:srgbClr val="FFFFFF"/>
                </a:solidFill>
                <a:latin typeface="Arial"/>
              </a:rPr>
              <a:t>Entrée du</a:t>
            </a:r>
            <a:r>
              <a:rPr lang="fr-CA" sz="1050" dirty="0"/>
              <a:t> </a:t>
            </a:r>
            <a:r>
              <a:rPr lang="fr-CA" sz="1050" b="1" spc="-5" dirty="0">
                <a:solidFill>
                  <a:srgbClr val="FFFFFF"/>
                </a:solidFill>
                <a:latin typeface="Arial"/>
              </a:rPr>
              <a:t>CSÉC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>
            <p:custDataLst>
              <p:tags r:id="rId4"/>
            </p:custDataLst>
          </p:nvPr>
        </p:nvSpPr>
        <p:spPr>
          <a:xfrm>
            <a:off x="309194" y="835583"/>
            <a:ext cx="3989653" cy="5060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>
            <p:custDataLst>
              <p:tags r:id="rId5"/>
            </p:custDataLst>
          </p:nvPr>
        </p:nvSpPr>
        <p:spPr>
          <a:xfrm>
            <a:off x="359994" y="3237598"/>
            <a:ext cx="101600" cy="1016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>
            <p:custDataLst>
              <p:tags r:id="rId6"/>
            </p:custDataLst>
          </p:nvPr>
        </p:nvSpPr>
        <p:spPr>
          <a:xfrm>
            <a:off x="4235348" y="3224898"/>
            <a:ext cx="114249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>
            <p:custDataLst>
              <p:tags r:id="rId7"/>
            </p:custDataLst>
          </p:nvPr>
        </p:nvSpPr>
        <p:spPr>
          <a:xfrm>
            <a:off x="410794" y="3275698"/>
            <a:ext cx="3837254" cy="6349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>
            <p:custDataLst>
              <p:tags r:id="rId8"/>
            </p:custDataLst>
          </p:nvPr>
        </p:nvSpPr>
        <p:spPr>
          <a:xfrm>
            <a:off x="4298848" y="699312"/>
            <a:ext cx="50749" cy="1016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>
            <p:custDataLst>
              <p:tags r:id="rId9"/>
            </p:custDataLst>
          </p:nvPr>
        </p:nvSpPr>
        <p:spPr>
          <a:xfrm>
            <a:off x="4298848" y="750074"/>
            <a:ext cx="50749" cy="248752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>
            <p:custDataLst>
              <p:tags r:id="rId10"/>
            </p:custDataLst>
          </p:nvPr>
        </p:nvSpPr>
        <p:spPr>
          <a:xfrm>
            <a:off x="309193" y="879830"/>
            <a:ext cx="3989704" cy="2409190"/>
          </a:xfrm>
          <a:custGeom>
            <a:avLst/>
            <a:gdLst/>
            <a:ahLst/>
            <a:cxnLst/>
            <a:rect l="l" t="t" r="r" b="b"/>
            <a:pathLst>
              <a:path w="3989704" h="2409190">
                <a:moveTo>
                  <a:pt x="3989654" y="0"/>
                </a:moveTo>
                <a:lnTo>
                  <a:pt x="0" y="0"/>
                </a:lnTo>
                <a:lnTo>
                  <a:pt x="0" y="2357767"/>
                </a:lnTo>
                <a:lnTo>
                  <a:pt x="4008" y="2377492"/>
                </a:lnTo>
                <a:lnTo>
                  <a:pt x="14922" y="2393645"/>
                </a:lnTo>
                <a:lnTo>
                  <a:pt x="31075" y="2404559"/>
                </a:lnTo>
                <a:lnTo>
                  <a:pt x="50800" y="2408568"/>
                </a:lnTo>
                <a:lnTo>
                  <a:pt x="3938854" y="2408568"/>
                </a:lnTo>
                <a:lnTo>
                  <a:pt x="3958579" y="2404559"/>
                </a:lnTo>
                <a:lnTo>
                  <a:pt x="3974732" y="2393645"/>
                </a:lnTo>
                <a:lnTo>
                  <a:pt x="3985646" y="2377492"/>
                </a:lnTo>
                <a:lnTo>
                  <a:pt x="3989654" y="2357767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>
            <p:custDataLst>
              <p:tags r:id="rId11"/>
            </p:custDataLst>
          </p:nvPr>
        </p:nvSpPr>
        <p:spPr>
          <a:xfrm>
            <a:off x="4298848" y="737374"/>
            <a:ext cx="0" cy="2519680"/>
          </a:xfrm>
          <a:custGeom>
            <a:avLst/>
            <a:gdLst/>
            <a:ahLst/>
            <a:cxnLst/>
            <a:rect l="l" t="t" r="r" b="b"/>
            <a:pathLst>
              <a:path h="2519679">
                <a:moveTo>
                  <a:pt x="0" y="251927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>
            <p:custDataLst>
              <p:tags r:id="rId12"/>
            </p:custDataLst>
          </p:nvPr>
        </p:nvSpPr>
        <p:spPr>
          <a:xfrm>
            <a:off x="4298848" y="72467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>
            <p:custDataLst>
              <p:tags r:id="rId13"/>
            </p:custDataLst>
          </p:nvPr>
        </p:nvSpPr>
        <p:spPr>
          <a:xfrm>
            <a:off x="4298848" y="71197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>
            <p:custDataLst>
              <p:tags r:id="rId14"/>
            </p:custDataLst>
          </p:nvPr>
        </p:nvSpPr>
        <p:spPr>
          <a:xfrm>
            <a:off x="4298848" y="69927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>
            <p:custDataLst>
              <p:tags r:id="rId15"/>
            </p:custDataLst>
          </p:nvPr>
        </p:nvSpPr>
        <p:spPr>
          <a:xfrm>
            <a:off x="523112" y="905204"/>
            <a:ext cx="3499027" cy="208824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>
            <p:custDataLst>
              <p:tags r:id="rId16"/>
            </p:custDataLst>
          </p:nvPr>
        </p:nvSpPr>
        <p:spPr>
          <a:xfrm>
            <a:off x="359994" y="3084550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>
            <p:custDataLst>
              <p:tags r:id="rId17"/>
            </p:custDataLst>
          </p:nvPr>
        </p:nvSpPr>
        <p:spPr>
          <a:xfrm>
            <a:off x="503732" y="2841574"/>
            <a:ext cx="3587750" cy="464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800" i="1" spc="-5" dirty="0">
                <a:latin typeface="Arial"/>
              </a:rPr>
              <a:t>a</a:t>
            </a:r>
            <a:endParaRPr lang="fr-CA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900" i="1" spc="7" baseline="37037" dirty="0" smtClean="0">
                <a:latin typeface="Arial"/>
              </a:rPr>
              <a:t>a</a:t>
            </a:r>
            <a:r>
              <a:rPr sz="600" spc="5" dirty="0" smtClean="0">
                <a:latin typeface="Arial"/>
              </a:rPr>
              <a:t>Anna</a:t>
            </a:r>
            <a:r>
              <a:rPr dirty="0" smtClean="0"/>
              <a:t> </a:t>
            </a:r>
            <a:r>
              <a:rPr sz="600" spc="-5" dirty="0">
                <a:latin typeface="Arial"/>
              </a:rPr>
              <a:t>LeonOwens</a:t>
            </a:r>
            <a:endParaRPr lang="fr-CA" sz="6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>
            <p:custDataLst>
              <p:tags r:id="rId18"/>
            </p:custDataLst>
          </p:nvPr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>
            <p:custDataLst>
              <p:tags r:id="rId19"/>
            </p:custDataLst>
          </p:nvPr>
        </p:nvSpPr>
        <p:spPr>
          <a:xfrm>
            <a:off x="2303995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  <p:custDataLst>
              <p:tags r:id="rId20"/>
            </p:custDataLst>
          </p:nvPr>
        </p:nvSpPr>
        <p:spPr>
          <a:xfrm>
            <a:off x="1619250" y="3340195"/>
            <a:ext cx="58990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10" dirty="0"/>
              <a:t>Warren </a:t>
            </a:r>
            <a:r>
              <a:rPr spc="-5" dirty="0"/>
              <a:t>et</a:t>
            </a:r>
            <a:r>
              <a:rPr dirty="0" smtClean="0"/>
              <a:t> </a:t>
            </a:r>
            <a:r>
              <a:rPr spc="-5" dirty="0"/>
              <a:t>coll.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  <p:custDataLst>
              <p:tags r:id="rId21"/>
            </p:custDataLst>
          </p:nvPr>
        </p:nvSpPr>
        <p:spPr>
          <a:xfrm>
            <a:off x="2399296" y="3340195"/>
            <a:ext cx="1836052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i="1" spc="5" dirty="0">
              <a:latin typeface="Trebuchet MS"/>
            </a:endParaRPr>
          </a:p>
        </p:txBody>
      </p:sp>
      <p:sp>
        <p:nvSpPr>
          <p:cNvPr id="24" name="object 1461"/>
          <p:cNvSpPr txBox="1"/>
          <p:nvPr>
            <p:custDataLst>
              <p:tags r:id="rId22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suis-je?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rgbClr val="7F7F7F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liées?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vocabulaires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/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" name="object 4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5" name="object 5"/>
          <p:cNvSpPr/>
          <p:nvPr>
            <p:custDataLst>
              <p:tags r:id="rId3"/>
            </p:custDataLst>
          </p:nvPr>
        </p:nvSpPr>
        <p:spPr>
          <a:xfrm>
            <a:off x="309193" y="830147"/>
            <a:ext cx="3989704" cy="183515"/>
          </a:xfrm>
          <a:custGeom>
            <a:avLst/>
            <a:gdLst/>
            <a:ahLst/>
            <a:cxnLst/>
            <a:rect l="l" t="t" r="r" b="b"/>
            <a:pathLst>
              <a:path w="3989704" h="18351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3454"/>
                </a:lnTo>
                <a:lnTo>
                  <a:pt x="3989654" y="183454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6" name="object 6"/>
          <p:cNvSpPr/>
          <p:nvPr>
            <p:custDataLst>
              <p:tags r:id="rId4"/>
            </p:custDataLst>
          </p:nvPr>
        </p:nvSpPr>
        <p:spPr>
          <a:xfrm>
            <a:off x="309194" y="1000950"/>
            <a:ext cx="3989653" cy="5060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7" name="object 7"/>
          <p:cNvSpPr/>
          <p:nvPr>
            <p:custDataLst>
              <p:tags r:id="rId5"/>
            </p:custDataLst>
          </p:nvPr>
        </p:nvSpPr>
        <p:spPr>
          <a:xfrm>
            <a:off x="359994" y="2935351"/>
            <a:ext cx="101600" cy="1016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8" name="object 8"/>
          <p:cNvSpPr/>
          <p:nvPr>
            <p:custDataLst>
              <p:tags r:id="rId6"/>
            </p:custDataLst>
          </p:nvPr>
        </p:nvSpPr>
        <p:spPr>
          <a:xfrm>
            <a:off x="4235348" y="2922650"/>
            <a:ext cx="114249" cy="1143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9" name="object 9"/>
          <p:cNvSpPr/>
          <p:nvPr>
            <p:custDataLst>
              <p:tags r:id="rId7"/>
            </p:custDataLst>
          </p:nvPr>
        </p:nvSpPr>
        <p:spPr>
          <a:xfrm>
            <a:off x="410794" y="2973451"/>
            <a:ext cx="3837254" cy="6349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0" name="object 10"/>
          <p:cNvSpPr/>
          <p:nvPr>
            <p:custDataLst>
              <p:tags r:id="rId8"/>
            </p:custDataLst>
          </p:nvPr>
        </p:nvSpPr>
        <p:spPr>
          <a:xfrm>
            <a:off x="4298848" y="874395"/>
            <a:ext cx="50749" cy="1016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1" name="object 11"/>
          <p:cNvSpPr/>
          <p:nvPr>
            <p:custDataLst>
              <p:tags r:id="rId9"/>
            </p:custDataLst>
          </p:nvPr>
        </p:nvSpPr>
        <p:spPr>
          <a:xfrm>
            <a:off x="4298848" y="925156"/>
            <a:ext cx="50749" cy="201019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2" name="object 12"/>
          <p:cNvSpPr/>
          <p:nvPr>
            <p:custDataLst>
              <p:tags r:id="rId10"/>
            </p:custDataLst>
          </p:nvPr>
        </p:nvSpPr>
        <p:spPr>
          <a:xfrm>
            <a:off x="309193" y="1045210"/>
            <a:ext cx="3989704" cy="1941195"/>
          </a:xfrm>
          <a:custGeom>
            <a:avLst/>
            <a:gdLst/>
            <a:ahLst/>
            <a:cxnLst/>
            <a:rect l="l" t="t" r="r" b="b"/>
            <a:pathLst>
              <a:path w="3989704" h="1941195">
                <a:moveTo>
                  <a:pt x="3989654" y="0"/>
                </a:moveTo>
                <a:lnTo>
                  <a:pt x="0" y="0"/>
                </a:lnTo>
                <a:lnTo>
                  <a:pt x="0" y="1890141"/>
                </a:lnTo>
                <a:lnTo>
                  <a:pt x="4008" y="1909865"/>
                </a:lnTo>
                <a:lnTo>
                  <a:pt x="14922" y="1926018"/>
                </a:lnTo>
                <a:lnTo>
                  <a:pt x="31075" y="1936932"/>
                </a:lnTo>
                <a:lnTo>
                  <a:pt x="50800" y="1940941"/>
                </a:lnTo>
                <a:lnTo>
                  <a:pt x="3938854" y="1940941"/>
                </a:lnTo>
                <a:lnTo>
                  <a:pt x="3958579" y="1936932"/>
                </a:lnTo>
                <a:lnTo>
                  <a:pt x="3974732" y="1926018"/>
                </a:lnTo>
                <a:lnTo>
                  <a:pt x="3985646" y="1909865"/>
                </a:lnTo>
                <a:lnTo>
                  <a:pt x="3989654" y="1890141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3" name="object 13"/>
          <p:cNvSpPr/>
          <p:nvPr>
            <p:custDataLst>
              <p:tags r:id="rId11"/>
            </p:custDataLst>
          </p:nvPr>
        </p:nvSpPr>
        <p:spPr>
          <a:xfrm>
            <a:off x="4298848" y="912456"/>
            <a:ext cx="0" cy="2042160"/>
          </a:xfrm>
          <a:custGeom>
            <a:avLst/>
            <a:gdLst/>
            <a:ahLst/>
            <a:cxnLst/>
            <a:rect l="l" t="t" r="r" b="b"/>
            <a:pathLst>
              <a:path h="2042160">
                <a:moveTo>
                  <a:pt x="0" y="204194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4" name="object 14"/>
          <p:cNvSpPr/>
          <p:nvPr>
            <p:custDataLst>
              <p:tags r:id="rId12"/>
            </p:custDataLst>
          </p:nvPr>
        </p:nvSpPr>
        <p:spPr>
          <a:xfrm>
            <a:off x="4298848" y="89975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5" name="object 15"/>
          <p:cNvSpPr/>
          <p:nvPr>
            <p:custDataLst>
              <p:tags r:id="rId13"/>
            </p:custDataLst>
          </p:nvPr>
        </p:nvSpPr>
        <p:spPr>
          <a:xfrm>
            <a:off x="4298848" y="88705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6" name="object 16"/>
          <p:cNvSpPr/>
          <p:nvPr>
            <p:custDataLst>
              <p:tags r:id="rId14"/>
            </p:custDataLst>
          </p:nvPr>
        </p:nvSpPr>
        <p:spPr>
          <a:xfrm>
            <a:off x="4298848" y="87435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7" name="object 17"/>
          <p:cNvSpPr/>
          <p:nvPr>
            <p:custDataLst>
              <p:tags r:id="rId15"/>
            </p:custDataLst>
          </p:nvPr>
        </p:nvSpPr>
        <p:spPr>
          <a:xfrm>
            <a:off x="489686" y="1091781"/>
            <a:ext cx="78130" cy="7813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8" name="object 18"/>
          <p:cNvSpPr/>
          <p:nvPr>
            <p:custDataLst>
              <p:tags r:id="rId16"/>
            </p:custDataLst>
          </p:nvPr>
        </p:nvSpPr>
        <p:spPr>
          <a:xfrm>
            <a:off x="489686" y="1473885"/>
            <a:ext cx="78130" cy="7813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9" name="object 19"/>
          <p:cNvSpPr/>
          <p:nvPr>
            <p:custDataLst>
              <p:tags r:id="rId17"/>
            </p:custDataLst>
          </p:nvPr>
        </p:nvSpPr>
        <p:spPr>
          <a:xfrm>
            <a:off x="489686" y="1855990"/>
            <a:ext cx="78130" cy="7813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0" name="object 20"/>
          <p:cNvSpPr/>
          <p:nvPr>
            <p:custDataLst>
              <p:tags r:id="rId18"/>
            </p:custDataLst>
          </p:nvPr>
        </p:nvSpPr>
        <p:spPr>
          <a:xfrm>
            <a:off x="489686" y="2066023"/>
            <a:ext cx="78130" cy="7813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1" name="object 21"/>
          <p:cNvSpPr/>
          <p:nvPr>
            <p:custDataLst>
              <p:tags r:id="rId19"/>
            </p:custDataLst>
          </p:nvPr>
        </p:nvSpPr>
        <p:spPr>
          <a:xfrm>
            <a:off x="489686" y="2620213"/>
            <a:ext cx="78130" cy="7813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2" name="object 22"/>
          <p:cNvSpPr/>
          <p:nvPr>
            <p:custDataLst>
              <p:tags r:id="rId20"/>
            </p:custDataLst>
          </p:nvPr>
        </p:nvSpPr>
        <p:spPr>
          <a:xfrm>
            <a:off x="489686" y="2830245"/>
            <a:ext cx="78130" cy="7813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3" name="object 23"/>
          <p:cNvSpPr txBox="1"/>
          <p:nvPr>
            <p:custDataLst>
              <p:tags r:id="rId21"/>
            </p:custDataLst>
          </p:nvPr>
        </p:nvSpPr>
        <p:spPr>
          <a:xfrm>
            <a:off x="347293" y="829627"/>
            <a:ext cx="4091357" cy="2155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Résultats</a:t>
            </a:r>
            <a:endParaRPr lang="fr-CA" sz="1050" dirty="0" smtClean="0">
              <a:latin typeface="Arial"/>
              <a:cs typeface="Arial"/>
            </a:endParaRPr>
          </a:p>
          <a:p>
            <a:pPr marL="289560" marR="5080">
              <a:lnSpc>
                <a:spcPts val="1300"/>
              </a:lnSpc>
              <a:spcBef>
                <a:spcPts val="244"/>
              </a:spcBef>
            </a:pPr>
            <a:r>
              <a:rPr lang="fr-CA" sz="1000" spc="-5" dirty="0" smtClean="0">
                <a:latin typeface="Arial"/>
              </a:rPr>
              <a:t>L’ontologie </a:t>
            </a:r>
            <a:r>
              <a:rPr lang="fr-CA" sz="1000" spc="-10" dirty="0" smtClean="0">
                <a:latin typeface="Arial"/>
              </a:rPr>
              <a:t>est un outil d’explication de </a:t>
            </a:r>
            <a:r>
              <a:rPr lang="fr-CA" sz="1000" spc="-5" dirty="0" smtClean="0">
                <a:latin typeface="Arial"/>
              </a:rPr>
              <a:t>données. Initialement</a:t>
            </a:r>
            <a:br>
              <a:rPr lang="fr-CA" sz="1000" spc="-5" dirty="0" smtClean="0">
                <a:latin typeface="Arial"/>
              </a:rPr>
            </a:br>
            <a:r>
              <a:rPr lang="fr-CA" sz="1000" spc="-5" dirty="0" smtClean="0">
                <a:latin typeface="Arial"/>
              </a:rPr>
              <a:t>vue (à tort) comme un vocabulaire</a:t>
            </a:r>
            <a:r>
              <a:rPr lang="fr-CA" sz="1600" dirty="0" smtClean="0"/>
              <a:t> </a:t>
            </a:r>
            <a:r>
              <a:rPr lang="fr-CA" sz="1000" spc="-20" dirty="0" smtClean="0">
                <a:latin typeface="Arial"/>
              </a:rPr>
              <a:t>contrôlé.</a:t>
            </a:r>
            <a:endParaRPr lang="fr-CA" sz="1000" dirty="0" smtClean="0">
              <a:latin typeface="Arial"/>
              <a:cs typeface="Arial"/>
            </a:endParaRPr>
          </a:p>
          <a:p>
            <a:pPr marL="289560" marR="86360">
              <a:lnSpc>
                <a:spcPts val="1300"/>
              </a:lnSpc>
              <a:spcBef>
                <a:spcPts val="300"/>
              </a:spcBef>
            </a:pPr>
            <a:r>
              <a:rPr lang="fr-CA" sz="1000" spc="-10" dirty="0" smtClean="0">
                <a:latin typeface="Arial"/>
              </a:rPr>
              <a:t>Beaucoup de temps</a:t>
            </a:r>
            <a:r>
              <a:rPr lang="fr-CA" sz="1000" spc="-5" dirty="0" smtClean="0">
                <a:latin typeface="Arial"/>
              </a:rPr>
              <a:t> passé à extraire l’intention des données telles</a:t>
            </a:r>
            <a:r>
              <a:rPr lang="fr-CA" sz="1600" dirty="0" smtClean="0"/>
              <a:t> </a:t>
            </a:r>
            <a:r>
              <a:rPr lang="fr-CA" sz="1000" spc="-5" dirty="0" smtClean="0">
                <a:latin typeface="Arial"/>
              </a:rPr>
              <a:t>qu’elles sont écrites.</a:t>
            </a:r>
            <a:endParaRPr lang="fr-CA" sz="1000" dirty="0" smtClean="0">
              <a:latin typeface="Arial"/>
              <a:cs typeface="Arial"/>
            </a:endParaRPr>
          </a:p>
          <a:p>
            <a:pPr marL="289560">
              <a:lnSpc>
                <a:spcPts val="1300"/>
              </a:lnSpc>
              <a:spcBef>
                <a:spcPts val="330"/>
              </a:spcBef>
            </a:pPr>
            <a:r>
              <a:rPr lang="fr-CA" sz="1000" spc="-5" dirty="0" smtClean="0">
                <a:latin typeface="Arial"/>
              </a:rPr>
              <a:t>Le processus est très exigeant pour les</a:t>
            </a:r>
            <a:r>
              <a:rPr lang="fr-CA" sz="1600" dirty="0" smtClean="0"/>
              <a:t> </a:t>
            </a:r>
            <a:r>
              <a:rPr lang="fr-CA" sz="1000" spc="-10" dirty="0" smtClean="0">
                <a:latin typeface="Arial"/>
              </a:rPr>
              <a:t>universitaires.</a:t>
            </a:r>
            <a:endParaRPr lang="fr-CA" sz="1000" dirty="0" smtClean="0">
              <a:latin typeface="Arial"/>
              <a:cs typeface="Arial"/>
            </a:endParaRPr>
          </a:p>
          <a:p>
            <a:pPr marL="289560" marR="44450">
              <a:lnSpc>
                <a:spcPts val="1300"/>
              </a:lnSpc>
              <a:spcBef>
                <a:spcPts val="300"/>
              </a:spcBef>
            </a:pPr>
            <a:r>
              <a:rPr lang="fr-CA" sz="1000" spc="-5" dirty="0" smtClean="0">
                <a:latin typeface="Arial"/>
              </a:rPr>
              <a:t>Dans son format final, l’ontologie </a:t>
            </a:r>
            <a:r>
              <a:rPr lang="fr-CA" sz="1000" spc="-10" dirty="0" smtClean="0">
                <a:latin typeface="Arial"/>
              </a:rPr>
              <a:t>du CSÉC</a:t>
            </a:r>
            <a:r>
              <a:rPr lang="fr-CA" sz="1000" spc="-5" dirty="0" smtClean="0">
                <a:latin typeface="Arial"/>
              </a:rPr>
              <a:t> contiendra</a:t>
            </a:r>
            <a:r>
              <a:rPr lang="fr-CA" sz="1000" spc="-10" dirty="0" smtClean="0">
                <a:latin typeface="Arial"/>
              </a:rPr>
              <a:t> des</a:t>
            </a:r>
            <a:r>
              <a:rPr lang="fr-CA" sz="1000" spc="-20" dirty="0" smtClean="0">
                <a:latin typeface="Arial"/>
              </a:rPr>
              <a:t> </a:t>
            </a:r>
            <a:r>
              <a:rPr lang="fr-CA" sz="1000" spc="-15" dirty="0" smtClean="0">
                <a:latin typeface="Arial"/>
              </a:rPr>
              <a:t>paradoxes. </a:t>
            </a:r>
            <a:r>
              <a:rPr lang="fr-CA" sz="1000" spc="-10" dirty="0" smtClean="0">
                <a:latin typeface="Arial"/>
              </a:rPr>
              <a:t>C’est acceptable </a:t>
            </a:r>
            <a:r>
              <a:rPr lang="fr-CA" sz="1000" spc="-5" dirty="0" smtClean="0">
                <a:latin typeface="Arial"/>
              </a:rPr>
              <a:t>parce qu’elle </a:t>
            </a:r>
            <a:r>
              <a:rPr lang="fr-CA" sz="1000" spc="-10" dirty="0" smtClean="0">
                <a:latin typeface="Arial"/>
              </a:rPr>
              <a:t>explique </a:t>
            </a:r>
            <a:r>
              <a:rPr lang="fr-CA" sz="1000" spc="-5" dirty="0" smtClean="0">
                <a:latin typeface="Arial"/>
              </a:rPr>
              <a:t>des données qui </a:t>
            </a:r>
            <a:r>
              <a:rPr lang="fr-CA" sz="1000" spc="-15" dirty="0" smtClean="0">
                <a:latin typeface="Arial"/>
              </a:rPr>
              <a:t>n’ont pas </a:t>
            </a:r>
            <a:r>
              <a:rPr lang="fr-CA" sz="1000" spc="-5" dirty="0" smtClean="0">
                <a:latin typeface="Arial"/>
              </a:rPr>
              <a:t>été </a:t>
            </a:r>
            <a:r>
              <a:rPr lang="fr-CA" sz="1000" spc="-10" dirty="0" smtClean="0">
                <a:latin typeface="Arial"/>
              </a:rPr>
              <a:t>bâties dans un cadre </a:t>
            </a:r>
            <a:r>
              <a:rPr lang="fr-CA" sz="1000" i="1" spc="-5" dirty="0" smtClean="0">
                <a:latin typeface="Arial"/>
              </a:rPr>
              <a:t>ontologiquement </a:t>
            </a:r>
            <a:r>
              <a:rPr lang="fr-CA" sz="1000" i="1" spc="-10" dirty="0" smtClean="0">
                <a:latin typeface="Arial"/>
              </a:rPr>
              <a:t>rationnel</a:t>
            </a:r>
            <a:r>
              <a:rPr lang="fr-CA" sz="1000" spc="-10" dirty="0" smtClean="0">
                <a:latin typeface="Arial"/>
              </a:rPr>
              <a:t>.</a:t>
            </a:r>
            <a:endParaRPr lang="fr-CA" sz="1000" dirty="0" smtClean="0">
              <a:latin typeface="Arial"/>
              <a:cs typeface="Arial"/>
            </a:endParaRPr>
          </a:p>
          <a:p>
            <a:pPr marL="289560" marR="676275">
              <a:lnSpc>
                <a:spcPts val="1300"/>
              </a:lnSpc>
            </a:pPr>
            <a:r>
              <a:rPr lang="fr-CA" sz="1000" spc="-5" dirty="0" smtClean="0">
                <a:latin typeface="Arial"/>
              </a:rPr>
              <a:t>C’est suffisant pour </a:t>
            </a:r>
            <a:r>
              <a:rPr lang="fr-CA" sz="1000" spc="-15" dirty="0" smtClean="0">
                <a:latin typeface="Arial"/>
              </a:rPr>
              <a:t>de </a:t>
            </a:r>
            <a:r>
              <a:rPr lang="fr-CA" sz="1000" dirty="0" smtClean="0">
                <a:latin typeface="Arial"/>
              </a:rPr>
              <a:t>l’échange partiel </a:t>
            </a:r>
            <a:r>
              <a:rPr lang="fr-CA" sz="1000" spc="-5" dirty="0" smtClean="0">
                <a:latin typeface="Arial"/>
              </a:rPr>
              <a:t>de</a:t>
            </a:r>
            <a:r>
              <a:rPr lang="fr-CA" sz="1000" spc="-15" dirty="0" smtClean="0">
                <a:latin typeface="Arial"/>
              </a:rPr>
              <a:t> données. </a:t>
            </a:r>
          </a:p>
          <a:p>
            <a:pPr marL="289560" marR="676275">
              <a:lnSpc>
                <a:spcPts val="1300"/>
              </a:lnSpc>
            </a:pPr>
            <a:r>
              <a:rPr lang="fr-CA" sz="1000" spc="-10" dirty="0" smtClean="0">
                <a:latin typeface="Arial"/>
              </a:rPr>
              <a:t>Il y a une grande quantité</a:t>
            </a:r>
            <a:r>
              <a:rPr lang="fr-CA" sz="1000" spc="-5" dirty="0" smtClean="0">
                <a:latin typeface="Arial"/>
              </a:rPr>
              <a:t> de liaisons auxiliaires avec un autre</a:t>
            </a:r>
            <a:r>
              <a:rPr lang="fr-CA" sz="1600" dirty="0" smtClean="0"/>
              <a:t> </a:t>
            </a:r>
            <a:r>
              <a:rPr lang="fr-CA" sz="1000" spc="-5" dirty="0" smtClean="0">
                <a:latin typeface="Arial"/>
              </a:rPr>
              <a:t>ensemble de données.</a:t>
            </a:r>
            <a:endParaRPr lang="fr-CA" sz="10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>
            <p:custDataLst>
              <p:tags r:id="rId22"/>
            </p:custDataLst>
          </p:nvPr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5" name="object 25"/>
          <p:cNvSpPr/>
          <p:nvPr>
            <p:custDataLst>
              <p:tags r:id="rId23"/>
            </p:custDataLst>
          </p:nvPr>
        </p:nvSpPr>
        <p:spPr>
          <a:xfrm>
            <a:off x="2303995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  <p:custDataLst>
              <p:tags r:id="rId24"/>
            </p:custDataLst>
          </p:nvPr>
        </p:nvSpPr>
        <p:spPr>
          <a:xfrm>
            <a:off x="1619250" y="3340195"/>
            <a:ext cx="58990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10" dirty="0" smtClean="0"/>
              <a:t>Warren </a:t>
            </a:r>
            <a:r>
              <a:rPr lang="fr-CA" spc="-5" dirty="0" smtClean="0"/>
              <a:t>et</a:t>
            </a:r>
            <a:r>
              <a:rPr lang="fr-CA" dirty="0" smtClean="0"/>
              <a:t> </a:t>
            </a:r>
            <a:r>
              <a:rPr lang="fr-CA" spc="-5" dirty="0" smtClean="0"/>
              <a:t>coll.</a:t>
            </a:r>
            <a:endParaRPr lang="fr-CA" spc="-5"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  <p:custDataLst>
              <p:tags r:id="rId25"/>
            </p:custDataLst>
          </p:nvPr>
        </p:nvSpPr>
        <p:spPr>
          <a:xfrm>
            <a:off x="2399296" y="3340195"/>
            <a:ext cx="1658354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lang="fr-CA" i="1" spc="5" dirty="0">
              <a:latin typeface="Trebuchet MS"/>
            </a:endParaRPr>
          </a:p>
        </p:txBody>
      </p:sp>
      <p:sp>
        <p:nvSpPr>
          <p:cNvPr id="28" name="object 1461"/>
          <p:cNvSpPr txBox="1"/>
          <p:nvPr>
            <p:custDataLst>
              <p:tags r:id="rId26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suis-je?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rgbClr val="7F7F7F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liées?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vocabulaires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/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0" y="553808"/>
            <a:ext cx="4608004" cy="19372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6" name="object 6"/>
          <p:cNvSpPr/>
          <p:nvPr>
            <p:custDataLst>
              <p:tags r:id="rId4"/>
            </p:custDataLst>
          </p:nvPr>
        </p:nvSpPr>
        <p:spPr>
          <a:xfrm>
            <a:off x="0" y="745007"/>
            <a:ext cx="4608004" cy="5060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7" name="object 7"/>
          <p:cNvSpPr/>
          <p:nvPr>
            <p:custDataLst>
              <p:tags r:id="rId5"/>
            </p:custDataLst>
          </p:nvPr>
        </p:nvSpPr>
        <p:spPr>
          <a:xfrm>
            <a:off x="309193" y="1114615"/>
            <a:ext cx="3989704" cy="193675"/>
          </a:xfrm>
          <a:custGeom>
            <a:avLst/>
            <a:gdLst/>
            <a:ahLst/>
            <a:cxnLst/>
            <a:rect l="l" t="t" r="r" b="b"/>
            <a:pathLst>
              <a:path w="3989704" h="19367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3153"/>
                </a:lnTo>
                <a:lnTo>
                  <a:pt x="3989654" y="19315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8" name="object 8"/>
          <p:cNvSpPr/>
          <p:nvPr>
            <p:custDataLst>
              <p:tags r:id="rId6"/>
            </p:custDataLst>
          </p:nvPr>
        </p:nvSpPr>
        <p:spPr>
          <a:xfrm>
            <a:off x="309194" y="1295120"/>
            <a:ext cx="3989653" cy="5060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9" name="object 9"/>
          <p:cNvSpPr/>
          <p:nvPr>
            <p:custDataLst>
              <p:tags r:id="rId7"/>
            </p:custDataLst>
          </p:nvPr>
        </p:nvSpPr>
        <p:spPr>
          <a:xfrm>
            <a:off x="359994" y="2847403"/>
            <a:ext cx="101600" cy="1016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0" name="object 10"/>
          <p:cNvSpPr/>
          <p:nvPr>
            <p:custDataLst>
              <p:tags r:id="rId8"/>
            </p:custDataLst>
          </p:nvPr>
        </p:nvSpPr>
        <p:spPr>
          <a:xfrm>
            <a:off x="4235348" y="2834703"/>
            <a:ext cx="114249" cy="1143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1" name="object 11"/>
          <p:cNvSpPr/>
          <p:nvPr>
            <p:custDataLst>
              <p:tags r:id="rId9"/>
            </p:custDataLst>
          </p:nvPr>
        </p:nvSpPr>
        <p:spPr>
          <a:xfrm>
            <a:off x="410794" y="2885503"/>
            <a:ext cx="3837254" cy="6349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2" name="object 12"/>
          <p:cNvSpPr/>
          <p:nvPr>
            <p:custDataLst>
              <p:tags r:id="rId10"/>
            </p:custDataLst>
          </p:nvPr>
        </p:nvSpPr>
        <p:spPr>
          <a:xfrm>
            <a:off x="4298848" y="1158849"/>
            <a:ext cx="50749" cy="1016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3" name="object 13"/>
          <p:cNvSpPr/>
          <p:nvPr>
            <p:custDataLst>
              <p:tags r:id="rId11"/>
            </p:custDataLst>
          </p:nvPr>
        </p:nvSpPr>
        <p:spPr>
          <a:xfrm>
            <a:off x="4298848" y="1209624"/>
            <a:ext cx="50749" cy="163777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4" name="object 14"/>
          <p:cNvSpPr/>
          <p:nvPr>
            <p:custDataLst>
              <p:tags r:id="rId12"/>
            </p:custDataLst>
          </p:nvPr>
        </p:nvSpPr>
        <p:spPr>
          <a:xfrm>
            <a:off x="309193" y="1339367"/>
            <a:ext cx="3989704" cy="1558925"/>
          </a:xfrm>
          <a:custGeom>
            <a:avLst/>
            <a:gdLst/>
            <a:ahLst/>
            <a:cxnLst/>
            <a:rect l="l" t="t" r="r" b="b"/>
            <a:pathLst>
              <a:path w="3989704" h="1558925">
                <a:moveTo>
                  <a:pt x="3989654" y="0"/>
                </a:moveTo>
                <a:lnTo>
                  <a:pt x="0" y="0"/>
                </a:lnTo>
                <a:lnTo>
                  <a:pt x="0" y="1508036"/>
                </a:lnTo>
                <a:lnTo>
                  <a:pt x="4008" y="1527760"/>
                </a:lnTo>
                <a:lnTo>
                  <a:pt x="14922" y="1543913"/>
                </a:lnTo>
                <a:lnTo>
                  <a:pt x="31075" y="1554827"/>
                </a:lnTo>
                <a:lnTo>
                  <a:pt x="50800" y="1558836"/>
                </a:lnTo>
                <a:lnTo>
                  <a:pt x="3938854" y="1558836"/>
                </a:lnTo>
                <a:lnTo>
                  <a:pt x="3958579" y="1554827"/>
                </a:lnTo>
                <a:lnTo>
                  <a:pt x="3974732" y="1543913"/>
                </a:lnTo>
                <a:lnTo>
                  <a:pt x="3985646" y="1527760"/>
                </a:lnTo>
                <a:lnTo>
                  <a:pt x="3989654" y="1508036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5" name="object 15"/>
          <p:cNvSpPr/>
          <p:nvPr>
            <p:custDataLst>
              <p:tags r:id="rId13"/>
            </p:custDataLst>
          </p:nvPr>
        </p:nvSpPr>
        <p:spPr>
          <a:xfrm>
            <a:off x="4298848" y="1196924"/>
            <a:ext cx="0" cy="1670050"/>
          </a:xfrm>
          <a:custGeom>
            <a:avLst/>
            <a:gdLst/>
            <a:ahLst/>
            <a:cxnLst/>
            <a:rect l="l" t="t" r="r" b="b"/>
            <a:pathLst>
              <a:path h="1670050">
                <a:moveTo>
                  <a:pt x="0" y="166952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6" name="object 16"/>
          <p:cNvSpPr/>
          <p:nvPr>
            <p:custDataLst>
              <p:tags r:id="rId14"/>
            </p:custDataLst>
          </p:nvPr>
        </p:nvSpPr>
        <p:spPr>
          <a:xfrm>
            <a:off x="4298848" y="118422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7" name="object 17"/>
          <p:cNvSpPr/>
          <p:nvPr>
            <p:custDataLst>
              <p:tags r:id="rId15"/>
            </p:custDataLst>
          </p:nvPr>
        </p:nvSpPr>
        <p:spPr>
          <a:xfrm>
            <a:off x="4298848" y="117152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8" name="object 18"/>
          <p:cNvSpPr/>
          <p:nvPr>
            <p:custDataLst>
              <p:tags r:id="rId16"/>
            </p:custDataLst>
          </p:nvPr>
        </p:nvSpPr>
        <p:spPr>
          <a:xfrm>
            <a:off x="4298848" y="115882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9" name="object 19"/>
          <p:cNvSpPr/>
          <p:nvPr>
            <p:custDataLst>
              <p:tags r:id="rId17"/>
            </p:custDataLst>
          </p:nvPr>
        </p:nvSpPr>
        <p:spPr>
          <a:xfrm>
            <a:off x="489686" y="1385938"/>
            <a:ext cx="78130" cy="7813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0" name="object 20"/>
          <p:cNvSpPr/>
          <p:nvPr>
            <p:custDataLst>
              <p:tags r:id="rId18"/>
            </p:custDataLst>
          </p:nvPr>
        </p:nvSpPr>
        <p:spPr>
          <a:xfrm>
            <a:off x="489686" y="1768043"/>
            <a:ext cx="78130" cy="7813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1" name="object 21"/>
          <p:cNvSpPr/>
          <p:nvPr>
            <p:custDataLst>
              <p:tags r:id="rId19"/>
            </p:custDataLst>
          </p:nvPr>
        </p:nvSpPr>
        <p:spPr>
          <a:xfrm>
            <a:off x="489686" y="1978075"/>
            <a:ext cx="78130" cy="7813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2" name="object 22"/>
          <p:cNvSpPr/>
          <p:nvPr>
            <p:custDataLst>
              <p:tags r:id="rId20"/>
            </p:custDataLst>
          </p:nvPr>
        </p:nvSpPr>
        <p:spPr>
          <a:xfrm>
            <a:off x="489686" y="2360193"/>
            <a:ext cx="78130" cy="7813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3" name="object 23"/>
          <p:cNvSpPr/>
          <p:nvPr>
            <p:custDataLst>
              <p:tags r:id="rId21"/>
            </p:custDataLst>
          </p:nvPr>
        </p:nvSpPr>
        <p:spPr>
          <a:xfrm>
            <a:off x="489686" y="2742298"/>
            <a:ext cx="78130" cy="7813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4" name="object 24"/>
          <p:cNvSpPr txBox="1"/>
          <p:nvPr>
            <p:custDataLst>
              <p:tags r:id="rId22"/>
            </p:custDataLst>
          </p:nvPr>
        </p:nvSpPr>
        <p:spPr>
          <a:xfrm>
            <a:off x="347269" y="1042492"/>
            <a:ext cx="4002328" cy="1700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560" indent="-277495">
              <a:lnSpc>
                <a:spcPct val="100000"/>
              </a:lnSpc>
            </a:pP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Aperçu : </a:t>
            </a: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Muninn</a:t>
            </a:r>
            <a:r>
              <a:rPr lang="fr-CA" dirty="0" smtClean="0"/>
              <a:t> </a:t>
            </a: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(</a:t>
            </a:r>
            <a:r>
              <a:rPr lang="fr-CA" sz="1050" b="1" spc="-5" dirty="0" smtClean="0">
                <a:solidFill>
                  <a:srgbClr val="FFFFFF"/>
                </a:solidFill>
                <a:latin typeface="Courier New"/>
                <a:hlinkClick r:id="rId39"/>
              </a:rPr>
              <a:t>http://rdf.muninn-project.org/</a:t>
            </a: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)</a:t>
            </a:r>
            <a:endParaRPr lang="fr-CA" sz="1050" dirty="0" smtClean="0">
              <a:latin typeface="Arial"/>
              <a:cs typeface="Arial"/>
            </a:endParaRPr>
          </a:p>
          <a:p>
            <a:pPr marL="289560" marR="24765">
              <a:lnSpc>
                <a:spcPts val="1200"/>
              </a:lnSpc>
              <a:spcBef>
                <a:spcPts val="320"/>
              </a:spcBef>
            </a:pPr>
            <a:r>
              <a:rPr lang="fr-CA" sz="950" spc="-5" dirty="0" smtClean="0">
                <a:latin typeface="Arial"/>
              </a:rPr>
              <a:t>Sources de données hétérogènes : </a:t>
            </a:r>
            <a:r>
              <a:rPr lang="fr-CA" sz="950" spc="-15" dirty="0" smtClean="0">
                <a:latin typeface="Arial"/>
              </a:rPr>
              <a:t>texte, </a:t>
            </a:r>
            <a:r>
              <a:rPr lang="fr-CA" sz="950" spc="-5" dirty="0" smtClean="0">
                <a:latin typeface="Arial"/>
              </a:rPr>
              <a:t>SQL, </a:t>
            </a:r>
            <a:r>
              <a:rPr lang="fr-CA" sz="950" spc="-10" dirty="0" smtClean="0">
                <a:latin typeface="Arial"/>
              </a:rPr>
              <a:t>images, </a:t>
            </a:r>
            <a:r>
              <a:rPr lang="fr-CA" sz="950" spc="-5" dirty="0" smtClean="0">
                <a:latin typeface="Arial"/>
              </a:rPr>
              <a:t>tableau en forme </a:t>
            </a:r>
            <a:r>
              <a:rPr lang="fr-CA" sz="950" spc="-10" dirty="0" smtClean="0">
                <a:latin typeface="Arial"/>
              </a:rPr>
              <a:t>libre</a:t>
            </a:r>
            <a:r>
              <a:rPr lang="fr-CA" sz="950" spc="-15" dirty="0" smtClean="0">
                <a:latin typeface="Arial"/>
              </a:rPr>
              <a:t>.</a:t>
            </a:r>
            <a:endParaRPr lang="fr-CA" sz="950" dirty="0" smtClean="0">
              <a:latin typeface="Arial"/>
              <a:cs typeface="Arial"/>
            </a:endParaRPr>
          </a:p>
          <a:p>
            <a:pPr marL="289560">
              <a:lnSpc>
                <a:spcPts val="1200"/>
              </a:lnSpc>
              <a:spcBef>
                <a:spcPts val="330"/>
              </a:spcBef>
            </a:pPr>
            <a:r>
              <a:rPr lang="fr-CA" sz="950" spc="-10" dirty="0" smtClean="0">
                <a:latin typeface="Arial"/>
              </a:rPr>
              <a:t>Données erronées, </a:t>
            </a:r>
            <a:r>
              <a:rPr lang="fr-CA" sz="950" spc="-5" dirty="0" smtClean="0">
                <a:latin typeface="Arial"/>
              </a:rPr>
              <a:t>ambiguës et incomplètes.</a:t>
            </a:r>
            <a:endParaRPr lang="fr-CA" sz="950" dirty="0" smtClean="0">
              <a:latin typeface="Arial"/>
              <a:cs typeface="Arial"/>
            </a:endParaRPr>
          </a:p>
          <a:p>
            <a:pPr marL="289560" marR="717550">
              <a:lnSpc>
                <a:spcPts val="1200"/>
              </a:lnSpc>
              <a:spcBef>
                <a:spcPts val="295"/>
              </a:spcBef>
            </a:pPr>
            <a:r>
              <a:rPr lang="fr-CA" sz="950" spc="-5" dirty="0" smtClean="0">
                <a:latin typeface="Arial"/>
              </a:rPr>
              <a:t>Ontologies fabriquées à </a:t>
            </a:r>
            <a:r>
              <a:rPr lang="fr-CA" sz="950" spc="-10" dirty="0" smtClean="0">
                <a:latin typeface="Arial"/>
              </a:rPr>
              <a:t>multiples fins</a:t>
            </a:r>
            <a:r>
              <a:rPr lang="fr-CA" sz="950" spc="-5" dirty="0" smtClean="0">
                <a:latin typeface="Arial"/>
              </a:rPr>
              <a:t> pour </a:t>
            </a:r>
            <a:r>
              <a:rPr lang="fr-CA" sz="950" spc="-15" dirty="0" smtClean="0">
                <a:latin typeface="Arial"/>
              </a:rPr>
              <a:t>des </a:t>
            </a:r>
            <a:r>
              <a:rPr lang="fr-CA" sz="950" spc="-10" dirty="0" smtClean="0">
                <a:latin typeface="Arial"/>
              </a:rPr>
              <a:t>applications spécialisées.</a:t>
            </a:r>
            <a:endParaRPr lang="fr-CA" sz="950" dirty="0" smtClean="0">
              <a:latin typeface="Arial"/>
              <a:cs typeface="Arial"/>
            </a:endParaRPr>
          </a:p>
          <a:p>
            <a:pPr marL="289560" marR="5080">
              <a:lnSpc>
                <a:spcPts val="1200"/>
              </a:lnSpc>
              <a:spcBef>
                <a:spcPts val="295"/>
              </a:spcBef>
            </a:pPr>
            <a:r>
              <a:rPr lang="fr-CA" sz="950" spc="-20" dirty="0" smtClean="0">
                <a:latin typeface="Arial"/>
              </a:rPr>
              <a:t>Remplacées par </a:t>
            </a:r>
            <a:r>
              <a:rPr lang="fr-CA" sz="950" spc="-5" dirty="0" smtClean="0">
                <a:latin typeface="Arial"/>
              </a:rPr>
              <a:t>des </a:t>
            </a:r>
            <a:r>
              <a:rPr lang="fr-CA" sz="950" spc="-10" dirty="0" smtClean="0">
                <a:latin typeface="Arial"/>
              </a:rPr>
              <a:t>ontologies </a:t>
            </a:r>
            <a:r>
              <a:rPr lang="fr-CA" sz="950" spc="-5" dirty="0" smtClean="0">
                <a:latin typeface="Arial"/>
              </a:rPr>
              <a:t>normalisées au fur et à mesure </a:t>
            </a:r>
            <a:r>
              <a:rPr lang="fr-CA" sz="950" spc="-15" dirty="0" smtClean="0">
                <a:latin typeface="Arial"/>
              </a:rPr>
              <a:t>qu’elles deviennent disponibles. </a:t>
            </a:r>
            <a:r>
              <a:rPr lang="fr-CA" sz="950" spc="-5" dirty="0" smtClean="0">
                <a:latin typeface="Arial"/>
              </a:rPr>
              <a:t>(référence : Organization</a:t>
            </a:r>
            <a:r>
              <a:rPr lang="fr-CA" sz="950" dirty="0" smtClean="0"/>
              <a:t> </a:t>
            </a:r>
            <a:r>
              <a:rPr lang="fr-CA" sz="950" spc="-5" dirty="0" smtClean="0">
                <a:latin typeface="Arial"/>
              </a:rPr>
              <a:t>Ontology</a:t>
            </a:r>
            <a:r>
              <a:rPr lang="fr-CA" sz="950" spc="-5" dirty="0" smtClean="0">
                <a:latin typeface="Arial"/>
              </a:rPr>
              <a:t>)</a:t>
            </a:r>
            <a:endParaRPr lang="fr-CA" sz="950" dirty="0" smtClean="0">
              <a:latin typeface="Arial"/>
              <a:cs typeface="Arial"/>
            </a:endParaRPr>
          </a:p>
          <a:p>
            <a:pPr marL="289560">
              <a:lnSpc>
                <a:spcPts val="1200"/>
              </a:lnSpc>
              <a:spcBef>
                <a:spcPts val="330"/>
              </a:spcBef>
            </a:pPr>
            <a:r>
              <a:rPr lang="fr-CA" sz="950" spc="-10" dirty="0" smtClean="0">
                <a:latin typeface="Arial"/>
              </a:rPr>
              <a:t>Pas une </a:t>
            </a:r>
            <a:r>
              <a:rPr lang="fr-CA" sz="950" spc="-5" dirty="0" smtClean="0">
                <a:latin typeface="Arial"/>
              </a:rPr>
              <a:t>vérité « unique », </a:t>
            </a:r>
            <a:r>
              <a:rPr lang="fr-CA" sz="950" spc="-15" dirty="0" smtClean="0">
                <a:latin typeface="Arial"/>
              </a:rPr>
              <a:t>mais vous pouvez</a:t>
            </a:r>
            <a:r>
              <a:rPr lang="fr-CA" sz="950" spc="-5" dirty="0" smtClean="0">
                <a:latin typeface="Arial"/>
              </a:rPr>
              <a:t> décider </a:t>
            </a:r>
            <a:r>
              <a:rPr lang="fr-CA" sz="950" spc="-15" dirty="0" smtClean="0">
                <a:latin typeface="Arial"/>
              </a:rPr>
              <a:t>par</a:t>
            </a:r>
            <a:r>
              <a:rPr lang="fr-CA" sz="950" dirty="0" smtClean="0"/>
              <a:t> </a:t>
            </a:r>
            <a:r>
              <a:rPr lang="fr-CA" sz="950" spc="-15" dirty="0" smtClean="0">
                <a:latin typeface="Arial"/>
              </a:rPr>
              <a:t>vous-même.</a:t>
            </a:r>
            <a:endParaRPr lang="fr-CA" sz="95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>
            <p:custDataLst>
              <p:tags r:id="rId23"/>
            </p:custDataLst>
          </p:nvPr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6" name="object 26"/>
          <p:cNvSpPr/>
          <p:nvPr>
            <p:custDataLst>
              <p:tags r:id="rId24"/>
            </p:custDataLst>
          </p:nvPr>
        </p:nvSpPr>
        <p:spPr>
          <a:xfrm>
            <a:off x="2303995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  <p:custDataLst>
              <p:tags r:id="rId25"/>
            </p:custDataLst>
          </p:nvPr>
        </p:nvSpPr>
        <p:spPr>
          <a:xfrm>
            <a:off x="1695450" y="3340195"/>
            <a:ext cx="51370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10" dirty="0" smtClean="0"/>
              <a:t>Warren </a:t>
            </a:r>
            <a:r>
              <a:rPr lang="fr-CA" spc="-5" dirty="0" smtClean="0"/>
              <a:t>et</a:t>
            </a:r>
            <a:r>
              <a:rPr lang="fr-CA" dirty="0" smtClean="0"/>
              <a:t> </a:t>
            </a:r>
            <a:r>
              <a:rPr lang="fr-CA" spc="-5" dirty="0" smtClean="0"/>
              <a:t>coll.</a:t>
            </a:r>
            <a:endParaRPr lang="fr-CA" spc="-5" dirty="0"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  <p:custDataLst>
              <p:tags r:id="rId26"/>
            </p:custDataLst>
          </p:nvPr>
        </p:nvSpPr>
        <p:spPr>
          <a:xfrm>
            <a:off x="2399296" y="3340195"/>
            <a:ext cx="1734554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lang="fr-CA" i="1" spc="5" dirty="0">
              <a:latin typeface="Trebuchet MS"/>
            </a:endParaRPr>
          </a:p>
        </p:txBody>
      </p:sp>
      <p:sp>
        <p:nvSpPr>
          <p:cNvPr id="29" name="object 1461"/>
          <p:cNvSpPr txBox="1"/>
          <p:nvPr>
            <p:custDataLst>
              <p:tags r:id="rId27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suis-je?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rgbClr val="7F7F7F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liées?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vocabulaires </a:t>
            </a:r>
            <a:b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4"/>
          <p:cNvSpPr/>
          <p:nvPr>
            <p:custDataLst>
              <p:tags r:id="rId28"/>
            </p:custDataLst>
          </p:nvPr>
        </p:nvSpPr>
        <p:spPr>
          <a:xfrm>
            <a:off x="2096" y="551015"/>
            <a:ext cx="4608004" cy="19372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fr-CA" sz="1200" b="1" spc="-10" dirty="0" smtClean="0">
                <a:solidFill>
                  <a:srgbClr val="FFFFFF"/>
                </a:solidFill>
                <a:latin typeface="Arial"/>
                <a:cs typeface="Arial"/>
              </a:rPr>
              <a:t> Études de cas </a:t>
            </a:r>
            <a:r>
              <a:rPr lang="fr-CA" sz="1200" b="1" spc="-5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lang="fr-CA"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" name="object 4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5" name="object 5"/>
          <p:cNvSpPr/>
          <p:nvPr>
            <p:custDataLst>
              <p:tags r:id="rId3"/>
            </p:custDataLst>
          </p:nvPr>
        </p:nvSpPr>
        <p:spPr>
          <a:xfrm>
            <a:off x="189203" y="640829"/>
            <a:ext cx="2628900" cy="193675"/>
          </a:xfrm>
          <a:custGeom>
            <a:avLst/>
            <a:gdLst/>
            <a:ahLst/>
            <a:cxnLst/>
            <a:rect l="l" t="t" r="r" b="b"/>
            <a:pathLst>
              <a:path w="2628900" h="193675">
                <a:moveTo>
                  <a:pt x="2578011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3153"/>
                </a:lnTo>
                <a:lnTo>
                  <a:pt x="2628811" y="193153"/>
                </a:lnTo>
                <a:lnTo>
                  <a:pt x="2628811" y="50800"/>
                </a:lnTo>
                <a:lnTo>
                  <a:pt x="2624803" y="31075"/>
                </a:lnTo>
                <a:lnTo>
                  <a:pt x="2613889" y="14922"/>
                </a:lnTo>
                <a:lnTo>
                  <a:pt x="2597736" y="4008"/>
                </a:lnTo>
                <a:lnTo>
                  <a:pt x="2578011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6" name="object 6"/>
          <p:cNvSpPr txBox="1"/>
          <p:nvPr>
            <p:custDataLst>
              <p:tags r:id="rId4"/>
            </p:custDataLst>
          </p:nvPr>
        </p:nvSpPr>
        <p:spPr>
          <a:xfrm>
            <a:off x="227304" y="640295"/>
            <a:ext cx="215440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0"/>
              </a:lnSpc>
            </a:pPr>
            <a:r>
              <a:rPr lang="fr-CA" sz="1050" b="1" spc="-10" dirty="0" smtClean="0">
                <a:solidFill>
                  <a:srgbClr val="FFFFFF"/>
                </a:solidFill>
                <a:latin typeface="Arial"/>
                <a:hlinkClick r:id="rId51"/>
              </a:rPr>
              <a:t>Soldat </a:t>
            </a:r>
            <a:r>
              <a:rPr lang="fr-CA" sz="1050" b="1" spc="-15" dirty="0" smtClean="0">
                <a:solidFill>
                  <a:srgbClr val="FFFFFF"/>
                </a:solidFill>
                <a:latin typeface="Arial"/>
                <a:hlinkClick r:id="rId51"/>
              </a:rPr>
              <a:t>Peat,</a:t>
            </a:r>
            <a:r>
              <a:rPr lang="fr-CA" dirty="0" smtClean="0"/>
              <a:t> </a:t>
            </a:r>
            <a:r>
              <a:rPr lang="fr-CA" sz="1050" b="1" spc="-20" dirty="0" smtClean="0">
                <a:solidFill>
                  <a:srgbClr val="FFFFFF"/>
                </a:solidFill>
                <a:latin typeface="Arial"/>
              </a:rPr>
              <a:t>par </a:t>
            </a: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Harold </a:t>
            </a: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R.</a:t>
            </a:r>
            <a:r>
              <a:rPr lang="fr-CA" dirty="0" smtClean="0"/>
              <a:t> </a:t>
            </a:r>
            <a:r>
              <a:rPr lang="fr-CA" sz="1050" b="1" spc="-15" dirty="0" smtClean="0">
                <a:solidFill>
                  <a:srgbClr val="FFFFFF"/>
                </a:solidFill>
                <a:latin typeface="Arial"/>
              </a:rPr>
              <a:t>Peat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>
            <p:custDataLst>
              <p:tags r:id="rId5"/>
            </p:custDataLst>
          </p:nvPr>
        </p:nvSpPr>
        <p:spPr>
          <a:xfrm>
            <a:off x="189204" y="821321"/>
            <a:ext cx="2628810" cy="5060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8" name="object 8"/>
          <p:cNvSpPr/>
          <p:nvPr>
            <p:custDataLst>
              <p:tags r:id="rId6"/>
            </p:custDataLst>
          </p:nvPr>
        </p:nvSpPr>
        <p:spPr>
          <a:xfrm>
            <a:off x="240004" y="1652892"/>
            <a:ext cx="101600" cy="10160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9" name="object 9"/>
          <p:cNvSpPr/>
          <p:nvPr>
            <p:custDataLst>
              <p:tags r:id="rId7"/>
            </p:custDataLst>
          </p:nvPr>
        </p:nvSpPr>
        <p:spPr>
          <a:xfrm>
            <a:off x="2754515" y="1640192"/>
            <a:ext cx="114261" cy="11430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0" name="object 10"/>
          <p:cNvSpPr/>
          <p:nvPr>
            <p:custDataLst>
              <p:tags r:id="rId8"/>
            </p:custDataLst>
          </p:nvPr>
        </p:nvSpPr>
        <p:spPr>
          <a:xfrm>
            <a:off x="290805" y="1690992"/>
            <a:ext cx="2476411" cy="6349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1" name="object 11"/>
          <p:cNvSpPr/>
          <p:nvPr>
            <p:custDataLst>
              <p:tags r:id="rId9"/>
            </p:custDataLst>
          </p:nvPr>
        </p:nvSpPr>
        <p:spPr>
          <a:xfrm>
            <a:off x="2818015" y="685063"/>
            <a:ext cx="50761" cy="10160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2" name="object 12"/>
          <p:cNvSpPr/>
          <p:nvPr>
            <p:custDataLst>
              <p:tags r:id="rId10"/>
            </p:custDataLst>
          </p:nvPr>
        </p:nvSpPr>
        <p:spPr>
          <a:xfrm>
            <a:off x="2818015" y="735841"/>
            <a:ext cx="50761" cy="91705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3" name="object 13"/>
          <p:cNvSpPr/>
          <p:nvPr>
            <p:custDataLst>
              <p:tags r:id="rId11"/>
            </p:custDataLst>
          </p:nvPr>
        </p:nvSpPr>
        <p:spPr>
          <a:xfrm>
            <a:off x="189203" y="865590"/>
            <a:ext cx="2628900" cy="838200"/>
          </a:xfrm>
          <a:custGeom>
            <a:avLst/>
            <a:gdLst/>
            <a:ahLst/>
            <a:cxnLst/>
            <a:rect l="l" t="t" r="r" b="b"/>
            <a:pathLst>
              <a:path w="2628900" h="838200">
                <a:moveTo>
                  <a:pt x="2628811" y="0"/>
                </a:moveTo>
                <a:lnTo>
                  <a:pt x="0" y="0"/>
                </a:lnTo>
                <a:lnTo>
                  <a:pt x="0" y="787302"/>
                </a:lnTo>
                <a:lnTo>
                  <a:pt x="4008" y="807026"/>
                </a:lnTo>
                <a:lnTo>
                  <a:pt x="14922" y="823179"/>
                </a:lnTo>
                <a:lnTo>
                  <a:pt x="31075" y="834094"/>
                </a:lnTo>
                <a:lnTo>
                  <a:pt x="50800" y="838102"/>
                </a:lnTo>
                <a:lnTo>
                  <a:pt x="2578011" y="838102"/>
                </a:lnTo>
                <a:lnTo>
                  <a:pt x="2597736" y="834094"/>
                </a:lnTo>
                <a:lnTo>
                  <a:pt x="2613889" y="823179"/>
                </a:lnTo>
                <a:lnTo>
                  <a:pt x="2624803" y="807026"/>
                </a:lnTo>
                <a:lnTo>
                  <a:pt x="2628811" y="787302"/>
                </a:lnTo>
                <a:lnTo>
                  <a:pt x="2628811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4" name="object 14"/>
          <p:cNvSpPr/>
          <p:nvPr>
            <p:custDataLst>
              <p:tags r:id="rId12"/>
            </p:custDataLst>
          </p:nvPr>
        </p:nvSpPr>
        <p:spPr>
          <a:xfrm>
            <a:off x="2818015" y="723141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8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5" name="object 15"/>
          <p:cNvSpPr/>
          <p:nvPr>
            <p:custDataLst>
              <p:tags r:id="rId13"/>
            </p:custDataLst>
          </p:nvPr>
        </p:nvSpPr>
        <p:spPr>
          <a:xfrm>
            <a:off x="2818015" y="71044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6" name="object 16"/>
          <p:cNvSpPr/>
          <p:nvPr>
            <p:custDataLst>
              <p:tags r:id="rId14"/>
            </p:custDataLst>
          </p:nvPr>
        </p:nvSpPr>
        <p:spPr>
          <a:xfrm>
            <a:off x="2818015" y="69774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7" name="object 17"/>
          <p:cNvSpPr/>
          <p:nvPr>
            <p:custDataLst>
              <p:tags r:id="rId15"/>
            </p:custDataLst>
          </p:nvPr>
        </p:nvSpPr>
        <p:spPr>
          <a:xfrm>
            <a:off x="2818015" y="68504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8" name="object 18"/>
          <p:cNvSpPr txBox="1"/>
          <p:nvPr>
            <p:custDataLst>
              <p:tags r:id="rId16"/>
            </p:custDataLst>
          </p:nvPr>
        </p:nvSpPr>
        <p:spPr>
          <a:xfrm>
            <a:off x="227304" y="845563"/>
            <a:ext cx="232410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lang="fr-CA" sz="1050" i="1" spc="-5" dirty="0" smtClean="0">
                <a:latin typeface="Arial"/>
              </a:rPr>
              <a:t>Je partageais </a:t>
            </a:r>
            <a:r>
              <a:rPr lang="fr-CA" sz="1050" i="1" spc="-20" dirty="0" smtClean="0">
                <a:latin typeface="Arial"/>
              </a:rPr>
              <a:t>une boîte avec</a:t>
            </a:r>
            <a:r>
              <a:rPr lang="fr-CA" sz="1050" i="1" spc="-5" dirty="0" smtClean="0">
                <a:latin typeface="Arial"/>
              </a:rPr>
              <a:t> un gars qui se</a:t>
            </a:r>
            <a:r>
              <a:rPr lang="fr-CA" sz="1050" i="1" spc="-10" dirty="0" smtClean="0">
                <a:latin typeface="Arial"/>
              </a:rPr>
              <a:t> faisait appeler</a:t>
            </a:r>
            <a:r>
              <a:rPr lang="fr-CA" dirty="0" smtClean="0"/>
              <a:t> </a:t>
            </a:r>
            <a:r>
              <a:rPr lang="fr-CA" sz="1050" b="1" spc="-5" dirty="0" smtClean="0">
                <a:latin typeface="Arial"/>
              </a:rPr>
              <a:t>Bob</a:t>
            </a:r>
            <a:r>
              <a:rPr lang="fr-CA" sz="1050" i="1" spc="-5" dirty="0" smtClean="0">
                <a:latin typeface="Arial"/>
              </a:rPr>
              <a:t> par ses camarades.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>
            <p:custDataLst>
              <p:tags r:id="rId17"/>
            </p:custDataLst>
          </p:nvPr>
        </p:nvSpPr>
        <p:spPr>
          <a:xfrm>
            <a:off x="189203" y="1855622"/>
            <a:ext cx="2628900" cy="183515"/>
          </a:xfrm>
          <a:custGeom>
            <a:avLst/>
            <a:gdLst/>
            <a:ahLst/>
            <a:cxnLst/>
            <a:rect l="l" t="t" r="r" b="b"/>
            <a:pathLst>
              <a:path w="2628900" h="183514">
                <a:moveTo>
                  <a:pt x="2578011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3454"/>
                </a:lnTo>
                <a:lnTo>
                  <a:pt x="2628811" y="183454"/>
                </a:lnTo>
                <a:lnTo>
                  <a:pt x="2628811" y="50800"/>
                </a:lnTo>
                <a:lnTo>
                  <a:pt x="2624803" y="31075"/>
                </a:lnTo>
                <a:lnTo>
                  <a:pt x="2613889" y="14922"/>
                </a:lnTo>
                <a:lnTo>
                  <a:pt x="2597736" y="4008"/>
                </a:lnTo>
                <a:lnTo>
                  <a:pt x="2578011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0" name="object 20"/>
          <p:cNvSpPr/>
          <p:nvPr>
            <p:custDataLst>
              <p:tags r:id="rId18"/>
            </p:custDataLst>
          </p:nvPr>
        </p:nvSpPr>
        <p:spPr>
          <a:xfrm>
            <a:off x="189204" y="2026424"/>
            <a:ext cx="2628810" cy="5060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1" name="object 21"/>
          <p:cNvSpPr/>
          <p:nvPr>
            <p:custDataLst>
              <p:tags r:id="rId19"/>
            </p:custDataLst>
          </p:nvPr>
        </p:nvSpPr>
        <p:spPr>
          <a:xfrm>
            <a:off x="240004" y="3253143"/>
            <a:ext cx="101600" cy="10160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2" name="object 22"/>
          <p:cNvSpPr/>
          <p:nvPr>
            <p:custDataLst>
              <p:tags r:id="rId20"/>
            </p:custDataLst>
          </p:nvPr>
        </p:nvSpPr>
        <p:spPr>
          <a:xfrm>
            <a:off x="2754515" y="3240443"/>
            <a:ext cx="114261" cy="11430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3" name="object 23"/>
          <p:cNvSpPr/>
          <p:nvPr>
            <p:custDataLst>
              <p:tags r:id="rId21"/>
            </p:custDataLst>
          </p:nvPr>
        </p:nvSpPr>
        <p:spPr>
          <a:xfrm>
            <a:off x="290805" y="3291243"/>
            <a:ext cx="2476411" cy="6349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4" name="object 24"/>
          <p:cNvSpPr/>
          <p:nvPr>
            <p:custDataLst>
              <p:tags r:id="rId22"/>
            </p:custDataLst>
          </p:nvPr>
        </p:nvSpPr>
        <p:spPr>
          <a:xfrm>
            <a:off x="2818015" y="1899856"/>
            <a:ext cx="50761" cy="10160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5" name="object 25"/>
          <p:cNvSpPr/>
          <p:nvPr>
            <p:custDataLst>
              <p:tags r:id="rId23"/>
            </p:custDataLst>
          </p:nvPr>
        </p:nvSpPr>
        <p:spPr>
          <a:xfrm>
            <a:off x="2818015" y="1950631"/>
            <a:ext cx="50761" cy="130251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6" name="object 26"/>
          <p:cNvSpPr/>
          <p:nvPr>
            <p:custDataLst>
              <p:tags r:id="rId24"/>
            </p:custDataLst>
          </p:nvPr>
        </p:nvSpPr>
        <p:spPr>
          <a:xfrm>
            <a:off x="189203" y="2070685"/>
            <a:ext cx="2628900" cy="1233805"/>
          </a:xfrm>
          <a:custGeom>
            <a:avLst/>
            <a:gdLst/>
            <a:ahLst/>
            <a:cxnLst/>
            <a:rect l="l" t="t" r="r" b="b"/>
            <a:pathLst>
              <a:path w="2628900" h="1233804">
                <a:moveTo>
                  <a:pt x="2628811" y="0"/>
                </a:moveTo>
                <a:lnTo>
                  <a:pt x="0" y="0"/>
                </a:lnTo>
                <a:lnTo>
                  <a:pt x="0" y="1182457"/>
                </a:lnTo>
                <a:lnTo>
                  <a:pt x="4008" y="1202182"/>
                </a:lnTo>
                <a:lnTo>
                  <a:pt x="14922" y="1218335"/>
                </a:lnTo>
                <a:lnTo>
                  <a:pt x="31075" y="1229249"/>
                </a:lnTo>
                <a:lnTo>
                  <a:pt x="50800" y="1233258"/>
                </a:lnTo>
                <a:lnTo>
                  <a:pt x="2578011" y="1233258"/>
                </a:lnTo>
                <a:lnTo>
                  <a:pt x="2597736" y="1229249"/>
                </a:lnTo>
                <a:lnTo>
                  <a:pt x="2613889" y="1218335"/>
                </a:lnTo>
                <a:lnTo>
                  <a:pt x="2624803" y="1202182"/>
                </a:lnTo>
                <a:lnTo>
                  <a:pt x="2628811" y="1182457"/>
                </a:lnTo>
                <a:lnTo>
                  <a:pt x="2628811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7" name="object 27"/>
          <p:cNvSpPr/>
          <p:nvPr>
            <p:custDataLst>
              <p:tags r:id="rId25"/>
            </p:custDataLst>
          </p:nvPr>
        </p:nvSpPr>
        <p:spPr>
          <a:xfrm>
            <a:off x="2818015" y="1937931"/>
            <a:ext cx="0" cy="1334770"/>
          </a:xfrm>
          <a:custGeom>
            <a:avLst/>
            <a:gdLst/>
            <a:ahLst/>
            <a:cxnLst/>
            <a:rect l="l" t="t" r="r" b="b"/>
            <a:pathLst>
              <a:path h="1334770">
                <a:moveTo>
                  <a:pt x="0" y="133426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8" name="object 28"/>
          <p:cNvSpPr/>
          <p:nvPr>
            <p:custDataLst>
              <p:tags r:id="rId26"/>
            </p:custDataLst>
          </p:nvPr>
        </p:nvSpPr>
        <p:spPr>
          <a:xfrm>
            <a:off x="2818015" y="192523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9" name="object 29"/>
          <p:cNvSpPr/>
          <p:nvPr>
            <p:custDataLst>
              <p:tags r:id="rId27"/>
            </p:custDataLst>
          </p:nvPr>
        </p:nvSpPr>
        <p:spPr>
          <a:xfrm>
            <a:off x="2818015" y="191253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0" name="object 30"/>
          <p:cNvSpPr/>
          <p:nvPr>
            <p:custDataLst>
              <p:tags r:id="rId28"/>
            </p:custDataLst>
          </p:nvPr>
        </p:nvSpPr>
        <p:spPr>
          <a:xfrm>
            <a:off x="2818015" y="189983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1" name="object 31"/>
          <p:cNvSpPr txBox="1"/>
          <p:nvPr>
            <p:custDataLst>
              <p:tags r:id="rId29"/>
            </p:custDataLst>
          </p:nvPr>
        </p:nvSpPr>
        <p:spPr>
          <a:xfrm>
            <a:off x="227304" y="1367397"/>
            <a:ext cx="2526665" cy="1843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8915">
              <a:lnSpc>
                <a:spcPct val="102600"/>
              </a:lnSpc>
            </a:pPr>
            <a:r>
              <a:rPr lang="fr-CA" sz="1050" i="1" spc="-35" dirty="0" smtClean="0">
                <a:latin typeface="Arial"/>
              </a:rPr>
              <a:t>« Vous êtes dans la bonne direction</a:t>
            </a:r>
            <a:r>
              <a:rPr lang="fr-CA" sz="1050" i="1" spc="-5" dirty="0" smtClean="0">
                <a:latin typeface="Arial"/>
              </a:rPr>
              <a:t>, ne vous retournez pas! »</a:t>
            </a:r>
            <a:endParaRPr lang="fr-CA" sz="105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fr-CA" sz="1150" dirty="0" smtClean="0">
              <a:latin typeface="Times New Roman"/>
              <a:cs typeface="Times New Roman"/>
            </a:endParaRPr>
          </a:p>
          <a:p>
            <a:pPr marL="12700">
              <a:lnSpc>
                <a:spcPts val="100"/>
              </a:lnSpc>
            </a:pPr>
            <a:endParaRPr lang="fr-CA" sz="1050" b="1" spc="-10" dirty="0" smtClean="0">
              <a:solidFill>
                <a:srgbClr val="FFFFFF"/>
              </a:solidFill>
              <a:latin typeface="Arial"/>
            </a:endParaRPr>
          </a:p>
          <a:p>
            <a:pPr marL="12700">
              <a:lnSpc>
                <a:spcPts val="100"/>
              </a:lnSpc>
            </a:pPr>
            <a:endParaRPr lang="fr-CA" sz="1050" b="1" spc="-10" dirty="0" smtClean="0">
              <a:solidFill>
                <a:srgbClr val="FFFFFF"/>
              </a:solidFill>
              <a:latin typeface="Arial"/>
            </a:endParaRPr>
          </a:p>
          <a:p>
            <a:pPr marL="12700">
              <a:lnSpc>
                <a:spcPts val="100"/>
              </a:lnSpc>
            </a:pPr>
            <a:endParaRPr lang="fr-CA" sz="1050" b="1" spc="-10" dirty="0" smtClean="0">
              <a:solidFill>
                <a:srgbClr val="FFFFFF"/>
              </a:solidFill>
              <a:latin typeface="Arial"/>
            </a:endParaRPr>
          </a:p>
          <a:p>
            <a:pPr marL="12700">
              <a:lnSpc>
                <a:spcPts val="100"/>
              </a:lnSpc>
            </a:pPr>
            <a:endParaRPr lang="fr-CA" sz="1050" b="1" spc="-10" dirty="0" smtClean="0">
              <a:solidFill>
                <a:srgbClr val="FFFFFF"/>
              </a:solidFill>
              <a:latin typeface="Arial"/>
            </a:endParaRPr>
          </a:p>
          <a:p>
            <a:pPr marL="12700">
              <a:lnSpc>
                <a:spcPts val="100"/>
              </a:lnSpc>
            </a:pPr>
            <a:endParaRPr lang="fr-CA" sz="1050" b="1" spc="-10" dirty="0" smtClean="0">
              <a:solidFill>
                <a:srgbClr val="FFFFFF"/>
              </a:solidFill>
              <a:latin typeface="Arial"/>
            </a:endParaRPr>
          </a:p>
          <a:p>
            <a:pPr marL="12700">
              <a:lnSpc>
                <a:spcPts val="100"/>
              </a:lnSpc>
            </a:pPr>
            <a:endParaRPr lang="fr-CA" sz="1050" b="1" spc="-10" dirty="0" smtClean="0">
              <a:solidFill>
                <a:srgbClr val="FFFFFF"/>
              </a:solidFill>
              <a:latin typeface="Arial"/>
            </a:endParaRPr>
          </a:p>
          <a:p>
            <a:pPr marL="12700">
              <a:lnSpc>
                <a:spcPts val="100"/>
              </a:lnSpc>
            </a:pPr>
            <a:endParaRPr lang="fr-CA" sz="1050" b="1" spc="-10" dirty="0" smtClean="0">
              <a:solidFill>
                <a:srgbClr val="FFFFFF"/>
              </a:solidFill>
              <a:latin typeface="Arial"/>
            </a:endParaRPr>
          </a:p>
          <a:p>
            <a:pPr marL="12700">
              <a:lnSpc>
                <a:spcPts val="100"/>
              </a:lnSpc>
            </a:pPr>
            <a:endParaRPr lang="fr-CA" sz="1050" b="1" spc="-10" dirty="0" smtClean="0">
              <a:solidFill>
                <a:srgbClr val="FFFFFF"/>
              </a:solidFill>
              <a:latin typeface="Arial"/>
            </a:endParaRPr>
          </a:p>
          <a:p>
            <a:pPr marL="12700">
              <a:lnSpc>
                <a:spcPts val="100"/>
              </a:lnSpc>
            </a:pPr>
            <a:endParaRPr lang="fr-CA" sz="1050" b="1" spc="-10" dirty="0" smtClean="0">
              <a:solidFill>
                <a:srgbClr val="FFFFFF"/>
              </a:solidFill>
              <a:latin typeface="Arial"/>
            </a:endParaRPr>
          </a:p>
          <a:p>
            <a:pPr marL="12700">
              <a:lnSpc>
                <a:spcPts val="100"/>
              </a:lnSpc>
            </a:pP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Information</a:t>
            </a:r>
            <a:r>
              <a:rPr lang="fr-CA" dirty="0" smtClean="0"/>
              <a:t> </a:t>
            </a: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partielle</a:t>
            </a:r>
            <a:endParaRPr lang="fr-CA" sz="1050" dirty="0" smtClean="0">
              <a:latin typeface="Arial"/>
              <a:cs typeface="Arial"/>
            </a:endParaRPr>
          </a:p>
          <a:p>
            <a:pPr marL="12700">
              <a:lnSpc>
                <a:spcPts val="1300"/>
              </a:lnSpc>
              <a:spcBef>
                <a:spcPts val="280"/>
              </a:spcBef>
            </a:pPr>
            <a:r>
              <a:rPr lang="fr-CA" sz="1050" i="1" spc="-15" dirty="0" smtClean="0">
                <a:latin typeface="Verdana"/>
              </a:rPr>
              <a:t>&lt;</a:t>
            </a:r>
            <a:r>
              <a:rPr lang="fr-CA" sz="1050" spc="-15" dirty="0" smtClean="0">
                <a:latin typeface="Arial"/>
              </a:rPr>
              <a:t>owl:oneOf</a:t>
            </a:r>
            <a:r>
              <a:rPr lang="fr-CA" dirty="0" smtClean="0"/>
              <a:t> </a:t>
            </a:r>
            <a:r>
              <a:rPr lang="fr-CA" sz="1050" spc="-15" dirty="0" smtClean="0">
                <a:latin typeface="Arial"/>
              </a:rPr>
              <a:t>rdf:parseType="Collection"</a:t>
            </a:r>
            <a:r>
              <a:rPr lang="fr-CA" sz="1050" i="1" spc="-15" dirty="0" smtClean="0">
                <a:latin typeface="Verdana"/>
              </a:rPr>
              <a:t>&gt;</a:t>
            </a:r>
            <a:endParaRPr lang="fr-CA" sz="1050" dirty="0" smtClean="0">
              <a:latin typeface="Verdana"/>
              <a:cs typeface="Verdana"/>
            </a:endParaRPr>
          </a:p>
          <a:p>
            <a:pPr marL="12700">
              <a:lnSpc>
                <a:spcPts val="1300"/>
              </a:lnSpc>
              <a:spcBef>
                <a:spcPts val="35"/>
              </a:spcBef>
            </a:pPr>
            <a:r>
              <a:rPr lang="fr-CA" sz="1050" i="1" spc="-15" dirty="0" smtClean="0">
                <a:latin typeface="Verdana"/>
              </a:rPr>
              <a:t>&lt;</a:t>
            </a:r>
            <a:r>
              <a:rPr lang="fr-CA" sz="1050" spc="-15" dirty="0" smtClean="0">
                <a:latin typeface="Arial"/>
              </a:rPr>
              <a:t>owl:Thing </a:t>
            </a:r>
            <a:r>
              <a:rPr lang="fr-CA" sz="1050" spc="-5" dirty="0" smtClean="0">
                <a:latin typeface="Arial"/>
              </a:rPr>
              <a:t>rdf:about="Bob</a:t>
            </a:r>
            <a:r>
              <a:rPr lang="fr-CA" dirty="0" smtClean="0"/>
              <a:t> </a:t>
            </a:r>
            <a:r>
              <a:rPr lang="fr-CA" sz="1050" spc="-15" dirty="0" smtClean="0">
                <a:latin typeface="Arial"/>
              </a:rPr>
              <a:t>#1"/</a:t>
            </a:r>
            <a:r>
              <a:rPr lang="fr-CA" sz="1050" i="1" spc="-15" dirty="0" smtClean="0">
                <a:latin typeface="Verdana"/>
              </a:rPr>
              <a:t>&gt;</a:t>
            </a:r>
            <a:endParaRPr lang="fr-CA" sz="1050" dirty="0" smtClean="0">
              <a:latin typeface="Verdana"/>
              <a:cs typeface="Verdana"/>
            </a:endParaRPr>
          </a:p>
          <a:p>
            <a:pPr marL="12700">
              <a:lnSpc>
                <a:spcPts val="1300"/>
              </a:lnSpc>
              <a:spcBef>
                <a:spcPts val="35"/>
              </a:spcBef>
            </a:pPr>
            <a:r>
              <a:rPr lang="fr-CA" sz="1050" i="1" spc="-15" dirty="0" smtClean="0">
                <a:latin typeface="Verdana"/>
              </a:rPr>
              <a:t>&lt;</a:t>
            </a:r>
            <a:r>
              <a:rPr lang="fr-CA" sz="1050" spc="-15" dirty="0" smtClean="0">
                <a:latin typeface="Arial"/>
              </a:rPr>
              <a:t>owl:Thing </a:t>
            </a:r>
            <a:r>
              <a:rPr lang="fr-CA" sz="1050" spc="-5" dirty="0" smtClean="0">
                <a:latin typeface="Arial"/>
              </a:rPr>
              <a:t>rdf:about="Bob</a:t>
            </a:r>
            <a:r>
              <a:rPr lang="fr-CA" dirty="0" smtClean="0"/>
              <a:t> </a:t>
            </a:r>
            <a:r>
              <a:rPr lang="fr-CA" sz="1050" spc="-15" dirty="0" smtClean="0">
                <a:latin typeface="Arial"/>
              </a:rPr>
              <a:t>#2"/</a:t>
            </a:r>
            <a:r>
              <a:rPr lang="fr-CA" sz="1050" i="1" spc="-15" dirty="0" smtClean="0">
                <a:latin typeface="Verdana"/>
              </a:rPr>
              <a:t>&gt;</a:t>
            </a:r>
            <a:endParaRPr lang="fr-CA" sz="1050" dirty="0" smtClean="0">
              <a:latin typeface="Verdana"/>
              <a:cs typeface="Verdana"/>
            </a:endParaRPr>
          </a:p>
          <a:p>
            <a:pPr marL="12700">
              <a:lnSpc>
                <a:spcPts val="1300"/>
              </a:lnSpc>
              <a:spcBef>
                <a:spcPts val="35"/>
              </a:spcBef>
            </a:pPr>
            <a:r>
              <a:rPr lang="fr-CA" sz="1050" i="1" spc="-15" dirty="0" smtClean="0">
                <a:latin typeface="Verdana"/>
              </a:rPr>
              <a:t>&lt;</a:t>
            </a:r>
            <a:r>
              <a:rPr lang="fr-CA" sz="1050" spc="-15" dirty="0" smtClean="0">
                <a:latin typeface="Arial"/>
              </a:rPr>
              <a:t>owl:Thing </a:t>
            </a:r>
            <a:r>
              <a:rPr lang="fr-CA" sz="1050" spc="-5" dirty="0" smtClean="0">
                <a:latin typeface="Arial"/>
              </a:rPr>
              <a:t>rdf:about="Bob </a:t>
            </a:r>
            <a:r>
              <a:rPr lang="fr-CA" sz="1050" spc="-15" dirty="0" smtClean="0">
                <a:latin typeface="Arial"/>
              </a:rPr>
              <a:t>#3"/</a:t>
            </a:r>
            <a:r>
              <a:rPr lang="fr-CA" sz="1050" i="1" spc="-15" dirty="0" smtClean="0">
                <a:latin typeface="Verdana"/>
              </a:rPr>
              <a:t>&gt;</a:t>
            </a:r>
            <a:r>
              <a:rPr lang="fr-CA" dirty="0" smtClean="0"/>
              <a:t> </a:t>
            </a:r>
            <a:r>
              <a:rPr lang="fr-CA" sz="1050" spc="-5" dirty="0" smtClean="0">
                <a:latin typeface="Arial"/>
              </a:rPr>
              <a:t>...</a:t>
            </a:r>
            <a:endParaRPr lang="fr-CA" sz="1050" dirty="0" smtClean="0">
              <a:latin typeface="Arial"/>
              <a:cs typeface="Arial"/>
            </a:endParaRPr>
          </a:p>
          <a:p>
            <a:pPr marL="12700">
              <a:lnSpc>
                <a:spcPts val="1300"/>
              </a:lnSpc>
              <a:spcBef>
                <a:spcPts val="35"/>
              </a:spcBef>
            </a:pPr>
            <a:r>
              <a:rPr lang="fr-CA" sz="1050" i="1" spc="-15" dirty="0" smtClean="0">
                <a:latin typeface="Verdana"/>
              </a:rPr>
              <a:t>&lt;</a:t>
            </a:r>
            <a:r>
              <a:rPr lang="fr-CA" sz="1050" spc="-15" dirty="0" smtClean="0">
                <a:latin typeface="Arial"/>
              </a:rPr>
              <a:t>/owl:oneOf</a:t>
            </a:r>
            <a:r>
              <a:rPr lang="fr-CA" sz="1050" i="1" spc="-15" dirty="0" smtClean="0">
                <a:latin typeface="Verdana"/>
              </a:rPr>
              <a:t>&gt;</a:t>
            </a:r>
            <a:endParaRPr lang="fr-CA" sz="1050" dirty="0" smtClean="0">
              <a:latin typeface="Verdana"/>
              <a:cs typeface="Verdana"/>
            </a:endParaRPr>
          </a:p>
          <a:p>
            <a:pPr marL="12700" marR="509905">
              <a:lnSpc>
                <a:spcPts val="1300"/>
              </a:lnSpc>
            </a:pPr>
            <a:r>
              <a:rPr lang="fr-CA" sz="1050" i="1" spc="-10" dirty="0" smtClean="0">
                <a:latin typeface="Verdana"/>
              </a:rPr>
              <a:t>&lt;</a:t>
            </a:r>
            <a:r>
              <a:rPr lang="fr-CA" sz="1050" spc="-10" dirty="0" smtClean="0">
                <a:latin typeface="Arial"/>
              </a:rPr>
              <a:t>rel:knowsByReputation </a:t>
            </a:r>
            <a:r>
              <a:rPr lang="fr-CA" sz="1050" spc="-5" dirty="0" smtClean="0">
                <a:latin typeface="Arial"/>
              </a:rPr>
              <a:t>rdf:resource="The </a:t>
            </a:r>
            <a:r>
              <a:rPr lang="fr-CA" sz="1050" spc="-10" dirty="0" smtClean="0">
                <a:latin typeface="Arial"/>
                <a:hlinkClick r:id="rId60"/>
              </a:rPr>
              <a:t>Mad</a:t>
            </a:r>
            <a:r>
              <a:rPr lang="fr-CA" sz="1050" spc="-15" dirty="0" smtClean="0">
                <a:latin typeface="Arial"/>
                <a:hlinkClick r:id="rId60"/>
              </a:rPr>
              <a:t> Major"/</a:t>
            </a:r>
            <a:r>
              <a:rPr lang="fr-CA" sz="1050" i="1" spc="-15" dirty="0" smtClean="0">
                <a:latin typeface="Verdana"/>
              </a:rPr>
              <a:t>&gt;</a:t>
            </a:r>
            <a:endParaRPr lang="fr-CA" sz="1050" dirty="0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>
            <p:custDataLst>
              <p:tags r:id="rId30"/>
            </p:custDataLst>
          </p:nvPr>
        </p:nvSpPr>
        <p:spPr>
          <a:xfrm>
            <a:off x="2956381" y="767346"/>
            <a:ext cx="1463040" cy="183515"/>
          </a:xfrm>
          <a:custGeom>
            <a:avLst/>
            <a:gdLst/>
            <a:ahLst/>
            <a:cxnLst/>
            <a:rect l="l" t="t" r="r" b="b"/>
            <a:pathLst>
              <a:path w="1463039" h="183515">
                <a:moveTo>
                  <a:pt x="1411643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3454"/>
                </a:lnTo>
                <a:lnTo>
                  <a:pt x="1462443" y="183454"/>
                </a:lnTo>
                <a:lnTo>
                  <a:pt x="1462443" y="50800"/>
                </a:lnTo>
                <a:lnTo>
                  <a:pt x="1458435" y="31075"/>
                </a:lnTo>
                <a:lnTo>
                  <a:pt x="1447521" y="14922"/>
                </a:lnTo>
                <a:lnTo>
                  <a:pt x="1431368" y="4008"/>
                </a:lnTo>
                <a:lnTo>
                  <a:pt x="1411643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3" name="object 33"/>
          <p:cNvSpPr txBox="1"/>
          <p:nvPr>
            <p:custDataLst>
              <p:tags r:id="rId31"/>
            </p:custDataLst>
          </p:nvPr>
        </p:nvSpPr>
        <p:spPr>
          <a:xfrm>
            <a:off x="2994482" y="766813"/>
            <a:ext cx="81216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0"/>
              </a:lnSpc>
            </a:pP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Soldat</a:t>
            </a:r>
            <a:r>
              <a:rPr lang="fr-CA" dirty="0" smtClean="0"/>
              <a:t> </a:t>
            </a:r>
            <a:r>
              <a:rPr lang="fr-CA" sz="1050" b="1" spc="-15" dirty="0" smtClean="0">
                <a:solidFill>
                  <a:srgbClr val="FFFFFF"/>
                </a:solidFill>
                <a:latin typeface="Arial"/>
              </a:rPr>
              <a:t>Peat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>
            <p:custDataLst>
              <p:tags r:id="rId32"/>
            </p:custDataLst>
          </p:nvPr>
        </p:nvSpPr>
        <p:spPr>
          <a:xfrm>
            <a:off x="2956382" y="938149"/>
            <a:ext cx="1462442" cy="5060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5" name="object 35"/>
          <p:cNvSpPr/>
          <p:nvPr>
            <p:custDataLst>
              <p:tags r:id="rId33"/>
            </p:custDataLst>
          </p:nvPr>
        </p:nvSpPr>
        <p:spPr>
          <a:xfrm>
            <a:off x="3007182" y="2362225"/>
            <a:ext cx="101600" cy="10160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6" name="object 36"/>
          <p:cNvSpPr/>
          <p:nvPr>
            <p:custDataLst>
              <p:tags r:id="rId34"/>
            </p:custDataLst>
          </p:nvPr>
        </p:nvSpPr>
        <p:spPr>
          <a:xfrm>
            <a:off x="4355325" y="2349525"/>
            <a:ext cx="114274" cy="11430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7" name="object 37"/>
          <p:cNvSpPr/>
          <p:nvPr>
            <p:custDataLst>
              <p:tags r:id="rId35"/>
            </p:custDataLst>
          </p:nvPr>
        </p:nvSpPr>
        <p:spPr>
          <a:xfrm>
            <a:off x="3057982" y="2400325"/>
            <a:ext cx="1310043" cy="6349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8" name="object 38"/>
          <p:cNvSpPr/>
          <p:nvPr>
            <p:custDataLst>
              <p:tags r:id="rId36"/>
            </p:custDataLst>
          </p:nvPr>
        </p:nvSpPr>
        <p:spPr>
          <a:xfrm>
            <a:off x="4418825" y="811580"/>
            <a:ext cx="50774" cy="10160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9" name="object 39"/>
          <p:cNvSpPr/>
          <p:nvPr>
            <p:custDataLst>
              <p:tags r:id="rId37"/>
            </p:custDataLst>
          </p:nvPr>
        </p:nvSpPr>
        <p:spPr>
          <a:xfrm>
            <a:off x="4418825" y="862368"/>
            <a:ext cx="50774" cy="1499857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0" name="object 40"/>
          <p:cNvSpPr/>
          <p:nvPr>
            <p:custDataLst>
              <p:tags r:id="rId38"/>
            </p:custDataLst>
          </p:nvPr>
        </p:nvSpPr>
        <p:spPr>
          <a:xfrm>
            <a:off x="2956381" y="982421"/>
            <a:ext cx="1463040" cy="1430655"/>
          </a:xfrm>
          <a:custGeom>
            <a:avLst/>
            <a:gdLst/>
            <a:ahLst/>
            <a:cxnLst/>
            <a:rect l="l" t="t" r="r" b="b"/>
            <a:pathLst>
              <a:path w="1463039" h="1430655">
                <a:moveTo>
                  <a:pt x="1462443" y="0"/>
                </a:moveTo>
                <a:lnTo>
                  <a:pt x="0" y="0"/>
                </a:lnTo>
                <a:lnTo>
                  <a:pt x="0" y="1379804"/>
                </a:lnTo>
                <a:lnTo>
                  <a:pt x="4008" y="1399528"/>
                </a:lnTo>
                <a:lnTo>
                  <a:pt x="14922" y="1415681"/>
                </a:lnTo>
                <a:lnTo>
                  <a:pt x="31075" y="1426596"/>
                </a:lnTo>
                <a:lnTo>
                  <a:pt x="50800" y="1430604"/>
                </a:lnTo>
                <a:lnTo>
                  <a:pt x="1411643" y="1430604"/>
                </a:lnTo>
                <a:lnTo>
                  <a:pt x="1431368" y="1426596"/>
                </a:lnTo>
                <a:lnTo>
                  <a:pt x="1447521" y="1415681"/>
                </a:lnTo>
                <a:lnTo>
                  <a:pt x="1458435" y="1399528"/>
                </a:lnTo>
                <a:lnTo>
                  <a:pt x="1462443" y="1379804"/>
                </a:lnTo>
                <a:lnTo>
                  <a:pt x="1462443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1" name="object 41"/>
          <p:cNvSpPr/>
          <p:nvPr>
            <p:custDataLst>
              <p:tags r:id="rId39"/>
            </p:custDataLst>
          </p:nvPr>
        </p:nvSpPr>
        <p:spPr>
          <a:xfrm>
            <a:off x="4418825" y="849668"/>
            <a:ext cx="0" cy="1531620"/>
          </a:xfrm>
          <a:custGeom>
            <a:avLst/>
            <a:gdLst/>
            <a:ahLst/>
            <a:cxnLst/>
            <a:rect l="l" t="t" r="r" b="b"/>
            <a:pathLst>
              <a:path h="1531620">
                <a:moveTo>
                  <a:pt x="0" y="153160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2" name="object 42"/>
          <p:cNvSpPr/>
          <p:nvPr>
            <p:custDataLst>
              <p:tags r:id="rId40"/>
            </p:custDataLst>
          </p:nvPr>
        </p:nvSpPr>
        <p:spPr>
          <a:xfrm>
            <a:off x="4418825" y="83696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3" name="object 43"/>
          <p:cNvSpPr/>
          <p:nvPr>
            <p:custDataLst>
              <p:tags r:id="rId41"/>
            </p:custDataLst>
          </p:nvPr>
        </p:nvSpPr>
        <p:spPr>
          <a:xfrm>
            <a:off x="4418825" y="82426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4" name="object 44"/>
          <p:cNvSpPr/>
          <p:nvPr>
            <p:custDataLst>
              <p:tags r:id="rId42"/>
            </p:custDataLst>
          </p:nvPr>
        </p:nvSpPr>
        <p:spPr>
          <a:xfrm>
            <a:off x="4418825" y="81156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5" name="object 45"/>
          <p:cNvSpPr/>
          <p:nvPr>
            <p:custDataLst>
              <p:tags r:id="rId43"/>
            </p:custDataLst>
          </p:nvPr>
        </p:nvSpPr>
        <p:spPr>
          <a:xfrm>
            <a:off x="3007182" y="1007742"/>
            <a:ext cx="1360858" cy="136085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6" name="object 46"/>
          <p:cNvSpPr/>
          <p:nvPr>
            <p:custDataLst>
              <p:tags r:id="rId44"/>
            </p:custDataLst>
          </p:nvPr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7" name="object 47"/>
          <p:cNvSpPr/>
          <p:nvPr>
            <p:custDataLst>
              <p:tags r:id="rId45"/>
            </p:custDataLst>
          </p:nvPr>
        </p:nvSpPr>
        <p:spPr>
          <a:xfrm>
            <a:off x="2303995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8" name="object 48"/>
          <p:cNvSpPr txBox="1">
            <a:spLocks noGrp="1"/>
          </p:cNvSpPr>
          <p:nvPr>
            <p:ph type="dt" sz="half" idx="6"/>
            <p:custDataLst>
              <p:tags r:id="rId46"/>
            </p:custDataLst>
          </p:nvPr>
        </p:nvSpPr>
        <p:spPr>
          <a:xfrm>
            <a:off x="1695450" y="3340195"/>
            <a:ext cx="51370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10" dirty="0" smtClean="0"/>
              <a:t>Warren </a:t>
            </a:r>
            <a:r>
              <a:rPr lang="fr-CA" spc="-5" dirty="0" smtClean="0"/>
              <a:t>et</a:t>
            </a:r>
            <a:r>
              <a:rPr lang="fr-CA" dirty="0" smtClean="0"/>
              <a:t> </a:t>
            </a:r>
            <a:r>
              <a:rPr lang="fr-CA" spc="-5" dirty="0" smtClean="0"/>
              <a:t>coll.</a:t>
            </a:r>
            <a:endParaRPr lang="fr-CA" spc="-5" dirty="0"/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  <p:custDataLst>
              <p:tags r:id="rId47"/>
            </p:custDataLst>
          </p:nvPr>
        </p:nvSpPr>
        <p:spPr>
          <a:xfrm>
            <a:off x="2399296" y="3340194"/>
            <a:ext cx="1772246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lang="fr-CA" i="1" spc="5" dirty="0">
              <a:latin typeface="Trebuchet MS"/>
            </a:endParaRPr>
          </a:p>
        </p:txBody>
      </p:sp>
      <p:sp>
        <p:nvSpPr>
          <p:cNvPr id="50" name="object 1461"/>
          <p:cNvSpPr txBox="1"/>
          <p:nvPr>
            <p:custDataLst>
              <p:tags r:id="rId48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suis-je?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rgbClr val="7F7F7F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liées?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vocabulaires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" name="object 4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5" name="object 5"/>
          <p:cNvSpPr/>
          <p:nvPr>
            <p:custDataLst>
              <p:tags r:id="rId3"/>
            </p:custDataLst>
          </p:nvPr>
        </p:nvSpPr>
        <p:spPr>
          <a:xfrm>
            <a:off x="189203" y="829893"/>
            <a:ext cx="2628900" cy="193675"/>
          </a:xfrm>
          <a:custGeom>
            <a:avLst/>
            <a:gdLst/>
            <a:ahLst/>
            <a:cxnLst/>
            <a:rect l="l" t="t" r="r" b="b"/>
            <a:pathLst>
              <a:path w="2628900" h="193675">
                <a:moveTo>
                  <a:pt x="2578011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3153"/>
                </a:lnTo>
                <a:lnTo>
                  <a:pt x="2628811" y="193153"/>
                </a:lnTo>
                <a:lnTo>
                  <a:pt x="2628811" y="50800"/>
                </a:lnTo>
                <a:lnTo>
                  <a:pt x="2624803" y="31075"/>
                </a:lnTo>
                <a:lnTo>
                  <a:pt x="2613889" y="14922"/>
                </a:lnTo>
                <a:lnTo>
                  <a:pt x="2597736" y="4008"/>
                </a:lnTo>
                <a:lnTo>
                  <a:pt x="2578011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6" name="object 6"/>
          <p:cNvSpPr txBox="1"/>
          <p:nvPr>
            <p:custDataLst>
              <p:tags r:id="rId4"/>
            </p:custDataLst>
          </p:nvPr>
        </p:nvSpPr>
        <p:spPr>
          <a:xfrm>
            <a:off x="227634" y="759833"/>
            <a:ext cx="184914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1050" b="1" spc="-5" dirty="0" smtClean="0">
                <a:solidFill>
                  <a:srgbClr val="FFFFFF"/>
                </a:solidFill>
                <a:latin typeface="Arial"/>
                <a:hlinkClick r:id="rId50"/>
              </a:rPr>
              <a:t>Papiers</a:t>
            </a:r>
            <a:r>
              <a:rPr lang="fr-CA" dirty="0" smtClean="0"/>
              <a:t> </a:t>
            </a:r>
            <a:r>
              <a:rPr lang="fr-CA" sz="1050" b="1" spc="-15" dirty="0" smtClean="0">
                <a:solidFill>
                  <a:srgbClr val="FFFFFF"/>
                </a:solidFill>
                <a:latin typeface="Arial"/>
                <a:hlinkClick r:id="rId50"/>
              </a:rPr>
              <a:t>d’attestation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>
            <p:custDataLst>
              <p:tags r:id="rId5"/>
            </p:custDataLst>
          </p:nvPr>
        </p:nvSpPr>
        <p:spPr>
          <a:xfrm>
            <a:off x="189204" y="1010386"/>
            <a:ext cx="2628810" cy="5060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8" name="object 8"/>
          <p:cNvSpPr/>
          <p:nvPr>
            <p:custDataLst>
              <p:tags r:id="rId6"/>
            </p:custDataLst>
          </p:nvPr>
        </p:nvSpPr>
        <p:spPr>
          <a:xfrm>
            <a:off x="240004" y="1204671"/>
            <a:ext cx="101600" cy="10160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9" name="object 9"/>
          <p:cNvSpPr/>
          <p:nvPr>
            <p:custDataLst>
              <p:tags r:id="rId7"/>
            </p:custDataLst>
          </p:nvPr>
        </p:nvSpPr>
        <p:spPr>
          <a:xfrm>
            <a:off x="2754515" y="1191971"/>
            <a:ext cx="114261" cy="11430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0" name="object 10"/>
          <p:cNvSpPr/>
          <p:nvPr>
            <p:custDataLst>
              <p:tags r:id="rId8"/>
            </p:custDataLst>
          </p:nvPr>
        </p:nvSpPr>
        <p:spPr>
          <a:xfrm>
            <a:off x="290805" y="1242771"/>
            <a:ext cx="2476411" cy="6349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1" name="object 11"/>
          <p:cNvSpPr/>
          <p:nvPr>
            <p:custDataLst>
              <p:tags r:id="rId9"/>
            </p:custDataLst>
          </p:nvPr>
        </p:nvSpPr>
        <p:spPr>
          <a:xfrm>
            <a:off x="2818015" y="874128"/>
            <a:ext cx="50761" cy="10160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2" name="object 12"/>
          <p:cNvSpPr/>
          <p:nvPr>
            <p:custDataLst>
              <p:tags r:id="rId10"/>
            </p:custDataLst>
          </p:nvPr>
        </p:nvSpPr>
        <p:spPr>
          <a:xfrm>
            <a:off x="2818015" y="924927"/>
            <a:ext cx="50761" cy="27974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3" name="object 13"/>
          <p:cNvSpPr/>
          <p:nvPr>
            <p:custDataLst>
              <p:tags r:id="rId11"/>
            </p:custDataLst>
          </p:nvPr>
        </p:nvSpPr>
        <p:spPr>
          <a:xfrm>
            <a:off x="189203" y="1054675"/>
            <a:ext cx="2628900" cy="201295"/>
          </a:xfrm>
          <a:custGeom>
            <a:avLst/>
            <a:gdLst/>
            <a:ahLst/>
            <a:cxnLst/>
            <a:rect l="l" t="t" r="r" b="b"/>
            <a:pathLst>
              <a:path w="2628900" h="201294">
                <a:moveTo>
                  <a:pt x="2628811" y="0"/>
                </a:moveTo>
                <a:lnTo>
                  <a:pt x="0" y="0"/>
                </a:lnTo>
                <a:lnTo>
                  <a:pt x="0" y="149995"/>
                </a:lnTo>
                <a:lnTo>
                  <a:pt x="4008" y="169720"/>
                </a:lnTo>
                <a:lnTo>
                  <a:pt x="14922" y="185873"/>
                </a:lnTo>
                <a:lnTo>
                  <a:pt x="31075" y="196787"/>
                </a:lnTo>
                <a:lnTo>
                  <a:pt x="50800" y="200796"/>
                </a:lnTo>
                <a:lnTo>
                  <a:pt x="2578011" y="200796"/>
                </a:lnTo>
                <a:lnTo>
                  <a:pt x="2597736" y="196787"/>
                </a:lnTo>
                <a:lnTo>
                  <a:pt x="2613889" y="185873"/>
                </a:lnTo>
                <a:lnTo>
                  <a:pt x="2624803" y="169720"/>
                </a:lnTo>
                <a:lnTo>
                  <a:pt x="2628811" y="149995"/>
                </a:lnTo>
                <a:lnTo>
                  <a:pt x="2628811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4" name="object 14"/>
          <p:cNvSpPr/>
          <p:nvPr>
            <p:custDataLst>
              <p:tags r:id="rId12"/>
            </p:custDataLst>
          </p:nvPr>
        </p:nvSpPr>
        <p:spPr>
          <a:xfrm>
            <a:off x="2818015" y="912227"/>
            <a:ext cx="0" cy="311785"/>
          </a:xfrm>
          <a:custGeom>
            <a:avLst/>
            <a:gdLst/>
            <a:ahLst/>
            <a:cxnLst/>
            <a:rect l="l" t="t" r="r" b="b"/>
            <a:pathLst>
              <a:path h="311784">
                <a:moveTo>
                  <a:pt x="0" y="31149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5" name="object 15"/>
          <p:cNvSpPr/>
          <p:nvPr>
            <p:custDataLst>
              <p:tags r:id="rId13"/>
            </p:custDataLst>
          </p:nvPr>
        </p:nvSpPr>
        <p:spPr>
          <a:xfrm>
            <a:off x="2818015" y="89952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6" name="object 16"/>
          <p:cNvSpPr/>
          <p:nvPr>
            <p:custDataLst>
              <p:tags r:id="rId14"/>
            </p:custDataLst>
          </p:nvPr>
        </p:nvSpPr>
        <p:spPr>
          <a:xfrm>
            <a:off x="2818015" y="88682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7" name="object 17"/>
          <p:cNvSpPr/>
          <p:nvPr>
            <p:custDataLst>
              <p:tags r:id="rId15"/>
            </p:custDataLst>
          </p:nvPr>
        </p:nvSpPr>
        <p:spPr>
          <a:xfrm>
            <a:off x="2818015" y="87412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8" name="object 18"/>
          <p:cNvSpPr/>
          <p:nvPr>
            <p:custDataLst>
              <p:tags r:id="rId16"/>
            </p:custDataLst>
          </p:nvPr>
        </p:nvSpPr>
        <p:spPr>
          <a:xfrm>
            <a:off x="189203" y="1407388"/>
            <a:ext cx="2628900" cy="183515"/>
          </a:xfrm>
          <a:custGeom>
            <a:avLst/>
            <a:gdLst/>
            <a:ahLst/>
            <a:cxnLst/>
            <a:rect l="l" t="t" r="r" b="b"/>
            <a:pathLst>
              <a:path w="2628900" h="183515">
                <a:moveTo>
                  <a:pt x="2578011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3454"/>
                </a:lnTo>
                <a:lnTo>
                  <a:pt x="2628811" y="183454"/>
                </a:lnTo>
                <a:lnTo>
                  <a:pt x="2628811" y="50800"/>
                </a:lnTo>
                <a:lnTo>
                  <a:pt x="2624803" y="31075"/>
                </a:lnTo>
                <a:lnTo>
                  <a:pt x="2613889" y="14922"/>
                </a:lnTo>
                <a:lnTo>
                  <a:pt x="2597736" y="4008"/>
                </a:lnTo>
                <a:lnTo>
                  <a:pt x="2578011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9" name="object 19"/>
          <p:cNvSpPr/>
          <p:nvPr>
            <p:custDataLst>
              <p:tags r:id="rId17"/>
            </p:custDataLst>
          </p:nvPr>
        </p:nvSpPr>
        <p:spPr>
          <a:xfrm>
            <a:off x="189204" y="1578190"/>
            <a:ext cx="2628810" cy="5060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0" name="object 20"/>
          <p:cNvSpPr/>
          <p:nvPr>
            <p:custDataLst>
              <p:tags r:id="rId18"/>
            </p:custDataLst>
          </p:nvPr>
        </p:nvSpPr>
        <p:spPr>
          <a:xfrm>
            <a:off x="240004" y="2953245"/>
            <a:ext cx="101600" cy="10160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1" name="object 21"/>
          <p:cNvSpPr/>
          <p:nvPr>
            <p:custDataLst>
              <p:tags r:id="rId19"/>
            </p:custDataLst>
          </p:nvPr>
        </p:nvSpPr>
        <p:spPr>
          <a:xfrm>
            <a:off x="2754515" y="2940545"/>
            <a:ext cx="114261" cy="11430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2" name="object 22"/>
          <p:cNvSpPr/>
          <p:nvPr>
            <p:custDataLst>
              <p:tags r:id="rId20"/>
            </p:custDataLst>
          </p:nvPr>
        </p:nvSpPr>
        <p:spPr>
          <a:xfrm>
            <a:off x="290805" y="2991345"/>
            <a:ext cx="2476411" cy="6349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3" name="object 23"/>
          <p:cNvSpPr/>
          <p:nvPr>
            <p:custDataLst>
              <p:tags r:id="rId21"/>
            </p:custDataLst>
          </p:nvPr>
        </p:nvSpPr>
        <p:spPr>
          <a:xfrm>
            <a:off x="2818015" y="1451622"/>
            <a:ext cx="50761" cy="10160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4" name="object 24"/>
          <p:cNvSpPr/>
          <p:nvPr>
            <p:custDataLst>
              <p:tags r:id="rId22"/>
            </p:custDataLst>
          </p:nvPr>
        </p:nvSpPr>
        <p:spPr>
          <a:xfrm>
            <a:off x="2818015" y="1502410"/>
            <a:ext cx="50761" cy="145083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5" name="object 25"/>
          <p:cNvSpPr/>
          <p:nvPr>
            <p:custDataLst>
              <p:tags r:id="rId23"/>
            </p:custDataLst>
          </p:nvPr>
        </p:nvSpPr>
        <p:spPr>
          <a:xfrm>
            <a:off x="189203" y="1622450"/>
            <a:ext cx="2628900" cy="1381760"/>
          </a:xfrm>
          <a:custGeom>
            <a:avLst/>
            <a:gdLst/>
            <a:ahLst/>
            <a:cxnLst/>
            <a:rect l="l" t="t" r="r" b="b"/>
            <a:pathLst>
              <a:path w="2628900" h="1381760">
                <a:moveTo>
                  <a:pt x="2628811" y="0"/>
                </a:moveTo>
                <a:lnTo>
                  <a:pt x="0" y="0"/>
                </a:lnTo>
                <a:lnTo>
                  <a:pt x="0" y="1330794"/>
                </a:lnTo>
                <a:lnTo>
                  <a:pt x="4008" y="1350519"/>
                </a:lnTo>
                <a:lnTo>
                  <a:pt x="14922" y="1366672"/>
                </a:lnTo>
                <a:lnTo>
                  <a:pt x="31075" y="1377586"/>
                </a:lnTo>
                <a:lnTo>
                  <a:pt x="50800" y="1381595"/>
                </a:lnTo>
                <a:lnTo>
                  <a:pt x="2578011" y="1381595"/>
                </a:lnTo>
                <a:lnTo>
                  <a:pt x="2597736" y="1377586"/>
                </a:lnTo>
                <a:lnTo>
                  <a:pt x="2613889" y="1366672"/>
                </a:lnTo>
                <a:lnTo>
                  <a:pt x="2624803" y="1350519"/>
                </a:lnTo>
                <a:lnTo>
                  <a:pt x="2628811" y="1330794"/>
                </a:lnTo>
                <a:lnTo>
                  <a:pt x="2628811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6" name="object 26"/>
          <p:cNvSpPr/>
          <p:nvPr>
            <p:custDataLst>
              <p:tags r:id="rId24"/>
            </p:custDataLst>
          </p:nvPr>
        </p:nvSpPr>
        <p:spPr>
          <a:xfrm>
            <a:off x="2818015" y="1489710"/>
            <a:ext cx="0" cy="1482725"/>
          </a:xfrm>
          <a:custGeom>
            <a:avLst/>
            <a:gdLst/>
            <a:ahLst/>
            <a:cxnLst/>
            <a:rect l="l" t="t" r="r" b="b"/>
            <a:pathLst>
              <a:path h="1482725">
                <a:moveTo>
                  <a:pt x="0" y="148258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7" name="object 27"/>
          <p:cNvSpPr/>
          <p:nvPr>
            <p:custDataLst>
              <p:tags r:id="rId25"/>
            </p:custDataLst>
          </p:nvPr>
        </p:nvSpPr>
        <p:spPr>
          <a:xfrm>
            <a:off x="2818015" y="147701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8" name="object 28"/>
          <p:cNvSpPr/>
          <p:nvPr>
            <p:custDataLst>
              <p:tags r:id="rId26"/>
            </p:custDataLst>
          </p:nvPr>
        </p:nvSpPr>
        <p:spPr>
          <a:xfrm>
            <a:off x="2818015" y="146431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9" name="object 29"/>
          <p:cNvSpPr/>
          <p:nvPr>
            <p:custDataLst>
              <p:tags r:id="rId27"/>
            </p:custDataLst>
          </p:nvPr>
        </p:nvSpPr>
        <p:spPr>
          <a:xfrm>
            <a:off x="2818015" y="145161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0" name="object 30"/>
          <p:cNvSpPr txBox="1"/>
          <p:nvPr>
            <p:custDataLst>
              <p:tags r:id="rId28"/>
            </p:custDataLst>
          </p:nvPr>
        </p:nvSpPr>
        <p:spPr>
          <a:xfrm>
            <a:off x="227304" y="1042174"/>
            <a:ext cx="2330450" cy="1959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1000" spc="-10" dirty="0" smtClean="0">
                <a:latin typeface="Arial"/>
              </a:rPr>
              <a:t>Naissance </a:t>
            </a:r>
            <a:r>
              <a:rPr lang="fr-CA" sz="1000" spc="-5" dirty="0" smtClean="0">
                <a:latin typeface="Arial"/>
              </a:rPr>
              <a:t>1893-02-31 - 31 février</a:t>
            </a:r>
            <a:r>
              <a:rPr lang="fr-CA" sz="1600" dirty="0" smtClean="0"/>
              <a:t> </a:t>
            </a:r>
            <a:r>
              <a:rPr lang="fr-CA" sz="1000" spc="-5" dirty="0" smtClean="0">
                <a:latin typeface="Arial"/>
              </a:rPr>
              <a:t>1893</a:t>
            </a:r>
            <a:endParaRPr lang="fr-CA" sz="10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Information</a:t>
            </a:r>
            <a:r>
              <a:rPr lang="fr-CA" dirty="0" smtClean="0"/>
              <a:t> </a:t>
            </a: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partielle</a:t>
            </a:r>
            <a:endParaRPr lang="fr-CA" sz="1050" dirty="0" smtClean="0">
              <a:latin typeface="Arial"/>
              <a:cs typeface="Arial"/>
            </a:endParaRPr>
          </a:p>
          <a:p>
            <a:pPr marL="12700">
              <a:lnSpc>
                <a:spcPts val="1400"/>
              </a:lnSpc>
            </a:pPr>
            <a:r>
              <a:rPr lang="fr-CA" sz="1050" i="1" spc="-15" dirty="0" smtClean="0">
                <a:latin typeface="Verdana"/>
              </a:rPr>
              <a:t>&lt;</a:t>
            </a:r>
            <a:r>
              <a:rPr lang="fr-CA" sz="1050" spc="-15" dirty="0" smtClean="0">
                <a:latin typeface="Arial"/>
              </a:rPr>
              <a:t>owl:time</a:t>
            </a:r>
            <a:r>
              <a:rPr lang="fr-CA" dirty="0" smtClean="0"/>
              <a:t> </a:t>
            </a:r>
            <a:r>
              <a:rPr lang="fr-CA" sz="1050" spc="-5" dirty="0" smtClean="0">
                <a:latin typeface="Arial"/>
              </a:rPr>
              <a:t>rdf:about="Birth"</a:t>
            </a:r>
            <a:r>
              <a:rPr lang="fr-CA" sz="1050" i="1" spc="-5" dirty="0" smtClean="0">
                <a:latin typeface="Verdana"/>
              </a:rPr>
              <a:t>&gt;</a:t>
            </a:r>
            <a:endParaRPr lang="fr-CA" sz="1050" dirty="0" smtClean="0">
              <a:latin typeface="Verdana"/>
              <a:cs typeface="Verdana"/>
            </a:endParaRPr>
          </a:p>
          <a:p>
            <a:pPr marL="12700">
              <a:lnSpc>
                <a:spcPts val="1400"/>
              </a:lnSpc>
            </a:pPr>
            <a:r>
              <a:rPr lang="fr-CA" sz="1050" i="1" spc="-10" dirty="0" smtClean="0">
                <a:latin typeface="Verdana"/>
              </a:rPr>
              <a:t>&lt;</a:t>
            </a:r>
            <a:r>
              <a:rPr lang="fr-CA" sz="1050" spc="-10" dirty="0" smtClean="0">
                <a:latin typeface="Arial"/>
              </a:rPr>
              <a:t>time:hasDateTimeDescription</a:t>
            </a:r>
            <a:r>
              <a:rPr lang="fr-CA" sz="1050" i="1" spc="-10" dirty="0" smtClean="0">
                <a:latin typeface="Verdana"/>
              </a:rPr>
              <a:t>&gt;</a:t>
            </a:r>
            <a:endParaRPr lang="fr-CA" sz="1050" dirty="0" smtClean="0">
              <a:latin typeface="Verdana"/>
              <a:cs typeface="Verdana"/>
            </a:endParaRPr>
          </a:p>
          <a:p>
            <a:pPr marL="12700">
              <a:lnSpc>
                <a:spcPts val="1400"/>
              </a:lnSpc>
            </a:pPr>
            <a:r>
              <a:rPr lang="fr-CA" sz="1050" i="1" spc="-10" dirty="0" smtClean="0">
                <a:latin typeface="Verdana"/>
              </a:rPr>
              <a:t>&lt;</a:t>
            </a:r>
            <a:r>
              <a:rPr lang="fr-CA" sz="1050" spc="-10" dirty="0" smtClean="0">
                <a:latin typeface="Arial"/>
              </a:rPr>
              <a:t>time:DateTimeDescription</a:t>
            </a:r>
            <a:r>
              <a:rPr lang="fr-CA" dirty="0" smtClean="0"/>
              <a:t> </a:t>
            </a:r>
            <a:r>
              <a:rPr lang="fr-CA" sz="1050" spc="-20" dirty="0" smtClean="0">
                <a:latin typeface="Arial"/>
              </a:rPr>
              <a:t>...</a:t>
            </a:r>
            <a:r>
              <a:rPr lang="fr-CA" sz="1050" i="1" spc="-20" dirty="0" smtClean="0">
                <a:latin typeface="Verdana"/>
              </a:rPr>
              <a:t>&gt;</a:t>
            </a:r>
            <a:endParaRPr lang="fr-CA" sz="1050" dirty="0" smtClean="0">
              <a:latin typeface="Verdana"/>
              <a:cs typeface="Verdana"/>
            </a:endParaRPr>
          </a:p>
          <a:p>
            <a:pPr marL="12700">
              <a:lnSpc>
                <a:spcPts val="1400"/>
              </a:lnSpc>
            </a:pPr>
            <a:r>
              <a:rPr lang="fr-CA" sz="1050" i="1" spc="-15" dirty="0" smtClean="0">
                <a:latin typeface="Verdana"/>
              </a:rPr>
              <a:t>&lt;</a:t>
            </a:r>
            <a:r>
              <a:rPr lang="fr-CA" sz="1050" spc="-15" dirty="0" smtClean="0">
                <a:latin typeface="Arial"/>
              </a:rPr>
              <a:t>time:year</a:t>
            </a:r>
            <a:r>
              <a:rPr lang="fr-CA" sz="1050" i="1" spc="-15" dirty="0" smtClean="0">
                <a:latin typeface="Verdana"/>
              </a:rPr>
              <a:t>&gt;</a:t>
            </a:r>
            <a:r>
              <a:rPr lang="fr-CA" sz="1050" spc="-15" dirty="0" smtClean="0">
                <a:latin typeface="Arial"/>
              </a:rPr>
              <a:t>1893</a:t>
            </a:r>
            <a:r>
              <a:rPr lang="fr-CA" sz="1050" i="1" spc="-15" dirty="0" smtClean="0">
                <a:latin typeface="Verdana"/>
              </a:rPr>
              <a:t>&lt;</a:t>
            </a:r>
            <a:r>
              <a:rPr lang="fr-CA" sz="1050" spc="-15" dirty="0" smtClean="0">
                <a:latin typeface="Arial"/>
              </a:rPr>
              <a:t>/time:year</a:t>
            </a:r>
            <a:r>
              <a:rPr lang="fr-CA" sz="1050" i="1" spc="-15" dirty="0" smtClean="0">
                <a:latin typeface="Verdana"/>
              </a:rPr>
              <a:t>&gt;</a:t>
            </a:r>
            <a:endParaRPr lang="fr-CA" sz="1050" dirty="0" smtClean="0">
              <a:latin typeface="Verdana"/>
              <a:cs typeface="Verdana"/>
            </a:endParaRPr>
          </a:p>
          <a:p>
            <a:pPr marL="12700">
              <a:lnSpc>
                <a:spcPts val="1400"/>
              </a:lnSpc>
            </a:pPr>
            <a:r>
              <a:rPr lang="fr-CA" sz="1050" i="1" spc="-10" dirty="0" smtClean="0">
                <a:latin typeface="Verdana"/>
              </a:rPr>
              <a:t>&lt;</a:t>
            </a:r>
            <a:r>
              <a:rPr lang="fr-CA" sz="1050" spc="-10" dirty="0" smtClean="0">
                <a:latin typeface="Arial"/>
              </a:rPr>
              <a:t>time:DateTimeDescription</a:t>
            </a:r>
            <a:r>
              <a:rPr lang="fr-CA" sz="1050" i="1" spc="-10" dirty="0" smtClean="0">
                <a:latin typeface="Verdana"/>
              </a:rPr>
              <a:t>&gt;</a:t>
            </a:r>
            <a:endParaRPr lang="fr-CA" sz="1050" dirty="0" smtClean="0">
              <a:latin typeface="Verdana"/>
              <a:cs typeface="Verdana"/>
            </a:endParaRPr>
          </a:p>
          <a:p>
            <a:pPr marL="12700">
              <a:lnSpc>
                <a:spcPts val="1400"/>
              </a:lnSpc>
            </a:pPr>
            <a:r>
              <a:rPr lang="fr-CA" sz="1050" i="1" spc="-10" dirty="0" smtClean="0">
                <a:latin typeface="Verdana"/>
              </a:rPr>
              <a:t>&lt;</a:t>
            </a:r>
            <a:r>
              <a:rPr lang="fr-CA" sz="1050" spc="-10" dirty="0" smtClean="0">
                <a:latin typeface="Arial"/>
              </a:rPr>
              <a:t>/time:hasDateTimeDescription</a:t>
            </a:r>
            <a:r>
              <a:rPr lang="fr-CA" sz="1050" i="1" spc="-10" dirty="0" smtClean="0">
                <a:latin typeface="Verdana"/>
              </a:rPr>
              <a:t>&gt;</a:t>
            </a:r>
            <a:endParaRPr lang="fr-CA" sz="1050" dirty="0" smtClean="0">
              <a:latin typeface="Verdana"/>
              <a:cs typeface="Verdana"/>
            </a:endParaRPr>
          </a:p>
          <a:p>
            <a:pPr marL="12700">
              <a:lnSpc>
                <a:spcPts val="1400"/>
              </a:lnSpc>
            </a:pPr>
            <a:r>
              <a:rPr lang="fr-CA" sz="1050" i="1" spc="-15" dirty="0" smtClean="0">
                <a:latin typeface="Verdana"/>
              </a:rPr>
              <a:t>&lt;</a:t>
            </a:r>
            <a:r>
              <a:rPr lang="fr-CA" sz="1050" spc="-15" dirty="0" smtClean="0">
                <a:latin typeface="Arial"/>
              </a:rPr>
              <a:t>rdf:value</a:t>
            </a:r>
            <a:r>
              <a:rPr lang="fr-CA" sz="1050" i="1" spc="-15" dirty="0" smtClean="0">
                <a:latin typeface="Verdana"/>
              </a:rPr>
              <a:t>&gt;</a:t>
            </a:r>
            <a:r>
              <a:rPr lang="fr-CA" sz="1050" spc="-15" dirty="0" smtClean="0">
                <a:latin typeface="Arial"/>
              </a:rPr>
              <a:t>1893-02-31</a:t>
            </a:r>
            <a:r>
              <a:rPr lang="fr-CA" sz="1050" i="1" spc="-15" dirty="0" smtClean="0">
                <a:latin typeface="Verdana"/>
              </a:rPr>
              <a:t>&lt;</a:t>
            </a:r>
            <a:r>
              <a:rPr lang="fr-CA" sz="1050" spc="-15" dirty="0" smtClean="0">
                <a:latin typeface="Arial"/>
              </a:rPr>
              <a:t>/rdf:value</a:t>
            </a:r>
            <a:r>
              <a:rPr lang="fr-CA" sz="1050" i="1" spc="-15" dirty="0" smtClean="0">
                <a:latin typeface="Verdana"/>
              </a:rPr>
              <a:t>&gt;</a:t>
            </a:r>
            <a:endParaRPr lang="fr-CA" sz="1050" dirty="0" smtClean="0">
              <a:latin typeface="Verdana"/>
              <a:cs typeface="Verdana"/>
            </a:endParaRPr>
          </a:p>
          <a:p>
            <a:pPr marL="12700">
              <a:lnSpc>
                <a:spcPts val="1400"/>
              </a:lnSpc>
            </a:pPr>
            <a:r>
              <a:rPr lang="fr-CA" sz="1050" i="1" spc="-15" dirty="0" smtClean="0">
                <a:latin typeface="Verdana"/>
              </a:rPr>
              <a:t>&lt;</a:t>
            </a:r>
            <a:r>
              <a:rPr lang="fr-CA" sz="1050" spc="-15" dirty="0" smtClean="0">
                <a:latin typeface="Arial"/>
              </a:rPr>
              <a:t>/owl:time</a:t>
            </a:r>
            <a:r>
              <a:rPr lang="fr-CA" sz="1050" i="1" spc="-15" dirty="0" smtClean="0">
                <a:latin typeface="Verdana"/>
              </a:rPr>
              <a:t>&gt;</a:t>
            </a:r>
            <a:endParaRPr lang="fr-CA" sz="1050" dirty="0">
              <a:latin typeface="Verdana"/>
              <a:cs typeface="Verdana"/>
            </a:endParaRPr>
          </a:p>
        </p:txBody>
      </p:sp>
      <p:sp>
        <p:nvSpPr>
          <p:cNvPr id="31" name="object 31"/>
          <p:cNvSpPr/>
          <p:nvPr>
            <p:custDataLst>
              <p:tags r:id="rId29"/>
            </p:custDataLst>
          </p:nvPr>
        </p:nvSpPr>
        <p:spPr>
          <a:xfrm>
            <a:off x="2956381" y="829893"/>
            <a:ext cx="1463040" cy="193675"/>
          </a:xfrm>
          <a:custGeom>
            <a:avLst/>
            <a:gdLst/>
            <a:ahLst/>
            <a:cxnLst/>
            <a:rect l="l" t="t" r="r" b="b"/>
            <a:pathLst>
              <a:path w="1463039" h="193675">
                <a:moveTo>
                  <a:pt x="1411643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3153"/>
                </a:lnTo>
                <a:lnTo>
                  <a:pt x="1462443" y="193153"/>
                </a:lnTo>
                <a:lnTo>
                  <a:pt x="1462443" y="50800"/>
                </a:lnTo>
                <a:lnTo>
                  <a:pt x="1458435" y="31075"/>
                </a:lnTo>
                <a:lnTo>
                  <a:pt x="1447521" y="14922"/>
                </a:lnTo>
                <a:lnTo>
                  <a:pt x="1431368" y="4008"/>
                </a:lnTo>
                <a:lnTo>
                  <a:pt x="1411643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2" name="object 32"/>
          <p:cNvSpPr txBox="1"/>
          <p:nvPr>
            <p:custDataLst>
              <p:tags r:id="rId30"/>
            </p:custDataLst>
          </p:nvPr>
        </p:nvSpPr>
        <p:spPr>
          <a:xfrm>
            <a:off x="3007054" y="745274"/>
            <a:ext cx="77914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1050" b="1" spc="-5" dirty="0" smtClean="0">
                <a:solidFill>
                  <a:srgbClr val="FFFFFF"/>
                </a:solidFill>
                <a:latin typeface="Arial"/>
                <a:hlinkClick r:id="rId59"/>
              </a:rPr>
              <a:t>Harry</a:t>
            </a:r>
            <a:r>
              <a:rPr lang="fr-CA" dirty="0" smtClean="0"/>
              <a:t> </a:t>
            </a:r>
            <a:r>
              <a:rPr lang="fr-CA" sz="1050" b="1" spc="-10" dirty="0" smtClean="0">
                <a:solidFill>
                  <a:srgbClr val="FFFFFF"/>
                </a:solidFill>
                <a:latin typeface="Arial"/>
                <a:hlinkClick r:id="rId59"/>
              </a:rPr>
              <a:t>Baird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>
            <p:custDataLst>
              <p:tags r:id="rId31"/>
            </p:custDataLst>
          </p:nvPr>
        </p:nvSpPr>
        <p:spPr>
          <a:xfrm>
            <a:off x="2956382" y="1010386"/>
            <a:ext cx="1462442" cy="5060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4" name="object 34"/>
          <p:cNvSpPr/>
          <p:nvPr>
            <p:custDataLst>
              <p:tags r:id="rId32"/>
            </p:custDataLst>
          </p:nvPr>
        </p:nvSpPr>
        <p:spPr>
          <a:xfrm>
            <a:off x="3007182" y="3104159"/>
            <a:ext cx="101600" cy="10160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5" name="object 35"/>
          <p:cNvSpPr/>
          <p:nvPr>
            <p:custDataLst>
              <p:tags r:id="rId33"/>
            </p:custDataLst>
          </p:nvPr>
        </p:nvSpPr>
        <p:spPr>
          <a:xfrm>
            <a:off x="4355325" y="3091459"/>
            <a:ext cx="114274" cy="11430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6" name="object 36"/>
          <p:cNvSpPr/>
          <p:nvPr>
            <p:custDataLst>
              <p:tags r:id="rId34"/>
            </p:custDataLst>
          </p:nvPr>
        </p:nvSpPr>
        <p:spPr>
          <a:xfrm>
            <a:off x="3057982" y="3142259"/>
            <a:ext cx="1310043" cy="6349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7" name="object 37"/>
          <p:cNvSpPr/>
          <p:nvPr>
            <p:custDataLst>
              <p:tags r:id="rId35"/>
            </p:custDataLst>
          </p:nvPr>
        </p:nvSpPr>
        <p:spPr>
          <a:xfrm>
            <a:off x="4418825" y="874128"/>
            <a:ext cx="50774" cy="10160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8" name="object 38"/>
          <p:cNvSpPr/>
          <p:nvPr>
            <p:custDataLst>
              <p:tags r:id="rId36"/>
            </p:custDataLst>
          </p:nvPr>
        </p:nvSpPr>
        <p:spPr>
          <a:xfrm>
            <a:off x="4418825" y="924902"/>
            <a:ext cx="50774" cy="217925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9" name="object 39"/>
          <p:cNvSpPr/>
          <p:nvPr>
            <p:custDataLst>
              <p:tags r:id="rId37"/>
            </p:custDataLst>
          </p:nvPr>
        </p:nvSpPr>
        <p:spPr>
          <a:xfrm>
            <a:off x="2956381" y="1054646"/>
            <a:ext cx="1463040" cy="2100580"/>
          </a:xfrm>
          <a:custGeom>
            <a:avLst/>
            <a:gdLst/>
            <a:ahLst/>
            <a:cxnLst/>
            <a:rect l="l" t="t" r="r" b="b"/>
            <a:pathLst>
              <a:path w="1463039" h="2100580">
                <a:moveTo>
                  <a:pt x="1462443" y="0"/>
                </a:moveTo>
                <a:lnTo>
                  <a:pt x="0" y="0"/>
                </a:lnTo>
                <a:lnTo>
                  <a:pt x="0" y="2049513"/>
                </a:lnTo>
                <a:lnTo>
                  <a:pt x="4008" y="2069238"/>
                </a:lnTo>
                <a:lnTo>
                  <a:pt x="14922" y="2085390"/>
                </a:lnTo>
                <a:lnTo>
                  <a:pt x="31075" y="2096305"/>
                </a:lnTo>
                <a:lnTo>
                  <a:pt x="50800" y="2100313"/>
                </a:lnTo>
                <a:lnTo>
                  <a:pt x="1411643" y="2100313"/>
                </a:lnTo>
                <a:lnTo>
                  <a:pt x="1431368" y="2096305"/>
                </a:lnTo>
                <a:lnTo>
                  <a:pt x="1447521" y="2085390"/>
                </a:lnTo>
                <a:lnTo>
                  <a:pt x="1458435" y="2069238"/>
                </a:lnTo>
                <a:lnTo>
                  <a:pt x="1462443" y="2049513"/>
                </a:lnTo>
                <a:lnTo>
                  <a:pt x="1462443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0" name="object 40"/>
          <p:cNvSpPr/>
          <p:nvPr>
            <p:custDataLst>
              <p:tags r:id="rId38"/>
            </p:custDataLst>
          </p:nvPr>
        </p:nvSpPr>
        <p:spPr>
          <a:xfrm>
            <a:off x="4418825" y="912202"/>
            <a:ext cx="0" cy="2211070"/>
          </a:xfrm>
          <a:custGeom>
            <a:avLst/>
            <a:gdLst/>
            <a:ahLst/>
            <a:cxnLst/>
            <a:rect l="l" t="t" r="r" b="b"/>
            <a:pathLst>
              <a:path h="2211070">
                <a:moveTo>
                  <a:pt x="0" y="221100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1" name="object 41"/>
          <p:cNvSpPr/>
          <p:nvPr>
            <p:custDataLst>
              <p:tags r:id="rId39"/>
            </p:custDataLst>
          </p:nvPr>
        </p:nvSpPr>
        <p:spPr>
          <a:xfrm>
            <a:off x="4418825" y="89950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2" name="object 42"/>
          <p:cNvSpPr/>
          <p:nvPr>
            <p:custDataLst>
              <p:tags r:id="rId40"/>
            </p:custDataLst>
          </p:nvPr>
        </p:nvSpPr>
        <p:spPr>
          <a:xfrm>
            <a:off x="4418825" y="88680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3" name="object 43"/>
          <p:cNvSpPr/>
          <p:nvPr>
            <p:custDataLst>
              <p:tags r:id="rId41"/>
            </p:custDataLst>
          </p:nvPr>
        </p:nvSpPr>
        <p:spPr>
          <a:xfrm>
            <a:off x="4418825" y="87410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4" name="object 44"/>
          <p:cNvSpPr/>
          <p:nvPr>
            <p:custDataLst>
              <p:tags r:id="rId42"/>
            </p:custDataLst>
          </p:nvPr>
        </p:nvSpPr>
        <p:spPr>
          <a:xfrm>
            <a:off x="3007182" y="1079978"/>
            <a:ext cx="1360904" cy="203055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5" name="object 45"/>
          <p:cNvSpPr/>
          <p:nvPr>
            <p:custDataLst>
              <p:tags r:id="rId43"/>
            </p:custDataLst>
          </p:nvPr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6" name="object 46"/>
          <p:cNvSpPr/>
          <p:nvPr>
            <p:custDataLst>
              <p:tags r:id="rId44"/>
            </p:custDataLst>
          </p:nvPr>
        </p:nvSpPr>
        <p:spPr>
          <a:xfrm>
            <a:off x="2303995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7" name="object 47"/>
          <p:cNvSpPr txBox="1">
            <a:spLocks noGrp="1"/>
          </p:cNvSpPr>
          <p:nvPr>
            <p:ph type="dt" sz="half" idx="6"/>
            <p:custDataLst>
              <p:tags r:id="rId45"/>
            </p:custDataLst>
          </p:nvPr>
        </p:nvSpPr>
        <p:spPr>
          <a:xfrm>
            <a:off x="1695450" y="3340195"/>
            <a:ext cx="51370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10" dirty="0" smtClean="0"/>
              <a:t>Warren </a:t>
            </a:r>
            <a:r>
              <a:rPr lang="fr-CA" spc="-5" dirty="0" smtClean="0"/>
              <a:t>et</a:t>
            </a:r>
            <a:r>
              <a:rPr lang="fr-CA" dirty="0" smtClean="0"/>
              <a:t> </a:t>
            </a:r>
            <a:r>
              <a:rPr lang="fr-CA" spc="-5" dirty="0" smtClean="0"/>
              <a:t>coll.</a:t>
            </a:r>
            <a:endParaRPr lang="fr-CA" spc="-5" dirty="0"/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  <p:custDataLst>
              <p:tags r:id="rId46"/>
            </p:custDataLst>
          </p:nvPr>
        </p:nvSpPr>
        <p:spPr>
          <a:xfrm>
            <a:off x="2399296" y="3340194"/>
            <a:ext cx="1734554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lang="fr-CA" i="1" spc="5" dirty="0">
              <a:latin typeface="Trebuchet MS"/>
            </a:endParaRPr>
          </a:p>
        </p:txBody>
      </p:sp>
      <p:sp>
        <p:nvSpPr>
          <p:cNvPr id="49" name="object 1461"/>
          <p:cNvSpPr txBox="1"/>
          <p:nvPr>
            <p:custDataLst>
              <p:tags r:id="rId47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suis-je?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rgbClr val="7F7F7F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liées?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vocabulaires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/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0" y="553808"/>
            <a:ext cx="4608004" cy="19372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5" name="object 5"/>
          <p:cNvSpPr/>
          <p:nvPr>
            <p:custDataLst>
              <p:tags r:id="rId4"/>
            </p:custDataLst>
          </p:nvPr>
        </p:nvSpPr>
        <p:spPr>
          <a:xfrm>
            <a:off x="0" y="745007"/>
            <a:ext cx="4608004" cy="5060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6" name="object 6"/>
          <p:cNvSpPr/>
          <p:nvPr>
            <p:custDataLst>
              <p:tags r:id="rId5"/>
            </p:custDataLst>
          </p:nvPr>
        </p:nvSpPr>
        <p:spPr>
          <a:xfrm>
            <a:off x="309193" y="880909"/>
            <a:ext cx="3989704" cy="316274"/>
          </a:xfrm>
          <a:custGeom>
            <a:avLst/>
            <a:gdLst/>
            <a:ahLst/>
            <a:cxnLst/>
            <a:rect l="l" t="t" r="r" b="b"/>
            <a:pathLst>
              <a:path w="3989704" h="19367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3153"/>
                </a:lnTo>
                <a:lnTo>
                  <a:pt x="3989654" y="19315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7" name="object 7"/>
          <p:cNvSpPr txBox="1"/>
          <p:nvPr>
            <p:custDataLst>
              <p:tags r:id="rId6"/>
            </p:custDataLst>
          </p:nvPr>
        </p:nvSpPr>
        <p:spPr>
          <a:xfrm>
            <a:off x="293038" y="460262"/>
            <a:ext cx="408101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Études de cas</a:t>
            </a:r>
            <a:r>
              <a:rPr lang="fr-CA" dirty="0" smtClean="0"/>
              <a:t> </a:t>
            </a: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Muninn :</a:t>
            </a:r>
            <a:endParaRPr lang="fr-CA" sz="1050" dirty="0" smtClean="0">
              <a:latin typeface="Arial"/>
              <a:cs typeface="Arial"/>
            </a:endParaRPr>
          </a:p>
          <a:p>
            <a:pPr marL="90488">
              <a:lnSpc>
                <a:spcPts val="1200"/>
              </a:lnSpc>
            </a:pPr>
            <a:endParaRPr lang="fr-CA" sz="1050" dirty="0">
              <a:latin typeface="Times New Roman"/>
              <a:cs typeface="Times New Roman"/>
            </a:endParaRPr>
          </a:p>
          <a:p>
            <a:pPr marL="90488">
              <a:lnSpc>
                <a:spcPts val="1200"/>
              </a:lnSpc>
            </a:pPr>
            <a:r>
              <a:rPr lang="fr-CA" sz="900" b="1" spc="-5" dirty="0" smtClean="0">
                <a:solidFill>
                  <a:srgbClr val="FFFFFF"/>
                </a:solidFill>
                <a:latin typeface="Arial"/>
              </a:rPr>
              <a:t>Application de traduction de coordonnées des cartes de tranchée britanniques</a:t>
            </a:r>
            <a:endParaRPr lang="fr-CA" sz="9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>
            <p:custDataLst>
              <p:tags r:id="rId7"/>
            </p:custDataLst>
          </p:nvPr>
        </p:nvSpPr>
        <p:spPr>
          <a:xfrm flipV="1">
            <a:off x="290682" y="1164980"/>
            <a:ext cx="3989653" cy="6381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9" name="object 9"/>
          <p:cNvSpPr/>
          <p:nvPr>
            <p:custDataLst>
              <p:tags r:id="rId8"/>
            </p:custDataLst>
          </p:nvPr>
        </p:nvSpPr>
        <p:spPr>
          <a:xfrm>
            <a:off x="359994" y="3219577"/>
            <a:ext cx="101600" cy="1016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0" name="object 10"/>
          <p:cNvSpPr/>
          <p:nvPr>
            <p:custDataLst>
              <p:tags r:id="rId9"/>
            </p:custDataLst>
          </p:nvPr>
        </p:nvSpPr>
        <p:spPr>
          <a:xfrm>
            <a:off x="4235348" y="3206876"/>
            <a:ext cx="114249" cy="1143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1" name="object 11"/>
          <p:cNvSpPr/>
          <p:nvPr>
            <p:custDataLst>
              <p:tags r:id="rId10"/>
            </p:custDataLst>
          </p:nvPr>
        </p:nvSpPr>
        <p:spPr>
          <a:xfrm>
            <a:off x="410794" y="3257677"/>
            <a:ext cx="3837254" cy="6349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2" name="object 12"/>
          <p:cNvSpPr/>
          <p:nvPr>
            <p:custDataLst>
              <p:tags r:id="rId11"/>
            </p:custDataLst>
          </p:nvPr>
        </p:nvSpPr>
        <p:spPr>
          <a:xfrm>
            <a:off x="4298848" y="925144"/>
            <a:ext cx="50749" cy="1016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3" name="object 13"/>
          <p:cNvSpPr/>
          <p:nvPr>
            <p:custDataLst>
              <p:tags r:id="rId12"/>
            </p:custDataLst>
          </p:nvPr>
        </p:nvSpPr>
        <p:spPr>
          <a:xfrm>
            <a:off x="4298848" y="975918"/>
            <a:ext cx="50749" cy="224365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4" name="object 14"/>
          <p:cNvSpPr/>
          <p:nvPr>
            <p:custDataLst>
              <p:tags r:id="rId13"/>
            </p:custDataLst>
          </p:nvPr>
        </p:nvSpPr>
        <p:spPr>
          <a:xfrm>
            <a:off x="302768" y="1197184"/>
            <a:ext cx="3989704" cy="2164715"/>
          </a:xfrm>
          <a:custGeom>
            <a:avLst/>
            <a:gdLst/>
            <a:ahLst/>
            <a:cxnLst/>
            <a:rect l="l" t="t" r="r" b="b"/>
            <a:pathLst>
              <a:path w="3989704" h="2164715">
                <a:moveTo>
                  <a:pt x="3989654" y="0"/>
                </a:moveTo>
                <a:lnTo>
                  <a:pt x="0" y="0"/>
                </a:lnTo>
                <a:lnTo>
                  <a:pt x="0" y="2113915"/>
                </a:lnTo>
                <a:lnTo>
                  <a:pt x="4008" y="2133639"/>
                </a:lnTo>
                <a:lnTo>
                  <a:pt x="14922" y="2149792"/>
                </a:lnTo>
                <a:lnTo>
                  <a:pt x="31075" y="2160706"/>
                </a:lnTo>
                <a:lnTo>
                  <a:pt x="50800" y="2164715"/>
                </a:lnTo>
                <a:lnTo>
                  <a:pt x="3938854" y="2164715"/>
                </a:lnTo>
                <a:lnTo>
                  <a:pt x="3958579" y="2160706"/>
                </a:lnTo>
                <a:lnTo>
                  <a:pt x="3974732" y="2149792"/>
                </a:lnTo>
                <a:lnTo>
                  <a:pt x="3985646" y="2133639"/>
                </a:lnTo>
                <a:lnTo>
                  <a:pt x="3989654" y="2113915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5" name="object 15"/>
          <p:cNvSpPr/>
          <p:nvPr>
            <p:custDataLst>
              <p:tags r:id="rId14"/>
            </p:custDataLst>
          </p:nvPr>
        </p:nvSpPr>
        <p:spPr>
          <a:xfrm>
            <a:off x="4298848" y="963218"/>
            <a:ext cx="0" cy="2275840"/>
          </a:xfrm>
          <a:custGeom>
            <a:avLst/>
            <a:gdLst/>
            <a:ahLst/>
            <a:cxnLst/>
            <a:rect l="l" t="t" r="r" b="b"/>
            <a:pathLst>
              <a:path h="2275840">
                <a:moveTo>
                  <a:pt x="0" y="227540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6" name="object 16"/>
          <p:cNvSpPr/>
          <p:nvPr>
            <p:custDataLst>
              <p:tags r:id="rId15"/>
            </p:custDataLst>
          </p:nvPr>
        </p:nvSpPr>
        <p:spPr>
          <a:xfrm>
            <a:off x="4298848" y="95051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7" name="object 17"/>
          <p:cNvSpPr/>
          <p:nvPr>
            <p:custDataLst>
              <p:tags r:id="rId16"/>
            </p:custDataLst>
          </p:nvPr>
        </p:nvSpPr>
        <p:spPr>
          <a:xfrm>
            <a:off x="4298848" y="93781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8" name="object 18"/>
          <p:cNvSpPr/>
          <p:nvPr>
            <p:custDataLst>
              <p:tags r:id="rId17"/>
            </p:custDataLst>
          </p:nvPr>
        </p:nvSpPr>
        <p:spPr>
          <a:xfrm>
            <a:off x="4298848" y="92511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9" name="object 19"/>
          <p:cNvSpPr/>
          <p:nvPr>
            <p:custDataLst>
              <p:tags r:id="rId18"/>
            </p:custDataLst>
          </p:nvPr>
        </p:nvSpPr>
        <p:spPr>
          <a:xfrm>
            <a:off x="578823" y="1206399"/>
            <a:ext cx="3499190" cy="209500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0" name="object 20"/>
          <p:cNvSpPr/>
          <p:nvPr>
            <p:custDataLst>
              <p:tags r:id="rId19"/>
            </p:custDataLst>
          </p:nvPr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1" name="object 21"/>
          <p:cNvSpPr/>
          <p:nvPr>
            <p:custDataLst>
              <p:tags r:id="rId20"/>
            </p:custDataLst>
          </p:nvPr>
        </p:nvSpPr>
        <p:spPr>
          <a:xfrm>
            <a:off x="2303995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  <p:custDataLst>
              <p:tags r:id="rId21"/>
            </p:custDataLst>
          </p:nvPr>
        </p:nvSpPr>
        <p:spPr>
          <a:xfrm>
            <a:off x="1695450" y="3340195"/>
            <a:ext cx="51370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10" dirty="0" smtClean="0"/>
              <a:t>Warren </a:t>
            </a:r>
            <a:r>
              <a:rPr lang="fr-CA" spc="-5" dirty="0" smtClean="0"/>
              <a:t>et</a:t>
            </a:r>
            <a:r>
              <a:rPr lang="fr-CA" dirty="0" smtClean="0"/>
              <a:t> </a:t>
            </a:r>
            <a:r>
              <a:rPr lang="fr-CA" spc="-5" dirty="0" smtClean="0"/>
              <a:t>coll.</a:t>
            </a:r>
            <a:endParaRPr lang="fr-CA" spc="-5" dirty="0"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  <p:custDataLst>
              <p:tags r:id="rId22"/>
            </p:custDataLst>
          </p:nvPr>
        </p:nvSpPr>
        <p:spPr>
          <a:xfrm>
            <a:off x="2399296" y="3340195"/>
            <a:ext cx="1703056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lang="fr-CA" i="1" spc="5" dirty="0">
              <a:latin typeface="Trebuchet MS"/>
            </a:endParaRPr>
          </a:p>
        </p:txBody>
      </p:sp>
      <p:sp>
        <p:nvSpPr>
          <p:cNvPr id="24" name="object 1461"/>
          <p:cNvSpPr txBox="1"/>
          <p:nvPr>
            <p:custDataLst>
              <p:tags r:id="rId23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suis-je?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rgbClr val="7F7F7F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liées?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vocabulaires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/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" name="object 4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5" name="object 5"/>
          <p:cNvSpPr/>
          <p:nvPr>
            <p:custDataLst>
              <p:tags r:id="rId3"/>
            </p:custDataLst>
          </p:nvPr>
        </p:nvSpPr>
        <p:spPr>
          <a:xfrm>
            <a:off x="309193" y="910081"/>
            <a:ext cx="3989704" cy="183515"/>
          </a:xfrm>
          <a:custGeom>
            <a:avLst/>
            <a:gdLst/>
            <a:ahLst/>
            <a:cxnLst/>
            <a:rect l="l" t="t" r="r" b="b"/>
            <a:pathLst>
              <a:path w="3989704" h="18351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3454"/>
                </a:lnTo>
                <a:lnTo>
                  <a:pt x="3989654" y="183454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6" name="object 6"/>
          <p:cNvSpPr txBox="1"/>
          <p:nvPr>
            <p:custDataLst>
              <p:tags r:id="rId4"/>
            </p:custDataLst>
          </p:nvPr>
        </p:nvSpPr>
        <p:spPr>
          <a:xfrm>
            <a:off x="326767" y="829805"/>
            <a:ext cx="380708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Notes d’observation</a:t>
            </a: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 sur les</a:t>
            </a:r>
            <a:r>
              <a:rPr lang="fr-CA" dirty="0" smtClean="0"/>
              <a:t> </a:t>
            </a:r>
            <a:r>
              <a:rPr lang="fr-CA" sz="1050" b="1" spc="-15" dirty="0" smtClean="0">
                <a:solidFill>
                  <a:srgbClr val="FFFFFF"/>
                </a:solidFill>
                <a:latin typeface="Arial"/>
              </a:rPr>
              <a:t>vocabulaires :</a:t>
            </a:r>
            <a:r>
              <a:rPr lang="fr-CA" dirty="0" smtClean="0"/>
              <a:t> </a:t>
            </a: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conclusions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>
            <p:custDataLst>
              <p:tags r:id="rId5"/>
            </p:custDataLst>
          </p:nvPr>
        </p:nvSpPr>
        <p:spPr>
          <a:xfrm>
            <a:off x="309194" y="1080884"/>
            <a:ext cx="3989653" cy="5060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8" name="object 8"/>
          <p:cNvSpPr/>
          <p:nvPr>
            <p:custDataLst>
              <p:tags r:id="rId6"/>
            </p:custDataLst>
          </p:nvPr>
        </p:nvSpPr>
        <p:spPr>
          <a:xfrm>
            <a:off x="359994" y="2815475"/>
            <a:ext cx="101600" cy="1016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9" name="object 9"/>
          <p:cNvSpPr/>
          <p:nvPr>
            <p:custDataLst>
              <p:tags r:id="rId7"/>
            </p:custDataLst>
          </p:nvPr>
        </p:nvSpPr>
        <p:spPr>
          <a:xfrm>
            <a:off x="4235348" y="2802775"/>
            <a:ext cx="114249" cy="1143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0" name="object 10"/>
          <p:cNvSpPr/>
          <p:nvPr>
            <p:custDataLst>
              <p:tags r:id="rId8"/>
            </p:custDataLst>
          </p:nvPr>
        </p:nvSpPr>
        <p:spPr>
          <a:xfrm>
            <a:off x="410794" y="2853576"/>
            <a:ext cx="3837254" cy="6349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1" name="object 11"/>
          <p:cNvSpPr/>
          <p:nvPr>
            <p:custDataLst>
              <p:tags r:id="rId9"/>
            </p:custDataLst>
          </p:nvPr>
        </p:nvSpPr>
        <p:spPr>
          <a:xfrm>
            <a:off x="4298848" y="954316"/>
            <a:ext cx="50749" cy="1016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2" name="object 12"/>
          <p:cNvSpPr/>
          <p:nvPr>
            <p:custDataLst>
              <p:tags r:id="rId10"/>
            </p:custDataLst>
          </p:nvPr>
        </p:nvSpPr>
        <p:spPr>
          <a:xfrm>
            <a:off x="4298848" y="1005090"/>
            <a:ext cx="50749" cy="181038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3" name="object 13"/>
          <p:cNvSpPr/>
          <p:nvPr>
            <p:custDataLst>
              <p:tags r:id="rId11"/>
            </p:custDataLst>
          </p:nvPr>
        </p:nvSpPr>
        <p:spPr>
          <a:xfrm>
            <a:off x="309193" y="1125143"/>
            <a:ext cx="3989704" cy="1741170"/>
          </a:xfrm>
          <a:custGeom>
            <a:avLst/>
            <a:gdLst/>
            <a:ahLst/>
            <a:cxnLst/>
            <a:rect l="l" t="t" r="r" b="b"/>
            <a:pathLst>
              <a:path w="3989704" h="1741170">
                <a:moveTo>
                  <a:pt x="3989654" y="0"/>
                </a:moveTo>
                <a:lnTo>
                  <a:pt x="0" y="0"/>
                </a:lnTo>
                <a:lnTo>
                  <a:pt x="0" y="1690331"/>
                </a:lnTo>
                <a:lnTo>
                  <a:pt x="4008" y="1710056"/>
                </a:lnTo>
                <a:lnTo>
                  <a:pt x="14922" y="1726209"/>
                </a:lnTo>
                <a:lnTo>
                  <a:pt x="31075" y="1737123"/>
                </a:lnTo>
                <a:lnTo>
                  <a:pt x="50800" y="1741132"/>
                </a:lnTo>
                <a:lnTo>
                  <a:pt x="3938854" y="1741132"/>
                </a:lnTo>
                <a:lnTo>
                  <a:pt x="3958579" y="1737123"/>
                </a:lnTo>
                <a:lnTo>
                  <a:pt x="3974732" y="1726209"/>
                </a:lnTo>
                <a:lnTo>
                  <a:pt x="3985646" y="1710056"/>
                </a:lnTo>
                <a:lnTo>
                  <a:pt x="3989654" y="1690331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4" name="object 14"/>
          <p:cNvSpPr/>
          <p:nvPr>
            <p:custDataLst>
              <p:tags r:id="rId12"/>
            </p:custDataLst>
          </p:nvPr>
        </p:nvSpPr>
        <p:spPr>
          <a:xfrm>
            <a:off x="4298848" y="992390"/>
            <a:ext cx="0" cy="1842135"/>
          </a:xfrm>
          <a:custGeom>
            <a:avLst/>
            <a:gdLst/>
            <a:ahLst/>
            <a:cxnLst/>
            <a:rect l="l" t="t" r="r" b="b"/>
            <a:pathLst>
              <a:path h="1842135">
                <a:moveTo>
                  <a:pt x="0" y="184213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5" name="object 15"/>
          <p:cNvSpPr/>
          <p:nvPr>
            <p:custDataLst>
              <p:tags r:id="rId13"/>
            </p:custDataLst>
          </p:nvPr>
        </p:nvSpPr>
        <p:spPr>
          <a:xfrm>
            <a:off x="4298848" y="97969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6" name="object 16"/>
          <p:cNvSpPr/>
          <p:nvPr>
            <p:custDataLst>
              <p:tags r:id="rId14"/>
            </p:custDataLst>
          </p:nvPr>
        </p:nvSpPr>
        <p:spPr>
          <a:xfrm>
            <a:off x="4298848" y="96699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7" name="object 17"/>
          <p:cNvSpPr/>
          <p:nvPr>
            <p:custDataLst>
              <p:tags r:id="rId15"/>
            </p:custDataLst>
          </p:nvPr>
        </p:nvSpPr>
        <p:spPr>
          <a:xfrm>
            <a:off x="4298848" y="95429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8" name="object 18"/>
          <p:cNvSpPr/>
          <p:nvPr>
            <p:custDataLst>
              <p:tags r:id="rId16"/>
            </p:custDataLst>
          </p:nvPr>
        </p:nvSpPr>
        <p:spPr>
          <a:xfrm>
            <a:off x="425754" y="1155801"/>
            <a:ext cx="136728" cy="13672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9" name="object 19"/>
          <p:cNvSpPr txBox="1"/>
          <p:nvPr>
            <p:custDataLst>
              <p:tags r:id="rId17"/>
            </p:custDataLst>
          </p:nvPr>
        </p:nvSpPr>
        <p:spPr>
          <a:xfrm>
            <a:off x="460311" y="1168527"/>
            <a:ext cx="6794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600" b="1" spc="-5" dirty="0" smtClean="0">
                <a:solidFill>
                  <a:srgbClr val="FFFFFF"/>
                </a:solidFill>
                <a:latin typeface="Arial"/>
              </a:rPr>
              <a:t>1</a:t>
            </a:r>
            <a:endParaRPr lang="fr-CA" sz="6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>
            <p:custDataLst>
              <p:tags r:id="rId18"/>
            </p:custDataLst>
          </p:nvPr>
        </p:nvSpPr>
        <p:spPr>
          <a:xfrm>
            <a:off x="425754" y="1537919"/>
            <a:ext cx="136728" cy="13672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1" name="object 21"/>
          <p:cNvSpPr txBox="1"/>
          <p:nvPr>
            <p:custDataLst>
              <p:tags r:id="rId19"/>
            </p:custDataLst>
          </p:nvPr>
        </p:nvSpPr>
        <p:spPr>
          <a:xfrm>
            <a:off x="447426" y="1698639"/>
            <a:ext cx="70924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600" b="1" spc="-5" dirty="0" smtClean="0">
                <a:solidFill>
                  <a:srgbClr val="FFFFFF"/>
                </a:solidFill>
                <a:latin typeface="Arial"/>
              </a:rPr>
              <a:t>2</a:t>
            </a:r>
            <a:endParaRPr lang="fr-CA" sz="6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>
            <p:custDataLst>
              <p:tags r:id="rId20"/>
            </p:custDataLst>
          </p:nvPr>
        </p:nvSpPr>
        <p:spPr>
          <a:xfrm>
            <a:off x="425742" y="1747951"/>
            <a:ext cx="136728" cy="13672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3" name="object 23"/>
          <p:cNvSpPr txBox="1"/>
          <p:nvPr>
            <p:custDataLst>
              <p:tags r:id="rId21"/>
            </p:custDataLst>
          </p:nvPr>
        </p:nvSpPr>
        <p:spPr>
          <a:xfrm>
            <a:off x="453060" y="1893316"/>
            <a:ext cx="6794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600" b="1" spc="-5" dirty="0" smtClean="0">
                <a:solidFill>
                  <a:srgbClr val="FFFFFF"/>
                </a:solidFill>
                <a:latin typeface="Arial"/>
              </a:rPr>
              <a:t>3</a:t>
            </a:r>
            <a:endParaRPr lang="fr-CA" sz="6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>
            <p:custDataLst>
              <p:tags r:id="rId22"/>
            </p:custDataLst>
          </p:nvPr>
        </p:nvSpPr>
        <p:spPr>
          <a:xfrm>
            <a:off x="425742" y="2130056"/>
            <a:ext cx="136728" cy="13672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5" name="object 25"/>
          <p:cNvSpPr txBox="1"/>
          <p:nvPr>
            <p:custDataLst>
              <p:tags r:id="rId23"/>
            </p:custDataLst>
          </p:nvPr>
        </p:nvSpPr>
        <p:spPr>
          <a:xfrm>
            <a:off x="460298" y="2191399"/>
            <a:ext cx="6794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600" b="1" spc="-5" dirty="0" smtClean="0">
                <a:solidFill>
                  <a:srgbClr val="FFFFFF"/>
                </a:solidFill>
                <a:latin typeface="Arial"/>
              </a:rPr>
              <a:t>4</a:t>
            </a:r>
            <a:endParaRPr lang="fr-CA" sz="6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>
            <p:custDataLst>
              <p:tags r:id="rId24"/>
            </p:custDataLst>
          </p:nvPr>
        </p:nvSpPr>
        <p:spPr>
          <a:xfrm>
            <a:off x="425742" y="2512161"/>
            <a:ext cx="136728" cy="13672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7" name="object 27"/>
          <p:cNvSpPr txBox="1"/>
          <p:nvPr>
            <p:custDataLst>
              <p:tags r:id="rId25"/>
            </p:custDataLst>
          </p:nvPr>
        </p:nvSpPr>
        <p:spPr>
          <a:xfrm>
            <a:off x="460298" y="2524404"/>
            <a:ext cx="6794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600" b="1" spc="-5" dirty="0" smtClean="0">
                <a:solidFill>
                  <a:srgbClr val="FFFFFF"/>
                </a:solidFill>
                <a:latin typeface="Arial"/>
              </a:rPr>
              <a:t>5</a:t>
            </a:r>
            <a:endParaRPr lang="fr-CA" sz="6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>
            <p:custDataLst>
              <p:tags r:id="rId26"/>
            </p:custDataLst>
          </p:nvPr>
        </p:nvSpPr>
        <p:spPr>
          <a:xfrm>
            <a:off x="569148" y="1129020"/>
            <a:ext cx="3729651" cy="1663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lang="fr-CA" sz="1000" b="1" spc="-5" dirty="0" smtClean="0">
                <a:latin typeface="Arial"/>
              </a:rPr>
              <a:t>Le </a:t>
            </a:r>
            <a:r>
              <a:rPr lang="fr-CA" sz="1000" b="1" spc="-10" dirty="0" smtClean="0">
                <a:latin typeface="Arial"/>
              </a:rPr>
              <a:t>public </a:t>
            </a:r>
            <a:r>
              <a:rPr lang="fr-CA" sz="1000" b="1" spc="-5" dirty="0" smtClean="0">
                <a:latin typeface="Arial"/>
              </a:rPr>
              <a:t>interagit avec les applications et non avec les données, mais les</a:t>
            </a:r>
            <a:r>
              <a:rPr lang="fr-CA" sz="1000" b="1" spc="-15" dirty="0" smtClean="0">
                <a:latin typeface="Arial"/>
              </a:rPr>
              <a:t> </a:t>
            </a:r>
            <a:r>
              <a:rPr lang="fr-CA" sz="1000" b="1" spc="-5" dirty="0" smtClean="0">
                <a:latin typeface="Arial"/>
              </a:rPr>
              <a:t>données sont la raison de notre </a:t>
            </a:r>
            <a:r>
              <a:rPr lang="fr-CA" sz="1000" b="1" spc="-15" dirty="0" smtClean="0">
                <a:latin typeface="Arial"/>
              </a:rPr>
              <a:t>présence ici</a:t>
            </a:r>
            <a:r>
              <a:rPr lang="fr-CA" sz="1000" b="1" spc="-5" dirty="0" smtClean="0">
                <a:latin typeface="Arial"/>
              </a:rPr>
              <a:t>.</a:t>
            </a:r>
            <a:endParaRPr lang="fr-CA" sz="10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fr-CA" sz="1000" spc="-10" dirty="0" smtClean="0">
                <a:latin typeface="Arial"/>
              </a:rPr>
              <a:t>Ne concevez jamais</a:t>
            </a:r>
            <a:r>
              <a:rPr lang="fr-CA" sz="1000" spc="-5" dirty="0" smtClean="0">
                <a:latin typeface="Arial"/>
              </a:rPr>
              <a:t> </a:t>
            </a:r>
            <a:r>
              <a:rPr lang="fr-CA" sz="1000" spc="-10" dirty="0" smtClean="0">
                <a:latin typeface="Arial"/>
              </a:rPr>
              <a:t>le vocabulaire pour</a:t>
            </a:r>
            <a:r>
              <a:rPr lang="fr-CA" sz="1600" dirty="0" smtClean="0"/>
              <a:t> </a:t>
            </a:r>
            <a:r>
              <a:rPr lang="fr-CA" sz="1000" spc="-5" dirty="0" smtClean="0">
                <a:latin typeface="Arial"/>
              </a:rPr>
              <a:t>l’application.</a:t>
            </a:r>
            <a:endParaRPr lang="fr-CA" sz="1000" dirty="0" smtClean="0">
              <a:latin typeface="Arial"/>
              <a:cs typeface="Arial"/>
            </a:endParaRPr>
          </a:p>
          <a:p>
            <a:pPr marL="12700" marR="24765">
              <a:lnSpc>
                <a:spcPct val="102600"/>
              </a:lnSpc>
            </a:pPr>
            <a:r>
              <a:rPr lang="fr-CA" sz="1000" spc="-5" dirty="0" smtClean="0">
                <a:latin typeface="Arial"/>
              </a:rPr>
              <a:t>Les vieilles données ne sont jamais nettoyées, sensées ou </a:t>
            </a:r>
            <a:r>
              <a:rPr lang="fr-CA" sz="1000" spc="-10" dirty="0" smtClean="0">
                <a:latin typeface="Arial"/>
              </a:rPr>
              <a:t>sages</a:t>
            </a:r>
            <a:r>
              <a:rPr lang="fr-CA" sz="1000" spc="-15" dirty="0" smtClean="0">
                <a:latin typeface="Arial"/>
              </a:rPr>
              <a:t>. </a:t>
            </a:r>
            <a:r>
              <a:rPr lang="fr-CA" sz="1000" spc="-5" dirty="0" smtClean="0">
                <a:latin typeface="Arial"/>
              </a:rPr>
              <a:t>L’ontologie/le vocabulaire doit le dire et en tenir compte.</a:t>
            </a:r>
            <a:endParaRPr lang="fr-CA" sz="1000" dirty="0" smtClean="0">
              <a:latin typeface="Arial"/>
              <a:cs typeface="Arial"/>
            </a:endParaRPr>
          </a:p>
          <a:p>
            <a:pPr marL="12700" marR="24765">
              <a:lnSpc>
                <a:spcPct val="102600"/>
              </a:lnSpc>
            </a:pPr>
            <a:r>
              <a:rPr lang="fr-CA" sz="1000" spc="-10" dirty="0" smtClean="0">
                <a:latin typeface="Arial"/>
              </a:rPr>
              <a:t>Réutilisez les vocabulaires et</a:t>
            </a:r>
            <a:r>
              <a:rPr lang="fr-CA" sz="1000" spc="-15" dirty="0" smtClean="0">
                <a:latin typeface="Arial"/>
              </a:rPr>
              <a:t> </a:t>
            </a:r>
            <a:r>
              <a:rPr lang="fr-CA" sz="1000" spc="-10" dirty="0" smtClean="0">
                <a:latin typeface="Arial"/>
              </a:rPr>
              <a:t>créez-en de nouveaux au cas par cas.</a:t>
            </a:r>
            <a:endParaRPr lang="fr-CA" sz="10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fr-CA" sz="1000" spc="-5" dirty="0" smtClean="0">
                <a:latin typeface="Arial"/>
              </a:rPr>
              <a:t>Excellente ressource à :</a:t>
            </a:r>
            <a:endParaRPr lang="fr-CA" sz="10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fr-CA" sz="1000" spc="-10" dirty="0" smtClean="0">
                <a:latin typeface="Courier New"/>
                <a:hlinkClick r:id="rId42"/>
              </a:rPr>
              <a:t>https://lov.okfn.org/dataset/lov</a:t>
            </a:r>
            <a:endParaRPr lang="fr-CA" sz="1000" dirty="0">
              <a:latin typeface="Courier New"/>
              <a:cs typeface="Courier New"/>
            </a:endParaRPr>
          </a:p>
        </p:txBody>
      </p:sp>
      <p:sp>
        <p:nvSpPr>
          <p:cNvPr id="29" name="object 29"/>
          <p:cNvSpPr/>
          <p:nvPr>
            <p:custDataLst>
              <p:tags r:id="rId27"/>
            </p:custDataLst>
          </p:nvPr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-12" y="143929"/>
                </a:moveTo>
                <a:lnTo>
                  <a:pt x="2303983" y="143929"/>
                </a:lnTo>
                <a:lnTo>
                  <a:pt x="2303983" y="0"/>
                </a:lnTo>
                <a:lnTo>
                  <a:pt x="-12" y="0"/>
                </a:lnTo>
                <a:lnTo>
                  <a:pt x="-12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0" name="object 30"/>
          <p:cNvSpPr/>
          <p:nvPr>
            <p:custDataLst>
              <p:tags r:id="rId28"/>
            </p:custDataLst>
          </p:nvPr>
        </p:nvSpPr>
        <p:spPr>
          <a:xfrm>
            <a:off x="2303983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  <p:custDataLst>
              <p:tags r:id="rId29"/>
            </p:custDataLst>
          </p:nvPr>
        </p:nvSpPr>
        <p:spPr>
          <a:xfrm>
            <a:off x="1619250" y="3340195"/>
            <a:ext cx="58990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10" dirty="0" smtClean="0"/>
              <a:t>Warren </a:t>
            </a:r>
            <a:r>
              <a:rPr lang="fr-CA" spc="-5" dirty="0" smtClean="0"/>
              <a:t>et</a:t>
            </a:r>
            <a:r>
              <a:rPr lang="fr-CA" dirty="0" smtClean="0"/>
              <a:t> </a:t>
            </a:r>
            <a:r>
              <a:rPr lang="fr-CA" spc="-5" dirty="0" smtClean="0"/>
              <a:t>coll.</a:t>
            </a:r>
            <a:endParaRPr lang="fr-CA" spc="-5" dirty="0"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  <p:custDataLst>
              <p:tags r:id="rId30"/>
            </p:custDataLst>
          </p:nvPr>
        </p:nvSpPr>
        <p:spPr>
          <a:xfrm>
            <a:off x="2399296" y="3340195"/>
            <a:ext cx="1734554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lang="fr-CA" i="1" spc="5" dirty="0">
              <a:latin typeface="Trebuchet MS"/>
            </a:endParaRPr>
          </a:p>
        </p:txBody>
      </p:sp>
      <p:sp>
        <p:nvSpPr>
          <p:cNvPr id="33" name="object 1461"/>
          <p:cNvSpPr txBox="1"/>
          <p:nvPr>
            <p:custDataLst>
              <p:tags r:id="rId31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suis-je?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rgbClr val="7F7F7F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liées?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vocabulaires </a:t>
            </a:r>
            <a:b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0" y="553808"/>
            <a:ext cx="4608004" cy="19372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  Publier des données liées :</a:t>
            </a:r>
            <a:endParaRPr lang="fr-CA" sz="1050" b="1" spc="-1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object 6"/>
          <p:cNvSpPr/>
          <p:nvPr>
            <p:custDataLst>
              <p:tags r:id="rId4"/>
            </p:custDataLst>
          </p:nvPr>
        </p:nvSpPr>
        <p:spPr>
          <a:xfrm>
            <a:off x="0" y="745007"/>
            <a:ext cx="4608004" cy="5060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7" name="object 7"/>
          <p:cNvSpPr/>
          <p:nvPr>
            <p:custDataLst>
              <p:tags r:id="rId5"/>
            </p:custDataLst>
          </p:nvPr>
        </p:nvSpPr>
        <p:spPr>
          <a:xfrm>
            <a:off x="309193" y="1241640"/>
            <a:ext cx="3989704" cy="183515"/>
          </a:xfrm>
          <a:custGeom>
            <a:avLst/>
            <a:gdLst/>
            <a:ahLst/>
            <a:cxnLst/>
            <a:rect l="l" t="t" r="r" b="b"/>
            <a:pathLst>
              <a:path w="3989704" h="18351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3454"/>
                </a:lnTo>
                <a:lnTo>
                  <a:pt x="3989654" y="183454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8" name="object 8"/>
          <p:cNvSpPr/>
          <p:nvPr>
            <p:custDataLst>
              <p:tags r:id="rId6"/>
            </p:custDataLst>
          </p:nvPr>
        </p:nvSpPr>
        <p:spPr>
          <a:xfrm>
            <a:off x="309194" y="1412430"/>
            <a:ext cx="3989653" cy="5060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9" name="object 9"/>
          <p:cNvSpPr/>
          <p:nvPr>
            <p:custDataLst>
              <p:tags r:id="rId7"/>
            </p:custDataLst>
          </p:nvPr>
        </p:nvSpPr>
        <p:spPr>
          <a:xfrm>
            <a:off x="359994" y="2656878"/>
            <a:ext cx="101600" cy="1016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0" name="object 10"/>
          <p:cNvSpPr/>
          <p:nvPr>
            <p:custDataLst>
              <p:tags r:id="rId8"/>
            </p:custDataLst>
          </p:nvPr>
        </p:nvSpPr>
        <p:spPr>
          <a:xfrm>
            <a:off x="4235348" y="2644178"/>
            <a:ext cx="114249" cy="1143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1" name="object 11"/>
          <p:cNvSpPr/>
          <p:nvPr>
            <p:custDataLst>
              <p:tags r:id="rId9"/>
            </p:custDataLst>
          </p:nvPr>
        </p:nvSpPr>
        <p:spPr>
          <a:xfrm>
            <a:off x="385368" y="2935170"/>
            <a:ext cx="3837254" cy="6349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2" name="object 12"/>
          <p:cNvSpPr/>
          <p:nvPr>
            <p:custDataLst>
              <p:tags r:id="rId10"/>
            </p:custDataLst>
          </p:nvPr>
        </p:nvSpPr>
        <p:spPr>
          <a:xfrm>
            <a:off x="4298848" y="1285875"/>
            <a:ext cx="50749" cy="1016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3" name="object 13"/>
          <p:cNvSpPr/>
          <p:nvPr>
            <p:custDataLst>
              <p:tags r:id="rId11"/>
            </p:custDataLst>
          </p:nvPr>
        </p:nvSpPr>
        <p:spPr>
          <a:xfrm>
            <a:off x="4298848" y="1336662"/>
            <a:ext cx="88901" cy="154641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4" name="object 14"/>
          <p:cNvSpPr/>
          <p:nvPr>
            <p:custDataLst>
              <p:tags r:id="rId12"/>
            </p:custDataLst>
          </p:nvPr>
        </p:nvSpPr>
        <p:spPr>
          <a:xfrm>
            <a:off x="309193" y="1456706"/>
            <a:ext cx="3989704" cy="1478464"/>
          </a:xfrm>
          <a:custGeom>
            <a:avLst/>
            <a:gdLst/>
            <a:ahLst/>
            <a:cxnLst/>
            <a:rect l="l" t="t" r="r" b="b"/>
            <a:pathLst>
              <a:path w="3989704" h="1251585">
                <a:moveTo>
                  <a:pt x="3989654" y="0"/>
                </a:moveTo>
                <a:lnTo>
                  <a:pt x="0" y="0"/>
                </a:lnTo>
                <a:lnTo>
                  <a:pt x="0" y="1200171"/>
                </a:lnTo>
                <a:lnTo>
                  <a:pt x="4008" y="1219896"/>
                </a:lnTo>
                <a:lnTo>
                  <a:pt x="14922" y="1236049"/>
                </a:lnTo>
                <a:lnTo>
                  <a:pt x="31075" y="1246963"/>
                </a:lnTo>
                <a:lnTo>
                  <a:pt x="50800" y="1250971"/>
                </a:lnTo>
                <a:lnTo>
                  <a:pt x="3938854" y="1250971"/>
                </a:lnTo>
                <a:lnTo>
                  <a:pt x="3958579" y="1246963"/>
                </a:lnTo>
                <a:lnTo>
                  <a:pt x="3974732" y="1236049"/>
                </a:lnTo>
                <a:lnTo>
                  <a:pt x="3985646" y="1219896"/>
                </a:lnTo>
                <a:lnTo>
                  <a:pt x="3989654" y="1200171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5" name="object 15"/>
          <p:cNvSpPr/>
          <p:nvPr>
            <p:custDataLst>
              <p:tags r:id="rId13"/>
            </p:custDataLst>
          </p:nvPr>
        </p:nvSpPr>
        <p:spPr>
          <a:xfrm>
            <a:off x="4298848" y="1323962"/>
            <a:ext cx="0" cy="1352550"/>
          </a:xfrm>
          <a:custGeom>
            <a:avLst/>
            <a:gdLst/>
            <a:ahLst/>
            <a:cxnLst/>
            <a:rect l="l" t="t" r="r" b="b"/>
            <a:pathLst>
              <a:path h="1352550">
                <a:moveTo>
                  <a:pt x="0" y="135196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6" name="object 16"/>
          <p:cNvSpPr/>
          <p:nvPr>
            <p:custDataLst>
              <p:tags r:id="rId14"/>
            </p:custDataLst>
          </p:nvPr>
        </p:nvSpPr>
        <p:spPr>
          <a:xfrm>
            <a:off x="4298848" y="131126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7" name="object 17"/>
          <p:cNvSpPr/>
          <p:nvPr>
            <p:custDataLst>
              <p:tags r:id="rId15"/>
            </p:custDataLst>
          </p:nvPr>
        </p:nvSpPr>
        <p:spPr>
          <a:xfrm>
            <a:off x="4298848" y="129856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8" name="object 18"/>
          <p:cNvSpPr/>
          <p:nvPr>
            <p:custDataLst>
              <p:tags r:id="rId16"/>
            </p:custDataLst>
          </p:nvPr>
        </p:nvSpPr>
        <p:spPr>
          <a:xfrm>
            <a:off x="4298848" y="128586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9" name="object 19"/>
          <p:cNvSpPr/>
          <p:nvPr>
            <p:custDataLst>
              <p:tags r:id="rId17"/>
            </p:custDataLst>
          </p:nvPr>
        </p:nvSpPr>
        <p:spPr>
          <a:xfrm>
            <a:off x="489686" y="1503260"/>
            <a:ext cx="78130" cy="7813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0" name="object 20"/>
          <p:cNvSpPr/>
          <p:nvPr>
            <p:custDataLst>
              <p:tags r:id="rId18"/>
            </p:custDataLst>
          </p:nvPr>
        </p:nvSpPr>
        <p:spPr>
          <a:xfrm>
            <a:off x="489686" y="1713293"/>
            <a:ext cx="78130" cy="7813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1" name="object 21"/>
          <p:cNvSpPr/>
          <p:nvPr>
            <p:custDataLst>
              <p:tags r:id="rId19"/>
            </p:custDataLst>
          </p:nvPr>
        </p:nvSpPr>
        <p:spPr>
          <a:xfrm>
            <a:off x="489686" y="1923326"/>
            <a:ext cx="78130" cy="7813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2" name="object 22"/>
          <p:cNvSpPr/>
          <p:nvPr>
            <p:custDataLst>
              <p:tags r:id="rId20"/>
            </p:custDataLst>
          </p:nvPr>
        </p:nvSpPr>
        <p:spPr>
          <a:xfrm>
            <a:off x="489686" y="2133358"/>
            <a:ext cx="78130" cy="7813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3" name="object 23"/>
          <p:cNvSpPr/>
          <p:nvPr>
            <p:custDataLst>
              <p:tags r:id="rId21"/>
            </p:custDataLst>
          </p:nvPr>
        </p:nvSpPr>
        <p:spPr>
          <a:xfrm>
            <a:off x="489686" y="2343391"/>
            <a:ext cx="78130" cy="7813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4" name="object 24"/>
          <p:cNvSpPr/>
          <p:nvPr>
            <p:custDataLst>
              <p:tags r:id="rId22"/>
            </p:custDataLst>
          </p:nvPr>
        </p:nvSpPr>
        <p:spPr>
          <a:xfrm>
            <a:off x="489686" y="2553423"/>
            <a:ext cx="78130" cy="7813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5" name="object 25"/>
          <p:cNvSpPr txBox="1"/>
          <p:nvPr>
            <p:custDataLst>
              <p:tags r:id="rId23"/>
            </p:custDataLst>
          </p:nvPr>
        </p:nvSpPr>
        <p:spPr>
          <a:xfrm>
            <a:off x="347294" y="1241107"/>
            <a:ext cx="3951506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Liste de vérification :</a:t>
            </a:r>
            <a:endParaRPr lang="fr-CA" sz="1050" dirty="0" smtClean="0">
              <a:latin typeface="Arial"/>
              <a:cs typeface="Arial"/>
            </a:endParaRPr>
          </a:p>
          <a:p>
            <a:pPr marL="289560">
              <a:lnSpc>
                <a:spcPts val="1300"/>
              </a:lnSpc>
            </a:pPr>
            <a:r>
              <a:rPr lang="fr-CA" sz="1000" spc="-10" dirty="0" smtClean="0">
                <a:latin typeface="Arial"/>
              </a:rPr>
              <a:t>Déréférençables </a:t>
            </a:r>
            <a:r>
              <a:rPr lang="fr-CA" sz="1000" spc="-15" dirty="0" smtClean="0">
                <a:latin typeface="Arial"/>
              </a:rPr>
              <a:t>(des URI</a:t>
            </a:r>
            <a:r>
              <a:rPr lang="fr-CA" sz="1600" dirty="0" smtClean="0"/>
              <a:t> </a:t>
            </a:r>
            <a:r>
              <a:rPr lang="fr-CA" sz="1000" spc="-10" dirty="0" smtClean="0">
                <a:latin typeface="Arial"/>
              </a:rPr>
              <a:t>pour tout)?</a:t>
            </a:r>
            <a:endParaRPr lang="fr-CA" sz="1000" dirty="0" smtClean="0">
              <a:latin typeface="Arial"/>
              <a:cs typeface="Arial"/>
            </a:endParaRPr>
          </a:p>
          <a:p>
            <a:pPr marL="289560" marR="233679">
              <a:lnSpc>
                <a:spcPts val="1300"/>
              </a:lnSpc>
            </a:pPr>
            <a:r>
              <a:rPr lang="fr-CA" sz="1000" spc="-5" dirty="0" smtClean="0">
                <a:latin typeface="Arial"/>
              </a:rPr>
              <a:t>Négociation de contenu </a:t>
            </a:r>
            <a:r>
              <a:rPr lang="fr-CA" sz="1000" spc="-10" dirty="0" smtClean="0">
                <a:latin typeface="Arial"/>
              </a:rPr>
              <a:t>(</a:t>
            </a:r>
            <a:r>
              <a:rPr lang="fr-CA" sz="1000" b="1" spc="-10" dirty="0" smtClean="0">
                <a:latin typeface="Arial"/>
              </a:rPr>
              <a:t>le </a:t>
            </a:r>
            <a:r>
              <a:rPr lang="fr-CA" sz="1000" b="1" spc="-5" dirty="0" smtClean="0">
                <a:latin typeface="Arial"/>
              </a:rPr>
              <a:t>format de données </a:t>
            </a:r>
            <a:r>
              <a:rPr lang="fr-CA" sz="1000" b="1" spc="-10" dirty="0" smtClean="0">
                <a:latin typeface="Arial"/>
              </a:rPr>
              <a:t>est</a:t>
            </a:r>
            <a:r>
              <a:rPr lang="fr-CA" sz="1000" b="1" spc="-5" dirty="0" smtClean="0">
                <a:latin typeface="Arial"/>
              </a:rPr>
              <a:t> mort.</a:t>
            </a:r>
            <a:r>
              <a:rPr lang="fr-CA" sz="1000" spc="-5" dirty="0" smtClean="0">
                <a:latin typeface="Arial"/>
              </a:rPr>
              <a:t>)? </a:t>
            </a:r>
          </a:p>
          <a:p>
            <a:pPr marL="289560" marR="233679">
              <a:lnSpc>
                <a:spcPts val="1300"/>
              </a:lnSpc>
            </a:pPr>
            <a:r>
              <a:rPr lang="fr-CA" sz="1000" spc="-10" dirty="0" smtClean="0">
                <a:latin typeface="Arial"/>
              </a:rPr>
              <a:t>Serveur </a:t>
            </a:r>
            <a:r>
              <a:rPr lang="fr-CA" sz="1000" spc="-30" dirty="0" smtClean="0">
                <a:latin typeface="Arial"/>
              </a:rPr>
              <a:t>SPARQL</a:t>
            </a:r>
            <a:r>
              <a:rPr lang="fr-CA" sz="1600" dirty="0" smtClean="0"/>
              <a:t> </a:t>
            </a:r>
            <a:r>
              <a:rPr lang="fr-CA" sz="1000" spc="-5" dirty="0" smtClean="0">
                <a:latin typeface="Arial"/>
              </a:rPr>
              <a:t>accessible au public?</a:t>
            </a:r>
            <a:endParaRPr lang="fr-CA" sz="1000" dirty="0" smtClean="0">
              <a:latin typeface="Arial"/>
              <a:cs typeface="Arial"/>
            </a:endParaRPr>
          </a:p>
          <a:p>
            <a:pPr marL="289560" marR="5080">
              <a:lnSpc>
                <a:spcPts val="1300"/>
              </a:lnSpc>
            </a:pPr>
            <a:r>
              <a:rPr lang="fr-CA" sz="1000" spc="-5" dirty="0" smtClean="0">
                <a:latin typeface="Arial"/>
              </a:rPr>
              <a:t>Définition de vocabulaire</a:t>
            </a:r>
            <a:r>
              <a:rPr lang="fr-CA" sz="1000" spc="-10" dirty="0" smtClean="0">
                <a:latin typeface="Arial"/>
              </a:rPr>
              <a:t> lisible par les machines et par les utilisateurs</a:t>
            </a:r>
            <a:r>
              <a:rPr lang="fr-CA" sz="1000" spc="-5" dirty="0" smtClean="0">
                <a:latin typeface="Arial"/>
              </a:rPr>
              <a:t>? </a:t>
            </a:r>
          </a:p>
          <a:p>
            <a:pPr marL="289560" marR="5080">
              <a:lnSpc>
                <a:spcPts val="1300"/>
              </a:lnSpc>
            </a:pPr>
            <a:r>
              <a:rPr lang="fr-CA" sz="1000" spc="-5" dirty="0" smtClean="0">
                <a:latin typeface="Arial"/>
              </a:rPr>
              <a:t>Définition d’ensemble de données </a:t>
            </a:r>
            <a:r>
              <a:rPr lang="fr-CA" sz="1000" spc="-10" dirty="0" smtClean="0">
                <a:latin typeface="Arial"/>
              </a:rPr>
              <a:t>lisible par les machines et par les utilisateurs</a:t>
            </a:r>
            <a:r>
              <a:rPr lang="fr-CA" sz="1000" spc="-5" dirty="0" smtClean="0">
                <a:latin typeface="Arial"/>
              </a:rPr>
              <a:t>?</a:t>
            </a:r>
            <a:endParaRPr lang="fr-CA" sz="1000" dirty="0" smtClean="0">
              <a:latin typeface="Arial"/>
              <a:cs typeface="Arial"/>
            </a:endParaRPr>
          </a:p>
          <a:p>
            <a:pPr marL="289560">
              <a:lnSpc>
                <a:spcPts val="1300"/>
              </a:lnSpc>
            </a:pPr>
            <a:r>
              <a:rPr lang="fr-CA" sz="1000" spc="-5" dirty="0" smtClean="0">
                <a:latin typeface="Arial"/>
              </a:rPr>
              <a:t>Utilisation interne en production de </a:t>
            </a:r>
            <a:r>
              <a:rPr lang="fr-CA" sz="1000" spc="-30" dirty="0" smtClean="0">
                <a:latin typeface="Arial"/>
              </a:rPr>
              <a:t>SPARQL </a:t>
            </a:r>
            <a:r>
              <a:rPr lang="fr-CA" sz="1000" spc="-5" dirty="0" smtClean="0">
                <a:latin typeface="Arial"/>
              </a:rPr>
              <a:t>dès la</a:t>
            </a:r>
            <a:r>
              <a:rPr lang="fr-CA" sz="1000" spc="-20" dirty="0" smtClean="0">
                <a:latin typeface="Arial"/>
              </a:rPr>
              <a:t> </a:t>
            </a:r>
            <a:r>
              <a:rPr lang="fr-CA" sz="1000" spc="-5" dirty="0" smtClean="0">
                <a:latin typeface="Arial"/>
              </a:rPr>
              <a:t>première journée?</a:t>
            </a:r>
            <a:endParaRPr lang="fr-CA" sz="10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>
            <p:custDataLst>
              <p:tags r:id="rId24"/>
            </p:custDataLst>
          </p:nvPr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7" name="object 27"/>
          <p:cNvSpPr/>
          <p:nvPr>
            <p:custDataLst>
              <p:tags r:id="rId25"/>
            </p:custDataLst>
          </p:nvPr>
        </p:nvSpPr>
        <p:spPr>
          <a:xfrm>
            <a:off x="2303995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  <p:custDataLst>
              <p:tags r:id="rId26"/>
            </p:custDataLst>
          </p:nvPr>
        </p:nvSpPr>
        <p:spPr>
          <a:xfrm>
            <a:off x="1695450" y="3340195"/>
            <a:ext cx="51370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10" dirty="0" smtClean="0"/>
              <a:t>Warren </a:t>
            </a:r>
            <a:r>
              <a:rPr lang="fr-CA" spc="-5" dirty="0" smtClean="0"/>
              <a:t>et</a:t>
            </a:r>
            <a:r>
              <a:rPr lang="fr-CA" dirty="0" smtClean="0"/>
              <a:t> </a:t>
            </a:r>
            <a:r>
              <a:rPr lang="fr-CA" spc="-5" dirty="0" smtClean="0"/>
              <a:t>coll.</a:t>
            </a:r>
            <a:endParaRPr lang="fr-CA" spc="-5" dirty="0"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  <p:custDataLst>
              <p:tags r:id="rId27"/>
            </p:custDataLst>
          </p:nvPr>
        </p:nvSpPr>
        <p:spPr>
          <a:xfrm>
            <a:off x="2399296" y="3340195"/>
            <a:ext cx="1658354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lang="fr-CA" i="1" spc="5" dirty="0">
              <a:latin typeface="Trebuchet MS"/>
            </a:endParaRPr>
          </a:p>
        </p:txBody>
      </p:sp>
      <p:sp>
        <p:nvSpPr>
          <p:cNvPr id="30" name="object 1461"/>
          <p:cNvSpPr txBox="1"/>
          <p:nvPr>
            <p:custDataLst>
              <p:tags r:id="rId28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suis-je?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rgbClr val="7F7F7F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liées?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vocabulaires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0" y="553808"/>
            <a:ext cx="4608004" cy="19372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6" name="object 6"/>
          <p:cNvSpPr/>
          <p:nvPr>
            <p:custDataLst>
              <p:tags r:id="rId4"/>
            </p:custDataLst>
          </p:nvPr>
        </p:nvSpPr>
        <p:spPr>
          <a:xfrm>
            <a:off x="0" y="745007"/>
            <a:ext cx="4608004" cy="5060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7" name="object 7"/>
          <p:cNvSpPr/>
          <p:nvPr>
            <p:custDataLst>
              <p:tags r:id="rId5"/>
            </p:custDataLst>
          </p:nvPr>
        </p:nvSpPr>
        <p:spPr>
          <a:xfrm>
            <a:off x="124395" y="1049972"/>
            <a:ext cx="1463040" cy="183515"/>
          </a:xfrm>
          <a:custGeom>
            <a:avLst/>
            <a:gdLst/>
            <a:ahLst/>
            <a:cxnLst/>
            <a:rect l="l" t="t" r="r" b="b"/>
            <a:pathLst>
              <a:path w="1463040" h="183515">
                <a:moveTo>
                  <a:pt x="1411643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3454"/>
                </a:lnTo>
                <a:lnTo>
                  <a:pt x="1462443" y="183454"/>
                </a:lnTo>
                <a:lnTo>
                  <a:pt x="1462443" y="50800"/>
                </a:lnTo>
                <a:lnTo>
                  <a:pt x="1458435" y="31075"/>
                </a:lnTo>
                <a:lnTo>
                  <a:pt x="1447521" y="14922"/>
                </a:lnTo>
                <a:lnTo>
                  <a:pt x="1431368" y="4008"/>
                </a:lnTo>
                <a:lnTo>
                  <a:pt x="1411643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8" name="object 8"/>
          <p:cNvSpPr txBox="1"/>
          <p:nvPr>
            <p:custDataLst>
              <p:tags r:id="rId6"/>
            </p:custDataLst>
          </p:nvPr>
        </p:nvSpPr>
        <p:spPr>
          <a:xfrm>
            <a:off x="209064" y="968737"/>
            <a:ext cx="128008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Nuage de </a:t>
            </a: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LOD</a:t>
            </a:r>
            <a:r>
              <a:rPr lang="fr-CA" dirty="0" smtClean="0"/>
              <a:t> </a:t>
            </a: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2014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>
            <p:custDataLst>
              <p:tags r:id="rId7"/>
            </p:custDataLst>
          </p:nvPr>
        </p:nvSpPr>
        <p:spPr>
          <a:xfrm>
            <a:off x="124396" y="1220762"/>
            <a:ext cx="1462442" cy="5060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0" name="object 10"/>
          <p:cNvSpPr/>
          <p:nvPr>
            <p:custDataLst>
              <p:tags r:id="rId8"/>
            </p:custDataLst>
          </p:nvPr>
        </p:nvSpPr>
        <p:spPr>
          <a:xfrm>
            <a:off x="175196" y="2129650"/>
            <a:ext cx="101600" cy="10160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1" name="object 11"/>
          <p:cNvSpPr/>
          <p:nvPr>
            <p:custDataLst>
              <p:tags r:id="rId9"/>
            </p:custDataLst>
          </p:nvPr>
        </p:nvSpPr>
        <p:spPr>
          <a:xfrm>
            <a:off x="1523339" y="2116950"/>
            <a:ext cx="114274" cy="11430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2" name="object 12"/>
          <p:cNvSpPr/>
          <p:nvPr>
            <p:custDataLst>
              <p:tags r:id="rId10"/>
            </p:custDataLst>
          </p:nvPr>
        </p:nvSpPr>
        <p:spPr>
          <a:xfrm>
            <a:off x="225997" y="2167750"/>
            <a:ext cx="1310043" cy="6349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3" name="object 13"/>
          <p:cNvSpPr/>
          <p:nvPr>
            <p:custDataLst>
              <p:tags r:id="rId11"/>
            </p:custDataLst>
          </p:nvPr>
        </p:nvSpPr>
        <p:spPr>
          <a:xfrm>
            <a:off x="1586839" y="1094206"/>
            <a:ext cx="50787" cy="1016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4" name="object 14"/>
          <p:cNvSpPr/>
          <p:nvPr>
            <p:custDataLst>
              <p:tags r:id="rId12"/>
            </p:custDataLst>
          </p:nvPr>
        </p:nvSpPr>
        <p:spPr>
          <a:xfrm>
            <a:off x="1586839" y="1144987"/>
            <a:ext cx="50787" cy="98466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5" name="object 15"/>
          <p:cNvSpPr/>
          <p:nvPr>
            <p:custDataLst>
              <p:tags r:id="rId13"/>
            </p:custDataLst>
          </p:nvPr>
        </p:nvSpPr>
        <p:spPr>
          <a:xfrm>
            <a:off x="124395" y="1265036"/>
            <a:ext cx="1463040" cy="915669"/>
          </a:xfrm>
          <a:custGeom>
            <a:avLst/>
            <a:gdLst/>
            <a:ahLst/>
            <a:cxnLst/>
            <a:rect l="l" t="t" r="r" b="b"/>
            <a:pathLst>
              <a:path w="1463040" h="915669">
                <a:moveTo>
                  <a:pt x="1462443" y="0"/>
                </a:moveTo>
                <a:lnTo>
                  <a:pt x="0" y="0"/>
                </a:lnTo>
                <a:lnTo>
                  <a:pt x="0" y="864613"/>
                </a:lnTo>
                <a:lnTo>
                  <a:pt x="4008" y="884338"/>
                </a:lnTo>
                <a:lnTo>
                  <a:pt x="14922" y="900491"/>
                </a:lnTo>
                <a:lnTo>
                  <a:pt x="31075" y="911405"/>
                </a:lnTo>
                <a:lnTo>
                  <a:pt x="50800" y="915413"/>
                </a:lnTo>
                <a:lnTo>
                  <a:pt x="1411643" y="915413"/>
                </a:lnTo>
                <a:lnTo>
                  <a:pt x="1431368" y="911405"/>
                </a:lnTo>
                <a:lnTo>
                  <a:pt x="1447521" y="900491"/>
                </a:lnTo>
                <a:lnTo>
                  <a:pt x="1458435" y="884338"/>
                </a:lnTo>
                <a:lnTo>
                  <a:pt x="1462443" y="864613"/>
                </a:lnTo>
                <a:lnTo>
                  <a:pt x="1462443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6" name="object 16"/>
          <p:cNvSpPr/>
          <p:nvPr>
            <p:custDataLst>
              <p:tags r:id="rId14"/>
            </p:custDataLst>
          </p:nvPr>
        </p:nvSpPr>
        <p:spPr>
          <a:xfrm>
            <a:off x="1586839" y="1132287"/>
            <a:ext cx="0" cy="1016635"/>
          </a:xfrm>
          <a:custGeom>
            <a:avLst/>
            <a:gdLst/>
            <a:ahLst/>
            <a:cxnLst/>
            <a:rect l="l" t="t" r="r" b="b"/>
            <a:pathLst>
              <a:path h="1016635">
                <a:moveTo>
                  <a:pt x="0" y="101641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7" name="object 17"/>
          <p:cNvSpPr/>
          <p:nvPr>
            <p:custDataLst>
              <p:tags r:id="rId15"/>
            </p:custDataLst>
          </p:nvPr>
        </p:nvSpPr>
        <p:spPr>
          <a:xfrm>
            <a:off x="1586839" y="111958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8" name="object 18"/>
          <p:cNvSpPr/>
          <p:nvPr>
            <p:custDataLst>
              <p:tags r:id="rId16"/>
            </p:custDataLst>
          </p:nvPr>
        </p:nvSpPr>
        <p:spPr>
          <a:xfrm>
            <a:off x="1586839" y="110688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9" name="object 19"/>
          <p:cNvSpPr/>
          <p:nvPr>
            <p:custDataLst>
              <p:tags r:id="rId17"/>
            </p:custDataLst>
          </p:nvPr>
        </p:nvSpPr>
        <p:spPr>
          <a:xfrm>
            <a:off x="1586839" y="109418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0" name="object 20"/>
          <p:cNvSpPr/>
          <p:nvPr>
            <p:custDataLst>
              <p:tags r:id="rId18"/>
            </p:custDataLst>
          </p:nvPr>
        </p:nvSpPr>
        <p:spPr>
          <a:xfrm>
            <a:off x="209219" y="1290417"/>
            <a:ext cx="1292075" cy="84560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1" name="object 21"/>
          <p:cNvSpPr/>
          <p:nvPr>
            <p:custDataLst>
              <p:tags r:id="rId19"/>
            </p:custDataLst>
          </p:nvPr>
        </p:nvSpPr>
        <p:spPr>
          <a:xfrm>
            <a:off x="1660410" y="1049959"/>
            <a:ext cx="2823845" cy="183515"/>
          </a:xfrm>
          <a:custGeom>
            <a:avLst/>
            <a:gdLst/>
            <a:ahLst/>
            <a:cxnLst/>
            <a:rect l="l" t="t" r="r" b="b"/>
            <a:pathLst>
              <a:path w="2823845" h="183515">
                <a:moveTo>
                  <a:pt x="2772423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3454"/>
                </a:lnTo>
                <a:lnTo>
                  <a:pt x="2823223" y="183454"/>
                </a:lnTo>
                <a:lnTo>
                  <a:pt x="2823223" y="50800"/>
                </a:lnTo>
                <a:lnTo>
                  <a:pt x="2819214" y="31075"/>
                </a:lnTo>
                <a:lnTo>
                  <a:pt x="2808300" y="14922"/>
                </a:lnTo>
                <a:lnTo>
                  <a:pt x="2792148" y="4008"/>
                </a:lnTo>
                <a:lnTo>
                  <a:pt x="2772423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2" name="object 22"/>
          <p:cNvSpPr txBox="1"/>
          <p:nvPr>
            <p:custDataLst>
              <p:tags r:id="rId20"/>
            </p:custDataLst>
          </p:nvPr>
        </p:nvSpPr>
        <p:spPr>
          <a:xfrm>
            <a:off x="2624347" y="977132"/>
            <a:ext cx="8953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Muninn</a:t>
            </a:r>
            <a:r>
              <a:rPr lang="fr-CA" dirty="0" smtClean="0"/>
              <a:t> </a:t>
            </a: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WW1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>
            <p:custDataLst>
              <p:tags r:id="rId21"/>
            </p:custDataLst>
          </p:nvPr>
        </p:nvSpPr>
        <p:spPr>
          <a:xfrm>
            <a:off x="1660410" y="1220762"/>
            <a:ext cx="2823222" cy="5060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4" name="object 24"/>
          <p:cNvSpPr/>
          <p:nvPr>
            <p:custDataLst>
              <p:tags r:id="rId22"/>
            </p:custDataLst>
          </p:nvPr>
        </p:nvSpPr>
        <p:spPr>
          <a:xfrm>
            <a:off x="1711210" y="3112782"/>
            <a:ext cx="101600" cy="10160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5" name="object 25"/>
          <p:cNvSpPr/>
          <p:nvPr>
            <p:custDataLst>
              <p:tags r:id="rId23"/>
            </p:custDataLst>
          </p:nvPr>
        </p:nvSpPr>
        <p:spPr>
          <a:xfrm>
            <a:off x="4420133" y="3100082"/>
            <a:ext cx="114274" cy="11430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6" name="object 26"/>
          <p:cNvSpPr/>
          <p:nvPr>
            <p:custDataLst>
              <p:tags r:id="rId24"/>
            </p:custDataLst>
          </p:nvPr>
        </p:nvSpPr>
        <p:spPr>
          <a:xfrm>
            <a:off x="1762011" y="3150883"/>
            <a:ext cx="2670822" cy="6349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7" name="object 27"/>
          <p:cNvSpPr/>
          <p:nvPr>
            <p:custDataLst>
              <p:tags r:id="rId25"/>
            </p:custDataLst>
          </p:nvPr>
        </p:nvSpPr>
        <p:spPr>
          <a:xfrm>
            <a:off x="4483633" y="1094206"/>
            <a:ext cx="50774" cy="1016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8" name="object 28"/>
          <p:cNvSpPr/>
          <p:nvPr>
            <p:custDataLst>
              <p:tags r:id="rId26"/>
            </p:custDataLst>
          </p:nvPr>
        </p:nvSpPr>
        <p:spPr>
          <a:xfrm>
            <a:off x="4483633" y="1144981"/>
            <a:ext cx="50774" cy="196780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9" name="object 29"/>
          <p:cNvSpPr/>
          <p:nvPr>
            <p:custDataLst>
              <p:tags r:id="rId27"/>
            </p:custDataLst>
          </p:nvPr>
        </p:nvSpPr>
        <p:spPr>
          <a:xfrm>
            <a:off x="1660410" y="1265021"/>
            <a:ext cx="2823845" cy="1898650"/>
          </a:xfrm>
          <a:custGeom>
            <a:avLst/>
            <a:gdLst/>
            <a:ahLst/>
            <a:cxnLst/>
            <a:rect l="l" t="t" r="r" b="b"/>
            <a:pathLst>
              <a:path w="2823845" h="1898650">
                <a:moveTo>
                  <a:pt x="2823223" y="0"/>
                </a:moveTo>
                <a:lnTo>
                  <a:pt x="0" y="0"/>
                </a:lnTo>
                <a:lnTo>
                  <a:pt x="0" y="1847761"/>
                </a:lnTo>
                <a:lnTo>
                  <a:pt x="4008" y="1867485"/>
                </a:lnTo>
                <a:lnTo>
                  <a:pt x="14922" y="1883638"/>
                </a:lnTo>
                <a:lnTo>
                  <a:pt x="31075" y="1894552"/>
                </a:lnTo>
                <a:lnTo>
                  <a:pt x="50800" y="1898561"/>
                </a:lnTo>
                <a:lnTo>
                  <a:pt x="2772423" y="1898561"/>
                </a:lnTo>
                <a:lnTo>
                  <a:pt x="2792148" y="1894552"/>
                </a:lnTo>
                <a:lnTo>
                  <a:pt x="2808300" y="1883638"/>
                </a:lnTo>
                <a:lnTo>
                  <a:pt x="2819214" y="1867485"/>
                </a:lnTo>
                <a:lnTo>
                  <a:pt x="2823223" y="1847761"/>
                </a:lnTo>
                <a:lnTo>
                  <a:pt x="2823223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0" name="object 30"/>
          <p:cNvSpPr/>
          <p:nvPr>
            <p:custDataLst>
              <p:tags r:id="rId28"/>
            </p:custDataLst>
          </p:nvPr>
        </p:nvSpPr>
        <p:spPr>
          <a:xfrm>
            <a:off x="4483633" y="1132281"/>
            <a:ext cx="0" cy="1999614"/>
          </a:xfrm>
          <a:custGeom>
            <a:avLst/>
            <a:gdLst/>
            <a:ahLst/>
            <a:cxnLst/>
            <a:rect l="l" t="t" r="r" b="b"/>
            <a:pathLst>
              <a:path h="1999614">
                <a:moveTo>
                  <a:pt x="0" y="199955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1" name="object 31"/>
          <p:cNvSpPr/>
          <p:nvPr>
            <p:custDataLst>
              <p:tags r:id="rId29"/>
            </p:custDataLst>
          </p:nvPr>
        </p:nvSpPr>
        <p:spPr>
          <a:xfrm>
            <a:off x="4483633" y="111958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2" name="object 32"/>
          <p:cNvSpPr/>
          <p:nvPr>
            <p:custDataLst>
              <p:tags r:id="rId30"/>
            </p:custDataLst>
          </p:nvPr>
        </p:nvSpPr>
        <p:spPr>
          <a:xfrm>
            <a:off x="4483633" y="110688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3" name="object 33"/>
          <p:cNvSpPr/>
          <p:nvPr>
            <p:custDataLst>
              <p:tags r:id="rId31"/>
            </p:custDataLst>
          </p:nvPr>
        </p:nvSpPr>
        <p:spPr>
          <a:xfrm>
            <a:off x="4483633" y="109418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4" name="object 34"/>
          <p:cNvSpPr/>
          <p:nvPr>
            <p:custDataLst>
              <p:tags r:id="rId32"/>
            </p:custDataLst>
          </p:nvPr>
        </p:nvSpPr>
        <p:spPr>
          <a:xfrm>
            <a:off x="2065083" y="1290364"/>
            <a:ext cx="2013850" cy="182879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5" name="object 35"/>
          <p:cNvSpPr/>
          <p:nvPr>
            <p:custDataLst>
              <p:tags r:id="rId33"/>
            </p:custDataLst>
          </p:nvPr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6" name="object 36"/>
          <p:cNvSpPr/>
          <p:nvPr>
            <p:custDataLst>
              <p:tags r:id="rId34"/>
            </p:custDataLst>
          </p:nvPr>
        </p:nvSpPr>
        <p:spPr>
          <a:xfrm>
            <a:off x="2303995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7" name="object 37"/>
          <p:cNvSpPr txBox="1">
            <a:spLocks noGrp="1"/>
          </p:cNvSpPr>
          <p:nvPr>
            <p:ph type="dt" sz="half" idx="6"/>
            <p:custDataLst>
              <p:tags r:id="rId35"/>
            </p:custDataLst>
          </p:nvPr>
        </p:nvSpPr>
        <p:spPr>
          <a:xfrm>
            <a:off x="1586838" y="3340195"/>
            <a:ext cx="622313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10" dirty="0" smtClean="0"/>
              <a:t>Warren </a:t>
            </a:r>
            <a:r>
              <a:rPr lang="fr-CA" spc="-5" dirty="0" smtClean="0"/>
              <a:t>et</a:t>
            </a:r>
            <a:r>
              <a:rPr lang="fr-CA" dirty="0" smtClean="0"/>
              <a:t> </a:t>
            </a:r>
            <a:r>
              <a:rPr lang="fr-CA" spc="-5" dirty="0" smtClean="0"/>
              <a:t>coll.</a:t>
            </a:r>
            <a:endParaRPr lang="fr-CA" spc="-5" dirty="0"/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  <p:custDataLst>
              <p:tags r:id="rId36"/>
            </p:custDataLst>
          </p:nvPr>
        </p:nvSpPr>
        <p:spPr>
          <a:xfrm>
            <a:off x="2399296" y="3340195"/>
            <a:ext cx="1679637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lang="fr-CA" i="1" spc="5" dirty="0">
              <a:latin typeface="Trebuchet MS"/>
            </a:endParaRPr>
          </a:p>
        </p:txBody>
      </p:sp>
      <p:sp>
        <p:nvSpPr>
          <p:cNvPr id="39" name="object 1461"/>
          <p:cNvSpPr txBox="1"/>
          <p:nvPr>
            <p:custDataLst>
              <p:tags r:id="rId37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suis-je? </a:t>
            </a:r>
            <a:b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rgbClr val="7F7F7F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liées?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vocabulaires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" name="object 4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5" name="object 5"/>
          <p:cNvSpPr/>
          <p:nvPr>
            <p:custDataLst>
              <p:tags r:id="rId3"/>
            </p:custDataLst>
          </p:nvPr>
        </p:nvSpPr>
        <p:spPr>
          <a:xfrm>
            <a:off x="309193" y="1082649"/>
            <a:ext cx="3989704" cy="195580"/>
          </a:xfrm>
          <a:custGeom>
            <a:avLst/>
            <a:gdLst/>
            <a:ahLst/>
            <a:cxnLst/>
            <a:rect l="l" t="t" r="r" b="b"/>
            <a:pathLst>
              <a:path w="3989704" h="19558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5300"/>
                </a:lnTo>
                <a:lnTo>
                  <a:pt x="3989654" y="195300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6" name="object 6"/>
          <p:cNvSpPr/>
          <p:nvPr>
            <p:custDataLst>
              <p:tags r:id="rId4"/>
            </p:custDataLst>
          </p:nvPr>
        </p:nvSpPr>
        <p:spPr>
          <a:xfrm>
            <a:off x="309194" y="1265288"/>
            <a:ext cx="3989653" cy="5060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7" name="object 7"/>
          <p:cNvSpPr/>
          <p:nvPr>
            <p:custDataLst>
              <p:tags r:id="rId5"/>
            </p:custDataLst>
          </p:nvPr>
        </p:nvSpPr>
        <p:spPr>
          <a:xfrm>
            <a:off x="359994" y="1805381"/>
            <a:ext cx="101600" cy="1016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8" name="object 8"/>
          <p:cNvSpPr/>
          <p:nvPr>
            <p:custDataLst>
              <p:tags r:id="rId6"/>
            </p:custDataLst>
          </p:nvPr>
        </p:nvSpPr>
        <p:spPr>
          <a:xfrm>
            <a:off x="4235348" y="1792681"/>
            <a:ext cx="114249" cy="1143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9" name="object 9"/>
          <p:cNvSpPr/>
          <p:nvPr>
            <p:custDataLst>
              <p:tags r:id="rId7"/>
            </p:custDataLst>
          </p:nvPr>
        </p:nvSpPr>
        <p:spPr>
          <a:xfrm>
            <a:off x="410794" y="1843481"/>
            <a:ext cx="3837254" cy="6349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0" name="object 10"/>
          <p:cNvSpPr/>
          <p:nvPr>
            <p:custDataLst>
              <p:tags r:id="rId8"/>
            </p:custDataLst>
          </p:nvPr>
        </p:nvSpPr>
        <p:spPr>
          <a:xfrm>
            <a:off x="4298848" y="1126883"/>
            <a:ext cx="50749" cy="1016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1" name="object 11"/>
          <p:cNvSpPr/>
          <p:nvPr>
            <p:custDataLst>
              <p:tags r:id="rId9"/>
            </p:custDataLst>
          </p:nvPr>
        </p:nvSpPr>
        <p:spPr>
          <a:xfrm>
            <a:off x="4298848" y="1177672"/>
            <a:ext cx="50749" cy="62770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2" name="object 12"/>
          <p:cNvSpPr/>
          <p:nvPr>
            <p:custDataLst>
              <p:tags r:id="rId10"/>
            </p:custDataLst>
          </p:nvPr>
        </p:nvSpPr>
        <p:spPr>
          <a:xfrm>
            <a:off x="309193" y="1309568"/>
            <a:ext cx="3989704" cy="546735"/>
          </a:xfrm>
          <a:custGeom>
            <a:avLst/>
            <a:gdLst/>
            <a:ahLst/>
            <a:cxnLst/>
            <a:rect l="l" t="t" r="r" b="b"/>
            <a:pathLst>
              <a:path w="3989704" h="546735">
                <a:moveTo>
                  <a:pt x="3989654" y="0"/>
                </a:moveTo>
                <a:lnTo>
                  <a:pt x="0" y="0"/>
                </a:lnTo>
                <a:lnTo>
                  <a:pt x="0" y="495813"/>
                </a:lnTo>
                <a:lnTo>
                  <a:pt x="4008" y="515537"/>
                </a:lnTo>
                <a:lnTo>
                  <a:pt x="14922" y="531690"/>
                </a:lnTo>
                <a:lnTo>
                  <a:pt x="31075" y="542604"/>
                </a:lnTo>
                <a:lnTo>
                  <a:pt x="50800" y="546613"/>
                </a:lnTo>
                <a:lnTo>
                  <a:pt x="3938854" y="546613"/>
                </a:lnTo>
                <a:lnTo>
                  <a:pt x="3958579" y="542604"/>
                </a:lnTo>
                <a:lnTo>
                  <a:pt x="3974732" y="531690"/>
                </a:lnTo>
                <a:lnTo>
                  <a:pt x="3985646" y="515537"/>
                </a:lnTo>
                <a:lnTo>
                  <a:pt x="3989654" y="495813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3" name="object 13"/>
          <p:cNvSpPr/>
          <p:nvPr>
            <p:custDataLst>
              <p:tags r:id="rId11"/>
            </p:custDataLst>
          </p:nvPr>
        </p:nvSpPr>
        <p:spPr>
          <a:xfrm>
            <a:off x="4298848" y="1164972"/>
            <a:ext cx="0" cy="659765"/>
          </a:xfrm>
          <a:custGeom>
            <a:avLst/>
            <a:gdLst/>
            <a:ahLst/>
            <a:cxnLst/>
            <a:rect l="l" t="t" r="r" b="b"/>
            <a:pathLst>
              <a:path h="659764">
                <a:moveTo>
                  <a:pt x="0" y="6594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4" name="object 14"/>
          <p:cNvSpPr/>
          <p:nvPr>
            <p:custDataLst>
              <p:tags r:id="rId12"/>
            </p:custDataLst>
          </p:nvPr>
        </p:nvSpPr>
        <p:spPr>
          <a:xfrm>
            <a:off x="4298848" y="115227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5" name="object 15"/>
          <p:cNvSpPr/>
          <p:nvPr>
            <p:custDataLst>
              <p:tags r:id="rId13"/>
            </p:custDataLst>
          </p:nvPr>
        </p:nvSpPr>
        <p:spPr>
          <a:xfrm>
            <a:off x="4298848" y="113957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6" name="object 16"/>
          <p:cNvSpPr/>
          <p:nvPr>
            <p:custDataLst>
              <p:tags r:id="rId14"/>
            </p:custDataLst>
          </p:nvPr>
        </p:nvSpPr>
        <p:spPr>
          <a:xfrm>
            <a:off x="4298848" y="112687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7" name="object 17"/>
          <p:cNvSpPr/>
          <p:nvPr>
            <p:custDataLst>
              <p:tags r:id="rId15"/>
            </p:custDataLst>
          </p:nvPr>
        </p:nvSpPr>
        <p:spPr>
          <a:xfrm>
            <a:off x="309193" y="2008110"/>
            <a:ext cx="3989704" cy="193675"/>
          </a:xfrm>
          <a:custGeom>
            <a:avLst/>
            <a:gdLst/>
            <a:ahLst/>
            <a:cxnLst/>
            <a:rect l="l" t="t" r="r" b="b"/>
            <a:pathLst>
              <a:path w="3989704" h="19367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3153"/>
                </a:lnTo>
                <a:lnTo>
                  <a:pt x="3989654" y="19315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8" name="object 18"/>
          <p:cNvSpPr/>
          <p:nvPr>
            <p:custDataLst>
              <p:tags r:id="rId16"/>
            </p:custDataLst>
          </p:nvPr>
        </p:nvSpPr>
        <p:spPr>
          <a:xfrm>
            <a:off x="309194" y="2188603"/>
            <a:ext cx="3989653" cy="5060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9" name="object 19"/>
          <p:cNvSpPr/>
          <p:nvPr>
            <p:custDataLst>
              <p:tags r:id="rId17"/>
            </p:custDataLst>
          </p:nvPr>
        </p:nvSpPr>
        <p:spPr>
          <a:xfrm>
            <a:off x="359994" y="2556624"/>
            <a:ext cx="101600" cy="1016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0" name="object 20"/>
          <p:cNvSpPr/>
          <p:nvPr>
            <p:custDataLst>
              <p:tags r:id="rId18"/>
            </p:custDataLst>
          </p:nvPr>
        </p:nvSpPr>
        <p:spPr>
          <a:xfrm>
            <a:off x="4235348" y="2543924"/>
            <a:ext cx="114249" cy="1143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1" name="object 21"/>
          <p:cNvSpPr/>
          <p:nvPr>
            <p:custDataLst>
              <p:tags r:id="rId19"/>
            </p:custDataLst>
          </p:nvPr>
        </p:nvSpPr>
        <p:spPr>
          <a:xfrm>
            <a:off x="410794" y="2594724"/>
            <a:ext cx="3837254" cy="6349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2" name="object 22"/>
          <p:cNvSpPr/>
          <p:nvPr>
            <p:custDataLst>
              <p:tags r:id="rId20"/>
            </p:custDataLst>
          </p:nvPr>
        </p:nvSpPr>
        <p:spPr>
          <a:xfrm>
            <a:off x="4298848" y="2052345"/>
            <a:ext cx="50749" cy="1016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3" name="object 23"/>
          <p:cNvSpPr/>
          <p:nvPr>
            <p:custDataLst>
              <p:tags r:id="rId21"/>
            </p:custDataLst>
          </p:nvPr>
        </p:nvSpPr>
        <p:spPr>
          <a:xfrm>
            <a:off x="4298848" y="2103140"/>
            <a:ext cx="50749" cy="4534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4" name="object 24"/>
          <p:cNvSpPr/>
          <p:nvPr>
            <p:custDataLst>
              <p:tags r:id="rId22"/>
            </p:custDataLst>
          </p:nvPr>
        </p:nvSpPr>
        <p:spPr>
          <a:xfrm>
            <a:off x="309193" y="2232888"/>
            <a:ext cx="3989704" cy="374650"/>
          </a:xfrm>
          <a:custGeom>
            <a:avLst/>
            <a:gdLst/>
            <a:ahLst/>
            <a:cxnLst/>
            <a:rect l="l" t="t" r="r" b="b"/>
            <a:pathLst>
              <a:path w="3989704" h="374650">
                <a:moveTo>
                  <a:pt x="3989654" y="0"/>
                </a:moveTo>
                <a:lnTo>
                  <a:pt x="0" y="0"/>
                </a:lnTo>
                <a:lnTo>
                  <a:pt x="0" y="323735"/>
                </a:lnTo>
                <a:lnTo>
                  <a:pt x="4008" y="343460"/>
                </a:lnTo>
                <a:lnTo>
                  <a:pt x="14922" y="359613"/>
                </a:lnTo>
                <a:lnTo>
                  <a:pt x="31075" y="370527"/>
                </a:lnTo>
                <a:lnTo>
                  <a:pt x="50800" y="374536"/>
                </a:lnTo>
                <a:lnTo>
                  <a:pt x="3938854" y="374536"/>
                </a:lnTo>
                <a:lnTo>
                  <a:pt x="3958579" y="370527"/>
                </a:lnTo>
                <a:lnTo>
                  <a:pt x="3974732" y="359613"/>
                </a:lnTo>
                <a:lnTo>
                  <a:pt x="3985646" y="343460"/>
                </a:lnTo>
                <a:lnTo>
                  <a:pt x="3989654" y="323735"/>
                </a:lnTo>
                <a:lnTo>
                  <a:pt x="3989654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5" name="object 25"/>
          <p:cNvSpPr/>
          <p:nvPr>
            <p:custDataLst>
              <p:tags r:id="rId23"/>
            </p:custDataLst>
          </p:nvPr>
        </p:nvSpPr>
        <p:spPr>
          <a:xfrm>
            <a:off x="4298848" y="2090440"/>
            <a:ext cx="0" cy="485775"/>
          </a:xfrm>
          <a:custGeom>
            <a:avLst/>
            <a:gdLst/>
            <a:ahLst/>
            <a:cxnLst/>
            <a:rect l="l" t="t" r="r" b="b"/>
            <a:pathLst>
              <a:path h="485775">
                <a:moveTo>
                  <a:pt x="0" y="48523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6" name="object 26"/>
          <p:cNvSpPr/>
          <p:nvPr>
            <p:custDataLst>
              <p:tags r:id="rId24"/>
            </p:custDataLst>
          </p:nvPr>
        </p:nvSpPr>
        <p:spPr>
          <a:xfrm>
            <a:off x="4298848" y="207773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1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7" name="object 27"/>
          <p:cNvSpPr/>
          <p:nvPr>
            <p:custDataLst>
              <p:tags r:id="rId25"/>
            </p:custDataLst>
          </p:nvPr>
        </p:nvSpPr>
        <p:spPr>
          <a:xfrm>
            <a:off x="4298848" y="206503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8" name="object 28"/>
          <p:cNvSpPr/>
          <p:nvPr>
            <p:custDataLst>
              <p:tags r:id="rId26"/>
            </p:custDataLst>
          </p:nvPr>
        </p:nvSpPr>
        <p:spPr>
          <a:xfrm>
            <a:off x="4298848" y="205233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9" name="object 29"/>
          <p:cNvSpPr txBox="1"/>
          <p:nvPr>
            <p:custDataLst>
              <p:tags r:id="rId27"/>
            </p:custDataLst>
          </p:nvPr>
        </p:nvSpPr>
        <p:spPr>
          <a:xfrm>
            <a:off x="347294" y="1082116"/>
            <a:ext cx="3951506" cy="1440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Remarque importante : </a:t>
            </a:r>
            <a:r>
              <a:rPr lang="fr-CA" sz="1050" b="1" spc="-15" dirty="0" smtClean="0">
                <a:solidFill>
                  <a:srgbClr val="FFFFFF"/>
                </a:solidFill>
                <a:latin typeface="Arial"/>
              </a:rPr>
              <a:t>Les </a:t>
            </a: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programmes sont mal écrits</a:t>
            </a: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.</a:t>
            </a:r>
            <a:endParaRPr lang="fr-CA" sz="1050" dirty="0" smtClean="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</a:pPr>
            <a:r>
              <a:rPr lang="fr-CA" sz="1050" spc="-5" dirty="0" smtClean="0">
                <a:latin typeface="Arial"/>
              </a:rPr>
              <a:t>« </a:t>
            </a:r>
            <a:r>
              <a:rPr lang="fr-CA" sz="1050" spc="-10" dirty="0" smtClean="0">
                <a:latin typeface="Arial"/>
              </a:rPr>
              <a:t>Si les constructeurs construisaient des bâtiments comme les programmeurs programment, </a:t>
            </a:r>
            <a:r>
              <a:rPr lang="fr-CA" sz="1050" spc="-5" dirty="0" smtClean="0">
                <a:latin typeface="Arial"/>
              </a:rPr>
              <a:t>le premier pic-bois venu détruirait la civilisation</a:t>
            </a:r>
            <a:r>
              <a:rPr lang="fr-CA" sz="1050" spc="-15" dirty="0" smtClean="0">
                <a:latin typeface="Arial"/>
              </a:rPr>
              <a:t>. » </a:t>
            </a:r>
            <a:r>
              <a:rPr lang="fr-CA" sz="1050" spc="-5" dirty="0" smtClean="0">
                <a:latin typeface="Arial"/>
              </a:rPr>
              <a:t>- </a:t>
            </a:r>
            <a:r>
              <a:rPr lang="fr-CA" sz="1050" spc="-10" dirty="0" smtClean="0">
                <a:latin typeface="Arial"/>
              </a:rPr>
              <a:t>Gerald</a:t>
            </a:r>
            <a:r>
              <a:rPr lang="fr-CA" dirty="0" smtClean="0"/>
              <a:t> </a:t>
            </a:r>
            <a:r>
              <a:rPr lang="fr-CA" sz="1050" spc="-10" dirty="0" smtClean="0">
                <a:latin typeface="Arial"/>
              </a:rPr>
              <a:t>Weinberg</a:t>
            </a:r>
            <a:endParaRPr lang="fr-CA" sz="105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fr-CA" sz="135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Corollaire :</a:t>
            </a:r>
            <a:endParaRPr lang="fr-CA" sz="1050" dirty="0" smtClean="0">
              <a:latin typeface="Arial"/>
              <a:cs typeface="Arial"/>
            </a:endParaRPr>
          </a:p>
          <a:p>
            <a:pPr marL="12700" marR="41910">
              <a:lnSpc>
                <a:spcPct val="102600"/>
              </a:lnSpc>
              <a:spcBef>
                <a:spcPts val="320"/>
              </a:spcBef>
            </a:pPr>
            <a:r>
              <a:rPr lang="fr-CA" sz="1050" spc="-5" dirty="0" smtClean="0">
                <a:latin typeface="Arial"/>
              </a:rPr>
              <a:t>Demandez à quelqu’un qui s’y connaît en infrastructures destinées au public</a:t>
            </a:r>
            <a:r>
              <a:rPr lang="fr-CA" sz="1050" spc="-20" dirty="0" smtClean="0">
                <a:latin typeface="Arial"/>
              </a:rPr>
              <a:t> </a:t>
            </a:r>
            <a:r>
              <a:rPr lang="fr-CA" sz="1050" spc="-15" dirty="0" smtClean="0">
                <a:latin typeface="Arial"/>
              </a:rPr>
              <a:t>d’examiner ça pour vous.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>
            <p:custDataLst>
              <p:tags r:id="rId28"/>
            </p:custDataLst>
          </p:nvPr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1" name="object 31"/>
          <p:cNvSpPr/>
          <p:nvPr>
            <p:custDataLst>
              <p:tags r:id="rId29"/>
            </p:custDataLst>
          </p:nvPr>
        </p:nvSpPr>
        <p:spPr>
          <a:xfrm>
            <a:off x="2303995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  <p:custDataLst>
              <p:tags r:id="rId30"/>
            </p:custDataLst>
          </p:nvPr>
        </p:nvSpPr>
        <p:spPr>
          <a:xfrm>
            <a:off x="1695450" y="3340195"/>
            <a:ext cx="51370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10" dirty="0" smtClean="0"/>
              <a:t>Warren </a:t>
            </a:r>
            <a:r>
              <a:rPr lang="fr-CA" spc="-5" dirty="0" smtClean="0"/>
              <a:t>et</a:t>
            </a:r>
            <a:r>
              <a:rPr lang="fr-CA" dirty="0" smtClean="0"/>
              <a:t> </a:t>
            </a:r>
            <a:r>
              <a:rPr lang="fr-CA" spc="-5" dirty="0" smtClean="0"/>
              <a:t>coll.</a:t>
            </a:r>
            <a:endParaRPr lang="fr-CA" spc="-5" dirty="0"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  <p:custDataLst>
              <p:tags r:id="rId31"/>
            </p:custDataLst>
          </p:nvPr>
        </p:nvSpPr>
        <p:spPr>
          <a:xfrm>
            <a:off x="2399296" y="3340195"/>
            <a:ext cx="1734554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lang="fr-CA" i="1" spc="5" dirty="0">
              <a:latin typeface="Trebuchet MS"/>
            </a:endParaRPr>
          </a:p>
        </p:txBody>
      </p:sp>
      <p:sp>
        <p:nvSpPr>
          <p:cNvPr id="34" name="object 1461"/>
          <p:cNvSpPr txBox="1"/>
          <p:nvPr>
            <p:custDataLst>
              <p:tags r:id="rId32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suis-je?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rgbClr val="7F7F7F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liées?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vocabulaires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309193" y="697636"/>
            <a:ext cx="3989704" cy="183515"/>
          </a:xfrm>
          <a:custGeom>
            <a:avLst/>
            <a:gdLst/>
            <a:ahLst/>
            <a:cxnLst/>
            <a:rect l="l" t="t" r="r" b="b"/>
            <a:pathLst>
              <a:path w="3989704" h="18351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3454"/>
                </a:lnTo>
                <a:lnTo>
                  <a:pt x="3989654" y="183454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422541" y="498105"/>
            <a:ext cx="1861820" cy="361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fr-CA" sz="6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fr-CA" sz="7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fr-CA" sz="1050" b="1" spc="-25" dirty="0" smtClean="0">
                <a:solidFill>
                  <a:srgbClr val="FFFFFF"/>
                </a:solidFill>
                <a:latin typeface="Arial"/>
              </a:rPr>
              <a:t>Serveurs SPARQL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>
            <p:custDataLst>
              <p:tags r:id="rId5"/>
            </p:custDataLst>
          </p:nvPr>
        </p:nvSpPr>
        <p:spPr>
          <a:xfrm>
            <a:off x="309194" y="868438"/>
            <a:ext cx="3989653" cy="5060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7" name="object 7"/>
          <p:cNvSpPr/>
          <p:nvPr>
            <p:custDataLst>
              <p:tags r:id="rId6"/>
            </p:custDataLst>
          </p:nvPr>
        </p:nvSpPr>
        <p:spPr>
          <a:xfrm>
            <a:off x="359994" y="2493657"/>
            <a:ext cx="101600" cy="1016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8" name="object 8"/>
          <p:cNvSpPr/>
          <p:nvPr>
            <p:custDataLst>
              <p:tags r:id="rId7"/>
            </p:custDataLst>
          </p:nvPr>
        </p:nvSpPr>
        <p:spPr>
          <a:xfrm>
            <a:off x="4235348" y="2480957"/>
            <a:ext cx="114249" cy="1143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9" name="object 9"/>
          <p:cNvSpPr/>
          <p:nvPr>
            <p:custDataLst>
              <p:tags r:id="rId8"/>
            </p:custDataLst>
          </p:nvPr>
        </p:nvSpPr>
        <p:spPr>
          <a:xfrm>
            <a:off x="410794" y="2531758"/>
            <a:ext cx="3837254" cy="6349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0" name="object 10"/>
          <p:cNvSpPr/>
          <p:nvPr>
            <p:custDataLst>
              <p:tags r:id="rId9"/>
            </p:custDataLst>
          </p:nvPr>
        </p:nvSpPr>
        <p:spPr>
          <a:xfrm>
            <a:off x="4298848" y="741870"/>
            <a:ext cx="50749" cy="10160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1" name="object 11"/>
          <p:cNvSpPr/>
          <p:nvPr>
            <p:custDataLst>
              <p:tags r:id="rId10"/>
            </p:custDataLst>
          </p:nvPr>
        </p:nvSpPr>
        <p:spPr>
          <a:xfrm>
            <a:off x="4298848" y="792645"/>
            <a:ext cx="50749" cy="170101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2" name="object 12"/>
          <p:cNvSpPr/>
          <p:nvPr>
            <p:custDataLst>
              <p:tags r:id="rId11"/>
            </p:custDataLst>
          </p:nvPr>
        </p:nvSpPr>
        <p:spPr>
          <a:xfrm>
            <a:off x="309193" y="912698"/>
            <a:ext cx="3989704" cy="1631950"/>
          </a:xfrm>
          <a:custGeom>
            <a:avLst/>
            <a:gdLst/>
            <a:ahLst/>
            <a:cxnLst/>
            <a:rect l="l" t="t" r="r" b="b"/>
            <a:pathLst>
              <a:path w="3989704" h="1631950">
                <a:moveTo>
                  <a:pt x="3989654" y="0"/>
                </a:moveTo>
                <a:lnTo>
                  <a:pt x="0" y="0"/>
                </a:lnTo>
                <a:lnTo>
                  <a:pt x="0" y="1580959"/>
                </a:lnTo>
                <a:lnTo>
                  <a:pt x="4008" y="1600684"/>
                </a:lnTo>
                <a:lnTo>
                  <a:pt x="14922" y="1616837"/>
                </a:lnTo>
                <a:lnTo>
                  <a:pt x="31075" y="1627751"/>
                </a:lnTo>
                <a:lnTo>
                  <a:pt x="50800" y="1631759"/>
                </a:lnTo>
                <a:lnTo>
                  <a:pt x="3938854" y="1631759"/>
                </a:lnTo>
                <a:lnTo>
                  <a:pt x="3958579" y="1627751"/>
                </a:lnTo>
                <a:lnTo>
                  <a:pt x="3974732" y="1616837"/>
                </a:lnTo>
                <a:lnTo>
                  <a:pt x="3985646" y="1600684"/>
                </a:lnTo>
                <a:lnTo>
                  <a:pt x="3989654" y="1580959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3" name="object 13"/>
          <p:cNvSpPr/>
          <p:nvPr>
            <p:custDataLst>
              <p:tags r:id="rId12"/>
            </p:custDataLst>
          </p:nvPr>
        </p:nvSpPr>
        <p:spPr>
          <a:xfrm>
            <a:off x="4298848" y="779945"/>
            <a:ext cx="0" cy="1732914"/>
          </a:xfrm>
          <a:custGeom>
            <a:avLst/>
            <a:gdLst/>
            <a:ahLst/>
            <a:cxnLst/>
            <a:rect l="l" t="t" r="r" b="b"/>
            <a:pathLst>
              <a:path h="1732914">
                <a:moveTo>
                  <a:pt x="0" y="17327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4" name="object 14"/>
          <p:cNvSpPr/>
          <p:nvPr>
            <p:custDataLst>
              <p:tags r:id="rId13"/>
            </p:custDataLst>
          </p:nvPr>
        </p:nvSpPr>
        <p:spPr>
          <a:xfrm>
            <a:off x="4298848" y="76724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5" name="object 15"/>
          <p:cNvSpPr/>
          <p:nvPr>
            <p:custDataLst>
              <p:tags r:id="rId14"/>
            </p:custDataLst>
          </p:nvPr>
        </p:nvSpPr>
        <p:spPr>
          <a:xfrm>
            <a:off x="4298848" y="75454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6" name="object 16"/>
          <p:cNvSpPr/>
          <p:nvPr>
            <p:custDataLst>
              <p:tags r:id="rId15"/>
            </p:custDataLst>
          </p:nvPr>
        </p:nvSpPr>
        <p:spPr>
          <a:xfrm>
            <a:off x="4298848" y="74184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7" name="object 17"/>
          <p:cNvSpPr/>
          <p:nvPr>
            <p:custDataLst>
              <p:tags r:id="rId16"/>
            </p:custDataLst>
          </p:nvPr>
        </p:nvSpPr>
        <p:spPr>
          <a:xfrm>
            <a:off x="554405" y="938017"/>
            <a:ext cx="3499105" cy="156201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8" name="object 18"/>
          <p:cNvSpPr/>
          <p:nvPr>
            <p:custDataLst>
              <p:tags r:id="rId17"/>
            </p:custDataLst>
          </p:nvPr>
        </p:nvSpPr>
        <p:spPr>
          <a:xfrm>
            <a:off x="309193" y="2696387"/>
            <a:ext cx="3989704" cy="82550"/>
          </a:xfrm>
          <a:custGeom>
            <a:avLst/>
            <a:gdLst/>
            <a:ahLst/>
            <a:cxnLst/>
            <a:rect l="l" t="t" r="r" b="b"/>
            <a:pathLst>
              <a:path w="3989704" h="8255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9" name="object 19"/>
          <p:cNvSpPr/>
          <p:nvPr>
            <p:custDataLst>
              <p:tags r:id="rId18"/>
            </p:custDataLst>
          </p:nvPr>
        </p:nvSpPr>
        <p:spPr>
          <a:xfrm>
            <a:off x="309194" y="2766123"/>
            <a:ext cx="3989653" cy="5060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0" name="object 20"/>
          <p:cNvSpPr/>
          <p:nvPr>
            <p:custDataLst>
              <p:tags r:id="rId19"/>
            </p:custDataLst>
          </p:nvPr>
        </p:nvSpPr>
        <p:spPr>
          <a:xfrm>
            <a:off x="359994" y="3134131"/>
            <a:ext cx="101600" cy="1016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1" name="object 21"/>
          <p:cNvSpPr/>
          <p:nvPr>
            <p:custDataLst>
              <p:tags r:id="rId20"/>
            </p:custDataLst>
          </p:nvPr>
        </p:nvSpPr>
        <p:spPr>
          <a:xfrm>
            <a:off x="4235348" y="3121431"/>
            <a:ext cx="114249" cy="1143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2" name="object 22"/>
          <p:cNvSpPr/>
          <p:nvPr>
            <p:custDataLst>
              <p:tags r:id="rId21"/>
            </p:custDataLst>
          </p:nvPr>
        </p:nvSpPr>
        <p:spPr>
          <a:xfrm>
            <a:off x="410794" y="3172231"/>
            <a:ext cx="3837254" cy="6349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3" name="object 23"/>
          <p:cNvSpPr/>
          <p:nvPr>
            <p:custDataLst>
              <p:tags r:id="rId22"/>
            </p:custDataLst>
          </p:nvPr>
        </p:nvSpPr>
        <p:spPr>
          <a:xfrm>
            <a:off x="4298848" y="2740622"/>
            <a:ext cx="50749" cy="10160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4" name="object 24"/>
          <p:cNvSpPr/>
          <p:nvPr>
            <p:custDataLst>
              <p:tags r:id="rId23"/>
            </p:custDataLst>
          </p:nvPr>
        </p:nvSpPr>
        <p:spPr>
          <a:xfrm>
            <a:off x="4298848" y="2791416"/>
            <a:ext cx="50749" cy="34271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5" name="object 25"/>
          <p:cNvSpPr/>
          <p:nvPr>
            <p:custDataLst>
              <p:tags r:id="rId24"/>
            </p:custDataLst>
          </p:nvPr>
        </p:nvSpPr>
        <p:spPr>
          <a:xfrm>
            <a:off x="309193" y="2810395"/>
            <a:ext cx="3989704" cy="374650"/>
          </a:xfrm>
          <a:custGeom>
            <a:avLst/>
            <a:gdLst/>
            <a:ahLst/>
            <a:cxnLst/>
            <a:rect l="l" t="t" r="r" b="b"/>
            <a:pathLst>
              <a:path w="3989704" h="374650">
                <a:moveTo>
                  <a:pt x="3989654" y="0"/>
                </a:moveTo>
                <a:lnTo>
                  <a:pt x="0" y="0"/>
                </a:lnTo>
                <a:lnTo>
                  <a:pt x="0" y="323735"/>
                </a:lnTo>
                <a:lnTo>
                  <a:pt x="4008" y="343460"/>
                </a:lnTo>
                <a:lnTo>
                  <a:pt x="14922" y="359613"/>
                </a:lnTo>
                <a:lnTo>
                  <a:pt x="31075" y="370527"/>
                </a:lnTo>
                <a:lnTo>
                  <a:pt x="50800" y="374536"/>
                </a:lnTo>
                <a:lnTo>
                  <a:pt x="3938854" y="374536"/>
                </a:lnTo>
                <a:lnTo>
                  <a:pt x="3958579" y="370527"/>
                </a:lnTo>
                <a:lnTo>
                  <a:pt x="3974732" y="359613"/>
                </a:lnTo>
                <a:lnTo>
                  <a:pt x="3985646" y="343460"/>
                </a:lnTo>
                <a:lnTo>
                  <a:pt x="3989654" y="323735"/>
                </a:lnTo>
                <a:lnTo>
                  <a:pt x="3989654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6" name="object 26"/>
          <p:cNvSpPr/>
          <p:nvPr>
            <p:custDataLst>
              <p:tags r:id="rId25"/>
            </p:custDataLst>
          </p:nvPr>
        </p:nvSpPr>
        <p:spPr>
          <a:xfrm>
            <a:off x="4298848" y="2778715"/>
            <a:ext cx="0" cy="374650"/>
          </a:xfrm>
          <a:custGeom>
            <a:avLst/>
            <a:gdLst/>
            <a:ahLst/>
            <a:cxnLst/>
            <a:rect l="l" t="t" r="r" b="b"/>
            <a:pathLst>
              <a:path h="374650">
                <a:moveTo>
                  <a:pt x="0" y="37446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7" name="object 27"/>
          <p:cNvSpPr/>
          <p:nvPr>
            <p:custDataLst>
              <p:tags r:id="rId26"/>
            </p:custDataLst>
          </p:nvPr>
        </p:nvSpPr>
        <p:spPr>
          <a:xfrm>
            <a:off x="4298848" y="276601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8" name="object 28"/>
          <p:cNvSpPr/>
          <p:nvPr>
            <p:custDataLst>
              <p:tags r:id="rId27"/>
            </p:custDataLst>
          </p:nvPr>
        </p:nvSpPr>
        <p:spPr>
          <a:xfrm>
            <a:off x="4298848" y="275331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9" name="object 29"/>
          <p:cNvSpPr/>
          <p:nvPr>
            <p:custDataLst>
              <p:tags r:id="rId28"/>
            </p:custDataLst>
          </p:nvPr>
        </p:nvSpPr>
        <p:spPr>
          <a:xfrm>
            <a:off x="4298848" y="274061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0" name="object 30"/>
          <p:cNvSpPr txBox="1"/>
          <p:nvPr>
            <p:custDataLst>
              <p:tags r:id="rId29"/>
            </p:custDataLst>
          </p:nvPr>
        </p:nvSpPr>
        <p:spPr>
          <a:xfrm>
            <a:off x="347294" y="2793553"/>
            <a:ext cx="3874135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lang="fr-CA" sz="1050" spc="-30" dirty="0" smtClean="0">
                <a:latin typeface="Arial"/>
              </a:rPr>
              <a:t>SPARQL </a:t>
            </a:r>
            <a:r>
              <a:rPr lang="fr-CA" sz="1050" spc="-10" dirty="0" smtClean="0">
                <a:latin typeface="Arial"/>
              </a:rPr>
              <a:t>permet de faire des requêtes d’extraction personnalisées dans</a:t>
            </a:r>
            <a:r>
              <a:rPr lang="fr-CA" sz="1050" spc="-20" dirty="0" smtClean="0">
                <a:latin typeface="Arial"/>
              </a:rPr>
              <a:t> </a:t>
            </a:r>
            <a:r>
              <a:rPr lang="fr-CA" sz="1050" spc="-10" dirty="0" smtClean="0">
                <a:latin typeface="Arial"/>
              </a:rPr>
              <a:t>HTTP </a:t>
            </a:r>
            <a:r>
              <a:rPr lang="fr-CA" sz="1050" spc="-5" dirty="0" smtClean="0">
                <a:latin typeface="Arial"/>
              </a:rPr>
              <a:t>sans que</a:t>
            </a:r>
            <a:r>
              <a:rPr lang="fr-CA" dirty="0" smtClean="0"/>
              <a:t> </a:t>
            </a:r>
            <a:r>
              <a:rPr lang="fr-CA" sz="1050" spc="-15" dirty="0" smtClean="0">
                <a:latin typeface="Arial"/>
              </a:rPr>
              <a:t>vous soyez impliqués.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>
            <p:custDataLst>
              <p:tags r:id="rId30"/>
            </p:custDataLst>
          </p:nvPr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2" name="object 32"/>
          <p:cNvSpPr/>
          <p:nvPr>
            <p:custDataLst>
              <p:tags r:id="rId31"/>
            </p:custDataLst>
          </p:nvPr>
        </p:nvSpPr>
        <p:spPr>
          <a:xfrm>
            <a:off x="2303995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6"/>
            <p:custDataLst>
              <p:tags r:id="rId32"/>
            </p:custDataLst>
          </p:nvPr>
        </p:nvSpPr>
        <p:spPr>
          <a:xfrm>
            <a:off x="1772907" y="3340195"/>
            <a:ext cx="43624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10" dirty="0" smtClean="0"/>
              <a:t>Warren </a:t>
            </a:r>
            <a:r>
              <a:rPr lang="fr-CA" spc="-5" dirty="0" smtClean="0"/>
              <a:t>et</a:t>
            </a:r>
            <a:r>
              <a:rPr lang="fr-CA" dirty="0" smtClean="0"/>
              <a:t> </a:t>
            </a:r>
            <a:r>
              <a:rPr lang="fr-CA" spc="-5" dirty="0" smtClean="0"/>
              <a:t>coll.</a:t>
            </a:r>
            <a:endParaRPr lang="fr-CA" spc="-5" dirty="0"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  <p:custDataLst>
              <p:tags r:id="rId33"/>
            </p:custDataLst>
          </p:nvPr>
        </p:nvSpPr>
        <p:spPr>
          <a:xfrm>
            <a:off x="2399296" y="3340195"/>
            <a:ext cx="134492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lang="fr-CA" i="1" spc="5" dirty="0">
              <a:latin typeface="Trebuchet MS"/>
            </a:endParaRPr>
          </a:p>
        </p:txBody>
      </p:sp>
      <p:sp>
        <p:nvSpPr>
          <p:cNvPr id="35" name="object 1461"/>
          <p:cNvSpPr txBox="1"/>
          <p:nvPr>
            <p:custDataLst>
              <p:tags r:id="rId34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suis-je?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rgbClr val="7F7F7F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liées?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vocabulaires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" name="object 4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5" name="object 5"/>
          <p:cNvSpPr/>
          <p:nvPr>
            <p:custDataLst>
              <p:tags r:id="rId3"/>
            </p:custDataLst>
          </p:nvPr>
        </p:nvSpPr>
        <p:spPr>
          <a:xfrm>
            <a:off x="309193" y="984973"/>
            <a:ext cx="3989704" cy="193675"/>
          </a:xfrm>
          <a:custGeom>
            <a:avLst/>
            <a:gdLst/>
            <a:ahLst/>
            <a:cxnLst/>
            <a:rect l="l" t="t" r="r" b="b"/>
            <a:pathLst>
              <a:path w="3989704" h="19367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3153"/>
                </a:lnTo>
                <a:lnTo>
                  <a:pt x="3989654" y="19315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6" name="object 6"/>
          <p:cNvSpPr/>
          <p:nvPr>
            <p:custDataLst>
              <p:tags r:id="rId4"/>
            </p:custDataLst>
          </p:nvPr>
        </p:nvSpPr>
        <p:spPr>
          <a:xfrm>
            <a:off x="309194" y="1165466"/>
            <a:ext cx="3989653" cy="5060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7" name="object 7"/>
          <p:cNvSpPr/>
          <p:nvPr>
            <p:custDataLst>
              <p:tags r:id="rId5"/>
            </p:custDataLst>
          </p:nvPr>
        </p:nvSpPr>
        <p:spPr>
          <a:xfrm>
            <a:off x="359994" y="1531823"/>
            <a:ext cx="101600" cy="1016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8" name="object 8"/>
          <p:cNvSpPr/>
          <p:nvPr>
            <p:custDataLst>
              <p:tags r:id="rId6"/>
            </p:custDataLst>
          </p:nvPr>
        </p:nvSpPr>
        <p:spPr>
          <a:xfrm>
            <a:off x="4235348" y="1519123"/>
            <a:ext cx="114249" cy="1143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9" name="object 9"/>
          <p:cNvSpPr/>
          <p:nvPr>
            <p:custDataLst>
              <p:tags r:id="rId7"/>
            </p:custDataLst>
          </p:nvPr>
        </p:nvSpPr>
        <p:spPr>
          <a:xfrm>
            <a:off x="410794" y="1569923"/>
            <a:ext cx="3837254" cy="6349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0" name="object 10"/>
          <p:cNvSpPr/>
          <p:nvPr>
            <p:custDataLst>
              <p:tags r:id="rId8"/>
            </p:custDataLst>
          </p:nvPr>
        </p:nvSpPr>
        <p:spPr>
          <a:xfrm>
            <a:off x="4298848" y="1029208"/>
            <a:ext cx="50749" cy="10160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1" name="object 11"/>
          <p:cNvSpPr/>
          <p:nvPr>
            <p:custDataLst>
              <p:tags r:id="rId9"/>
            </p:custDataLst>
          </p:nvPr>
        </p:nvSpPr>
        <p:spPr>
          <a:xfrm>
            <a:off x="4298848" y="1080001"/>
            <a:ext cx="50749" cy="45182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2" name="object 12"/>
          <p:cNvSpPr/>
          <p:nvPr>
            <p:custDataLst>
              <p:tags r:id="rId10"/>
            </p:custDataLst>
          </p:nvPr>
        </p:nvSpPr>
        <p:spPr>
          <a:xfrm>
            <a:off x="309193" y="1209749"/>
            <a:ext cx="3989704" cy="373380"/>
          </a:xfrm>
          <a:custGeom>
            <a:avLst/>
            <a:gdLst/>
            <a:ahLst/>
            <a:cxnLst/>
            <a:rect l="l" t="t" r="r" b="b"/>
            <a:pathLst>
              <a:path w="3989704" h="373380">
                <a:moveTo>
                  <a:pt x="3989654" y="0"/>
                </a:moveTo>
                <a:lnTo>
                  <a:pt x="0" y="0"/>
                </a:lnTo>
                <a:lnTo>
                  <a:pt x="0" y="322073"/>
                </a:lnTo>
                <a:lnTo>
                  <a:pt x="4008" y="341798"/>
                </a:lnTo>
                <a:lnTo>
                  <a:pt x="14922" y="357950"/>
                </a:lnTo>
                <a:lnTo>
                  <a:pt x="31075" y="368865"/>
                </a:lnTo>
                <a:lnTo>
                  <a:pt x="50800" y="372873"/>
                </a:lnTo>
                <a:lnTo>
                  <a:pt x="3938854" y="372873"/>
                </a:lnTo>
                <a:lnTo>
                  <a:pt x="3958579" y="368865"/>
                </a:lnTo>
                <a:lnTo>
                  <a:pt x="3974732" y="357950"/>
                </a:lnTo>
                <a:lnTo>
                  <a:pt x="3985646" y="341798"/>
                </a:lnTo>
                <a:lnTo>
                  <a:pt x="3989654" y="322073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3" name="object 13"/>
          <p:cNvSpPr/>
          <p:nvPr>
            <p:custDataLst>
              <p:tags r:id="rId11"/>
            </p:custDataLst>
          </p:nvPr>
        </p:nvSpPr>
        <p:spPr>
          <a:xfrm>
            <a:off x="4298848" y="1067301"/>
            <a:ext cx="0" cy="483870"/>
          </a:xfrm>
          <a:custGeom>
            <a:avLst/>
            <a:gdLst/>
            <a:ahLst/>
            <a:cxnLst/>
            <a:rect l="l" t="t" r="r" b="b"/>
            <a:pathLst>
              <a:path h="483869">
                <a:moveTo>
                  <a:pt x="0" y="48357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4" name="object 14"/>
          <p:cNvSpPr/>
          <p:nvPr>
            <p:custDataLst>
              <p:tags r:id="rId12"/>
            </p:custDataLst>
          </p:nvPr>
        </p:nvSpPr>
        <p:spPr>
          <a:xfrm>
            <a:off x="4298848" y="105460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5" name="object 15"/>
          <p:cNvSpPr/>
          <p:nvPr>
            <p:custDataLst>
              <p:tags r:id="rId13"/>
            </p:custDataLst>
          </p:nvPr>
        </p:nvSpPr>
        <p:spPr>
          <a:xfrm>
            <a:off x="4298848" y="104190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6" name="object 16"/>
          <p:cNvSpPr/>
          <p:nvPr>
            <p:custDataLst>
              <p:tags r:id="rId14"/>
            </p:custDataLst>
          </p:nvPr>
        </p:nvSpPr>
        <p:spPr>
          <a:xfrm>
            <a:off x="4298848" y="102920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7" name="object 17"/>
          <p:cNvSpPr/>
          <p:nvPr>
            <p:custDataLst>
              <p:tags r:id="rId15"/>
            </p:custDataLst>
          </p:nvPr>
        </p:nvSpPr>
        <p:spPr>
          <a:xfrm>
            <a:off x="309193" y="1734553"/>
            <a:ext cx="3989704" cy="193675"/>
          </a:xfrm>
          <a:custGeom>
            <a:avLst/>
            <a:gdLst/>
            <a:ahLst/>
            <a:cxnLst/>
            <a:rect l="l" t="t" r="r" b="b"/>
            <a:pathLst>
              <a:path w="3989704" h="19367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3153"/>
                </a:lnTo>
                <a:lnTo>
                  <a:pt x="3989654" y="19315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8" name="object 18"/>
          <p:cNvSpPr/>
          <p:nvPr>
            <p:custDataLst>
              <p:tags r:id="rId16"/>
            </p:custDataLst>
          </p:nvPr>
        </p:nvSpPr>
        <p:spPr>
          <a:xfrm>
            <a:off x="309194" y="1915045"/>
            <a:ext cx="3989653" cy="5060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9" name="object 19"/>
          <p:cNvSpPr/>
          <p:nvPr>
            <p:custDataLst>
              <p:tags r:id="rId17"/>
            </p:custDataLst>
          </p:nvPr>
        </p:nvSpPr>
        <p:spPr>
          <a:xfrm>
            <a:off x="359994" y="2703131"/>
            <a:ext cx="101600" cy="1016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0" name="object 20"/>
          <p:cNvSpPr/>
          <p:nvPr>
            <p:custDataLst>
              <p:tags r:id="rId18"/>
            </p:custDataLst>
          </p:nvPr>
        </p:nvSpPr>
        <p:spPr>
          <a:xfrm>
            <a:off x="4235348" y="2690431"/>
            <a:ext cx="114249" cy="1143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1" name="object 21"/>
          <p:cNvSpPr/>
          <p:nvPr>
            <p:custDataLst>
              <p:tags r:id="rId19"/>
            </p:custDataLst>
          </p:nvPr>
        </p:nvSpPr>
        <p:spPr>
          <a:xfrm>
            <a:off x="410794" y="2741231"/>
            <a:ext cx="3837254" cy="6349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2" name="object 22"/>
          <p:cNvSpPr/>
          <p:nvPr>
            <p:custDataLst>
              <p:tags r:id="rId20"/>
            </p:custDataLst>
          </p:nvPr>
        </p:nvSpPr>
        <p:spPr>
          <a:xfrm>
            <a:off x="4298848" y="1778787"/>
            <a:ext cx="50749" cy="10160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3" name="object 23"/>
          <p:cNvSpPr/>
          <p:nvPr>
            <p:custDataLst>
              <p:tags r:id="rId21"/>
            </p:custDataLst>
          </p:nvPr>
        </p:nvSpPr>
        <p:spPr>
          <a:xfrm>
            <a:off x="4298848" y="1829576"/>
            <a:ext cx="50749" cy="87355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4" name="object 24"/>
          <p:cNvSpPr/>
          <p:nvPr>
            <p:custDataLst>
              <p:tags r:id="rId22"/>
            </p:custDataLst>
          </p:nvPr>
        </p:nvSpPr>
        <p:spPr>
          <a:xfrm>
            <a:off x="309193" y="1959325"/>
            <a:ext cx="3989704" cy="795020"/>
          </a:xfrm>
          <a:custGeom>
            <a:avLst/>
            <a:gdLst/>
            <a:ahLst/>
            <a:cxnLst/>
            <a:rect l="l" t="t" r="r" b="b"/>
            <a:pathLst>
              <a:path w="3989704" h="795019">
                <a:moveTo>
                  <a:pt x="3989654" y="0"/>
                </a:moveTo>
                <a:lnTo>
                  <a:pt x="0" y="0"/>
                </a:lnTo>
                <a:lnTo>
                  <a:pt x="0" y="743805"/>
                </a:lnTo>
                <a:lnTo>
                  <a:pt x="4008" y="763530"/>
                </a:lnTo>
                <a:lnTo>
                  <a:pt x="14922" y="779683"/>
                </a:lnTo>
                <a:lnTo>
                  <a:pt x="31075" y="790597"/>
                </a:lnTo>
                <a:lnTo>
                  <a:pt x="50800" y="794606"/>
                </a:lnTo>
                <a:lnTo>
                  <a:pt x="3938854" y="794606"/>
                </a:lnTo>
                <a:lnTo>
                  <a:pt x="3958579" y="790597"/>
                </a:lnTo>
                <a:lnTo>
                  <a:pt x="3974732" y="779683"/>
                </a:lnTo>
                <a:lnTo>
                  <a:pt x="3985646" y="763530"/>
                </a:lnTo>
                <a:lnTo>
                  <a:pt x="3989654" y="743805"/>
                </a:lnTo>
                <a:lnTo>
                  <a:pt x="3989654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5" name="object 25"/>
          <p:cNvSpPr/>
          <p:nvPr>
            <p:custDataLst>
              <p:tags r:id="rId23"/>
            </p:custDataLst>
          </p:nvPr>
        </p:nvSpPr>
        <p:spPr>
          <a:xfrm>
            <a:off x="4298848" y="1816876"/>
            <a:ext cx="0" cy="905510"/>
          </a:xfrm>
          <a:custGeom>
            <a:avLst/>
            <a:gdLst/>
            <a:ahLst/>
            <a:cxnLst/>
            <a:rect l="l" t="t" r="r" b="b"/>
            <a:pathLst>
              <a:path h="905510">
                <a:moveTo>
                  <a:pt x="0" y="90530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6" name="object 26"/>
          <p:cNvSpPr/>
          <p:nvPr>
            <p:custDataLst>
              <p:tags r:id="rId24"/>
            </p:custDataLst>
          </p:nvPr>
        </p:nvSpPr>
        <p:spPr>
          <a:xfrm>
            <a:off x="4298848" y="180417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7" name="object 27"/>
          <p:cNvSpPr/>
          <p:nvPr>
            <p:custDataLst>
              <p:tags r:id="rId25"/>
            </p:custDataLst>
          </p:nvPr>
        </p:nvSpPr>
        <p:spPr>
          <a:xfrm>
            <a:off x="4298848" y="179147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8" name="object 28"/>
          <p:cNvSpPr/>
          <p:nvPr>
            <p:custDataLst>
              <p:tags r:id="rId26"/>
            </p:custDataLst>
          </p:nvPr>
        </p:nvSpPr>
        <p:spPr>
          <a:xfrm>
            <a:off x="4298848" y="177877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9" name="object 29"/>
          <p:cNvSpPr/>
          <p:nvPr>
            <p:custDataLst>
              <p:tags r:id="rId27"/>
            </p:custDataLst>
          </p:nvPr>
        </p:nvSpPr>
        <p:spPr>
          <a:xfrm>
            <a:off x="489686" y="2005876"/>
            <a:ext cx="78130" cy="7813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0" name="object 30"/>
          <p:cNvSpPr/>
          <p:nvPr>
            <p:custDataLst>
              <p:tags r:id="rId28"/>
            </p:custDataLst>
          </p:nvPr>
        </p:nvSpPr>
        <p:spPr>
          <a:xfrm>
            <a:off x="489686" y="2215908"/>
            <a:ext cx="78130" cy="7813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1" name="object 31"/>
          <p:cNvSpPr/>
          <p:nvPr>
            <p:custDataLst>
              <p:tags r:id="rId29"/>
            </p:custDataLst>
          </p:nvPr>
        </p:nvSpPr>
        <p:spPr>
          <a:xfrm>
            <a:off x="489686" y="2598013"/>
            <a:ext cx="78130" cy="7813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2" name="object 32"/>
          <p:cNvSpPr txBox="1"/>
          <p:nvPr>
            <p:custDataLst>
              <p:tags r:id="rId30"/>
            </p:custDataLst>
          </p:nvPr>
        </p:nvSpPr>
        <p:spPr>
          <a:xfrm>
            <a:off x="364533" y="914913"/>
            <a:ext cx="3985064" cy="1728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Remarque </a:t>
            </a: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importante à propos de</a:t>
            </a:r>
            <a:r>
              <a:rPr lang="fr-CA" dirty="0" smtClean="0"/>
              <a:t> </a:t>
            </a:r>
            <a:r>
              <a:rPr lang="fr-CA" sz="1050" b="1" spc="-25" dirty="0" smtClean="0">
                <a:solidFill>
                  <a:srgbClr val="FFFFFF"/>
                </a:solidFill>
                <a:latin typeface="Arial"/>
              </a:rPr>
              <a:t>SPARQL</a:t>
            </a:r>
            <a:endParaRPr lang="fr-CA" sz="1050" dirty="0" smtClean="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</a:pPr>
            <a:r>
              <a:rPr lang="fr-CA" sz="1050" spc="-10" dirty="0" smtClean="0">
                <a:latin typeface="Arial"/>
              </a:rPr>
              <a:t>Exécutez des requêtes </a:t>
            </a:r>
            <a:r>
              <a:rPr lang="fr-CA" sz="1050" spc="-30" dirty="0" smtClean="0">
                <a:latin typeface="Arial"/>
              </a:rPr>
              <a:t>SPARQL </a:t>
            </a:r>
            <a:r>
              <a:rPr lang="fr-CA" sz="1050" spc="-5" dirty="0" smtClean="0">
                <a:latin typeface="Arial"/>
              </a:rPr>
              <a:t>par un </a:t>
            </a:r>
            <a:r>
              <a:rPr lang="fr-CA" sz="1050" spc="-15" dirty="0" smtClean="0">
                <a:latin typeface="Arial"/>
              </a:rPr>
              <a:t>serveur mandataire (</a:t>
            </a:r>
            <a:r>
              <a:rPr lang="fr-CA" sz="1050" i="1" spc="-15" dirty="0" smtClean="0">
                <a:latin typeface="Arial"/>
              </a:rPr>
              <a:t>proxy</a:t>
            </a:r>
            <a:r>
              <a:rPr lang="fr-CA" sz="1050" spc="-15" dirty="0" smtClean="0">
                <a:latin typeface="Arial"/>
              </a:rPr>
              <a:t>) </a:t>
            </a:r>
            <a:r>
              <a:rPr lang="fr-CA" sz="1050" spc="-10" dirty="0" smtClean="0">
                <a:latin typeface="Arial"/>
              </a:rPr>
              <a:t>HTTP inverse : </a:t>
            </a:r>
            <a:r>
              <a:rPr lang="fr-CA" sz="1050" spc="-5" dirty="0" smtClean="0">
                <a:latin typeface="Arial"/>
              </a:rPr>
              <a:t>ngix, </a:t>
            </a:r>
            <a:r>
              <a:rPr lang="fr-CA" sz="1050" spc="-15" dirty="0" smtClean="0">
                <a:latin typeface="Arial"/>
              </a:rPr>
              <a:t>polipo,</a:t>
            </a:r>
            <a:r>
              <a:rPr lang="fr-CA" dirty="0" smtClean="0"/>
              <a:t> </a:t>
            </a:r>
            <a:r>
              <a:rPr lang="fr-CA" sz="1050" spc="-5" dirty="0" smtClean="0">
                <a:latin typeface="Arial"/>
              </a:rPr>
              <a:t>etc.</a:t>
            </a:r>
            <a:endParaRPr lang="fr-CA" sz="105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fr-CA" sz="13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fr-CA" sz="1050" b="1" spc="-15" dirty="0" smtClean="0">
                <a:solidFill>
                  <a:srgbClr val="FFFFFF"/>
                </a:solidFill>
                <a:latin typeface="Arial"/>
              </a:rPr>
              <a:t>Pourquoi?</a:t>
            </a:r>
            <a:endParaRPr lang="fr-CA" sz="1050" dirty="0" smtClean="0">
              <a:latin typeface="Arial"/>
              <a:cs typeface="Arial"/>
            </a:endParaRPr>
          </a:p>
          <a:p>
            <a:pPr marL="182563">
              <a:lnSpc>
                <a:spcPts val="1400"/>
              </a:lnSpc>
            </a:pPr>
            <a:r>
              <a:rPr lang="fr-CA" sz="1050" spc="-10" dirty="0" smtClean="0">
                <a:latin typeface="Arial"/>
              </a:rPr>
              <a:t>Les programmeurs fautifs peuvent être ignorés en toute sécurité</a:t>
            </a:r>
            <a:r>
              <a:rPr lang="fr-CA" sz="1050" spc="-5" dirty="0" smtClean="0">
                <a:latin typeface="Arial"/>
              </a:rPr>
              <a:t>.</a:t>
            </a:r>
            <a:endParaRPr lang="fr-CA" sz="1050" dirty="0" smtClean="0">
              <a:latin typeface="Arial"/>
              <a:cs typeface="Arial"/>
            </a:endParaRPr>
          </a:p>
          <a:p>
            <a:pPr marL="182563" marR="219075">
              <a:lnSpc>
                <a:spcPts val="1400"/>
              </a:lnSpc>
            </a:pPr>
            <a:r>
              <a:rPr lang="fr-CA" sz="1050" spc="-10" dirty="0" smtClean="0">
                <a:latin typeface="Arial"/>
              </a:rPr>
              <a:t>Cela permet d’abuser légèrement de </a:t>
            </a:r>
            <a:r>
              <a:rPr lang="fr-CA" sz="1050" spc="-5" dirty="0" smtClean="0">
                <a:latin typeface="Arial"/>
              </a:rPr>
              <a:t>l’infrastructure (requêtes à saisie semi-automatique).</a:t>
            </a:r>
            <a:endParaRPr lang="fr-CA" sz="1050" dirty="0" smtClean="0">
              <a:latin typeface="Arial"/>
              <a:cs typeface="Arial"/>
            </a:endParaRPr>
          </a:p>
          <a:p>
            <a:pPr marL="182563">
              <a:lnSpc>
                <a:spcPts val="1400"/>
              </a:lnSpc>
            </a:pPr>
            <a:r>
              <a:rPr lang="fr-CA" sz="1050" spc="-15" dirty="0" smtClean="0">
                <a:latin typeface="Arial"/>
              </a:rPr>
              <a:t>Cela améliore le</a:t>
            </a:r>
            <a:r>
              <a:rPr lang="fr-CA" sz="1050" spc="-10" dirty="0" smtClean="0">
                <a:latin typeface="Arial"/>
              </a:rPr>
              <a:t> rendement sans </a:t>
            </a:r>
            <a:r>
              <a:rPr lang="fr-CA" sz="1050" spc="-5" dirty="0" smtClean="0">
                <a:latin typeface="Arial"/>
              </a:rPr>
              <a:t>planification lourde.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>
            <p:custDataLst>
              <p:tags r:id="rId31"/>
            </p:custDataLst>
          </p:nvPr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4" name="object 34"/>
          <p:cNvSpPr/>
          <p:nvPr>
            <p:custDataLst>
              <p:tags r:id="rId32"/>
            </p:custDataLst>
          </p:nvPr>
        </p:nvSpPr>
        <p:spPr>
          <a:xfrm>
            <a:off x="2303995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6"/>
            <p:custDataLst>
              <p:tags r:id="rId33"/>
            </p:custDataLst>
          </p:nvPr>
        </p:nvSpPr>
        <p:spPr>
          <a:xfrm>
            <a:off x="1695450" y="3340195"/>
            <a:ext cx="51370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10" dirty="0" smtClean="0"/>
              <a:t>Warren </a:t>
            </a:r>
            <a:r>
              <a:rPr lang="fr-CA" spc="-5" dirty="0" smtClean="0"/>
              <a:t>et</a:t>
            </a:r>
            <a:r>
              <a:rPr lang="fr-CA" dirty="0" smtClean="0"/>
              <a:t> </a:t>
            </a:r>
            <a:r>
              <a:rPr lang="fr-CA" spc="-5" dirty="0" smtClean="0"/>
              <a:t>coll.</a:t>
            </a:r>
            <a:endParaRPr lang="fr-CA" spc="-5" dirty="0"/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  <p:custDataLst>
              <p:tags r:id="rId34"/>
            </p:custDataLst>
          </p:nvPr>
        </p:nvSpPr>
        <p:spPr>
          <a:xfrm>
            <a:off x="2399296" y="3340194"/>
            <a:ext cx="1810754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lang="fr-CA" i="1" spc="5" dirty="0">
              <a:latin typeface="Trebuchet MS"/>
            </a:endParaRPr>
          </a:p>
        </p:txBody>
      </p:sp>
      <p:sp>
        <p:nvSpPr>
          <p:cNvPr id="37" name="object 1461"/>
          <p:cNvSpPr txBox="1"/>
          <p:nvPr>
            <p:custDataLst>
              <p:tags r:id="rId35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suis-je?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rgbClr val="7F7F7F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liées?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vocabulaires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" name="object 4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5" name="object 5"/>
          <p:cNvSpPr/>
          <p:nvPr>
            <p:custDataLst>
              <p:tags r:id="rId3"/>
            </p:custDataLst>
          </p:nvPr>
        </p:nvSpPr>
        <p:spPr>
          <a:xfrm>
            <a:off x="309193" y="993444"/>
            <a:ext cx="3989704" cy="195580"/>
          </a:xfrm>
          <a:custGeom>
            <a:avLst/>
            <a:gdLst/>
            <a:ahLst/>
            <a:cxnLst/>
            <a:rect l="l" t="t" r="r" b="b"/>
            <a:pathLst>
              <a:path w="3989704" h="19558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5300"/>
                </a:lnTo>
                <a:lnTo>
                  <a:pt x="3989654" y="195300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6" name="object 6"/>
          <p:cNvSpPr/>
          <p:nvPr>
            <p:custDataLst>
              <p:tags r:id="rId4"/>
            </p:custDataLst>
          </p:nvPr>
        </p:nvSpPr>
        <p:spPr>
          <a:xfrm>
            <a:off x="309194" y="1176083"/>
            <a:ext cx="3989653" cy="5060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7" name="object 7"/>
          <p:cNvSpPr/>
          <p:nvPr>
            <p:custDataLst>
              <p:tags r:id="rId5"/>
            </p:custDataLst>
          </p:nvPr>
        </p:nvSpPr>
        <p:spPr>
          <a:xfrm>
            <a:off x="359994" y="2690418"/>
            <a:ext cx="101600" cy="1016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8" name="object 8"/>
          <p:cNvSpPr/>
          <p:nvPr>
            <p:custDataLst>
              <p:tags r:id="rId6"/>
            </p:custDataLst>
          </p:nvPr>
        </p:nvSpPr>
        <p:spPr>
          <a:xfrm>
            <a:off x="4235348" y="2677718"/>
            <a:ext cx="114249" cy="1143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9" name="object 9"/>
          <p:cNvSpPr/>
          <p:nvPr>
            <p:custDataLst>
              <p:tags r:id="rId7"/>
            </p:custDataLst>
          </p:nvPr>
        </p:nvSpPr>
        <p:spPr>
          <a:xfrm>
            <a:off x="410794" y="2728519"/>
            <a:ext cx="3837254" cy="6349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0" name="object 10"/>
          <p:cNvSpPr/>
          <p:nvPr>
            <p:custDataLst>
              <p:tags r:id="rId8"/>
            </p:custDataLst>
          </p:nvPr>
        </p:nvSpPr>
        <p:spPr>
          <a:xfrm>
            <a:off x="4298848" y="1037679"/>
            <a:ext cx="50749" cy="1016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1" name="object 11"/>
          <p:cNvSpPr/>
          <p:nvPr>
            <p:custDataLst>
              <p:tags r:id="rId9"/>
            </p:custDataLst>
          </p:nvPr>
        </p:nvSpPr>
        <p:spPr>
          <a:xfrm>
            <a:off x="4298848" y="1088453"/>
            <a:ext cx="50749" cy="160196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2" name="object 12"/>
          <p:cNvSpPr/>
          <p:nvPr>
            <p:custDataLst>
              <p:tags r:id="rId10"/>
            </p:custDataLst>
          </p:nvPr>
        </p:nvSpPr>
        <p:spPr>
          <a:xfrm>
            <a:off x="309193" y="1220343"/>
            <a:ext cx="3989704" cy="1521460"/>
          </a:xfrm>
          <a:custGeom>
            <a:avLst/>
            <a:gdLst/>
            <a:ahLst/>
            <a:cxnLst/>
            <a:rect l="l" t="t" r="r" b="b"/>
            <a:pathLst>
              <a:path w="3989704" h="1521460">
                <a:moveTo>
                  <a:pt x="3989654" y="0"/>
                </a:moveTo>
                <a:lnTo>
                  <a:pt x="0" y="0"/>
                </a:lnTo>
                <a:lnTo>
                  <a:pt x="0" y="1470075"/>
                </a:lnTo>
                <a:lnTo>
                  <a:pt x="4008" y="1489800"/>
                </a:lnTo>
                <a:lnTo>
                  <a:pt x="14922" y="1505953"/>
                </a:lnTo>
                <a:lnTo>
                  <a:pt x="31075" y="1516867"/>
                </a:lnTo>
                <a:lnTo>
                  <a:pt x="50800" y="1520876"/>
                </a:lnTo>
                <a:lnTo>
                  <a:pt x="3938854" y="1520876"/>
                </a:lnTo>
                <a:lnTo>
                  <a:pt x="3958579" y="1516867"/>
                </a:lnTo>
                <a:lnTo>
                  <a:pt x="3974732" y="1505953"/>
                </a:lnTo>
                <a:lnTo>
                  <a:pt x="3985646" y="1489800"/>
                </a:lnTo>
                <a:lnTo>
                  <a:pt x="3989654" y="1470075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3" name="object 13"/>
          <p:cNvSpPr/>
          <p:nvPr>
            <p:custDataLst>
              <p:tags r:id="rId11"/>
            </p:custDataLst>
          </p:nvPr>
        </p:nvSpPr>
        <p:spPr>
          <a:xfrm>
            <a:off x="4298848" y="1075753"/>
            <a:ext cx="0" cy="1633855"/>
          </a:xfrm>
          <a:custGeom>
            <a:avLst/>
            <a:gdLst/>
            <a:ahLst/>
            <a:cxnLst/>
            <a:rect l="l" t="t" r="r" b="b"/>
            <a:pathLst>
              <a:path h="1633855">
                <a:moveTo>
                  <a:pt x="0" y="163371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4" name="object 14"/>
          <p:cNvSpPr/>
          <p:nvPr>
            <p:custDataLst>
              <p:tags r:id="rId12"/>
            </p:custDataLst>
          </p:nvPr>
        </p:nvSpPr>
        <p:spPr>
          <a:xfrm>
            <a:off x="4298848" y="106305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5" name="object 15"/>
          <p:cNvSpPr/>
          <p:nvPr>
            <p:custDataLst>
              <p:tags r:id="rId13"/>
            </p:custDataLst>
          </p:nvPr>
        </p:nvSpPr>
        <p:spPr>
          <a:xfrm>
            <a:off x="4298848" y="105035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6" name="object 16"/>
          <p:cNvSpPr/>
          <p:nvPr>
            <p:custDataLst>
              <p:tags r:id="rId14"/>
            </p:custDataLst>
          </p:nvPr>
        </p:nvSpPr>
        <p:spPr>
          <a:xfrm>
            <a:off x="4298848" y="103765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7" name="object 17"/>
          <p:cNvSpPr/>
          <p:nvPr>
            <p:custDataLst>
              <p:tags r:id="rId15"/>
            </p:custDataLst>
          </p:nvPr>
        </p:nvSpPr>
        <p:spPr>
          <a:xfrm>
            <a:off x="489686" y="1266913"/>
            <a:ext cx="78130" cy="7813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8" name="object 18"/>
          <p:cNvSpPr/>
          <p:nvPr>
            <p:custDataLst>
              <p:tags r:id="rId16"/>
            </p:custDataLst>
          </p:nvPr>
        </p:nvSpPr>
        <p:spPr>
          <a:xfrm>
            <a:off x="489686" y="1821091"/>
            <a:ext cx="78130" cy="7813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9" name="object 19"/>
          <p:cNvSpPr/>
          <p:nvPr>
            <p:custDataLst>
              <p:tags r:id="rId17"/>
            </p:custDataLst>
          </p:nvPr>
        </p:nvSpPr>
        <p:spPr>
          <a:xfrm>
            <a:off x="489686" y="2203208"/>
            <a:ext cx="78130" cy="7813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0" name="object 20"/>
          <p:cNvSpPr/>
          <p:nvPr>
            <p:custDataLst>
              <p:tags r:id="rId18"/>
            </p:custDataLst>
          </p:nvPr>
        </p:nvSpPr>
        <p:spPr>
          <a:xfrm>
            <a:off x="489686" y="2413241"/>
            <a:ext cx="78130" cy="7813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1" name="object 21"/>
          <p:cNvSpPr txBox="1"/>
          <p:nvPr>
            <p:custDataLst>
              <p:tags r:id="rId19"/>
            </p:custDataLst>
          </p:nvPr>
        </p:nvSpPr>
        <p:spPr>
          <a:xfrm>
            <a:off x="347294" y="992911"/>
            <a:ext cx="3900754" cy="1597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1050" b="1" spc="-20" dirty="0" smtClean="0">
                <a:solidFill>
                  <a:srgbClr val="FFFFFF"/>
                </a:solidFill>
                <a:latin typeface="Arial"/>
              </a:rPr>
              <a:t>Suivi de données </a:t>
            </a: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dans de vastes banques de données :</a:t>
            </a:r>
            <a:endParaRPr lang="fr-CA" sz="1050" dirty="0" smtClean="0">
              <a:latin typeface="Arial"/>
              <a:cs typeface="Arial"/>
            </a:endParaRPr>
          </a:p>
          <a:p>
            <a:pPr marL="289560">
              <a:lnSpc>
                <a:spcPts val="1400"/>
              </a:lnSpc>
            </a:pPr>
            <a:r>
              <a:rPr lang="fr-CA" sz="1050" spc="-10" dirty="0" smtClean="0">
                <a:latin typeface="Arial"/>
              </a:rPr>
              <a:t>Générez plus de données comme sous-produit des opérations : </a:t>
            </a:r>
            <a:r>
              <a:rPr lang="fr-CA" sz="1050" spc="-5" dirty="0" smtClean="0">
                <a:latin typeface="Arial"/>
              </a:rPr>
              <a:t>il est plus facile de supprimer d’anciens triplets que de rebâtir les triplets qui auraient dû exister</a:t>
            </a:r>
            <a:r>
              <a:rPr lang="fr-CA" sz="1050" spc="-10" dirty="0" smtClean="0">
                <a:latin typeface="Arial"/>
              </a:rPr>
              <a:t>.</a:t>
            </a:r>
            <a:endParaRPr lang="fr-CA" sz="1050" dirty="0" smtClean="0">
              <a:latin typeface="Arial"/>
              <a:cs typeface="Arial"/>
            </a:endParaRPr>
          </a:p>
          <a:p>
            <a:pPr marL="289560" marR="5080">
              <a:lnSpc>
                <a:spcPts val="1400"/>
              </a:lnSpc>
            </a:pPr>
            <a:r>
              <a:rPr lang="fr-CA" sz="1050" spc="-30" dirty="0" smtClean="0">
                <a:latin typeface="Arial"/>
              </a:rPr>
              <a:t>Il est futile de faire le suivi de la provenance d’un nœud;</a:t>
            </a:r>
            <a:r>
              <a:rPr lang="fr-CA" sz="1050" spc="-5" dirty="0" smtClean="0">
                <a:latin typeface="Arial"/>
              </a:rPr>
              <a:t> pensez à l’intégrer à votre flux de travaux.</a:t>
            </a:r>
            <a:endParaRPr lang="fr-CA" sz="1050" dirty="0" smtClean="0">
              <a:latin typeface="Arial"/>
              <a:cs typeface="Arial"/>
            </a:endParaRPr>
          </a:p>
          <a:p>
            <a:pPr marL="289560">
              <a:lnSpc>
                <a:spcPts val="1400"/>
              </a:lnSpc>
            </a:pPr>
            <a:r>
              <a:rPr lang="fr-CA" sz="1050" spc="-5" dirty="0" smtClean="0">
                <a:latin typeface="Arial"/>
              </a:rPr>
              <a:t>Les données et les métadonnées fusionnent.</a:t>
            </a:r>
            <a:endParaRPr lang="fr-CA" sz="1050" dirty="0" smtClean="0">
              <a:latin typeface="Arial"/>
              <a:cs typeface="Arial"/>
            </a:endParaRPr>
          </a:p>
          <a:p>
            <a:pPr marL="289560" marR="156845">
              <a:lnSpc>
                <a:spcPts val="1400"/>
              </a:lnSpc>
            </a:pPr>
            <a:r>
              <a:rPr lang="fr-CA" sz="1050" spc="-5" dirty="0" smtClean="0">
                <a:latin typeface="Arial"/>
              </a:rPr>
              <a:t>L’utilisation la plus géniale de vos données et un cas d’utilisation auquel vous n’aviez pas pensé</a:t>
            </a:r>
            <a:r>
              <a:rPr lang="fr-CA" sz="1050" spc="-15" dirty="0" smtClean="0">
                <a:latin typeface="Arial"/>
              </a:rPr>
              <a:t>.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>
            <p:custDataLst>
              <p:tags r:id="rId20"/>
            </p:custDataLst>
          </p:nvPr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3" name="object 23"/>
          <p:cNvSpPr/>
          <p:nvPr>
            <p:custDataLst>
              <p:tags r:id="rId21"/>
            </p:custDataLst>
          </p:nvPr>
        </p:nvSpPr>
        <p:spPr>
          <a:xfrm>
            <a:off x="2303995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  <p:custDataLst>
              <p:tags r:id="rId22"/>
            </p:custDataLst>
          </p:nvPr>
        </p:nvSpPr>
        <p:spPr>
          <a:xfrm>
            <a:off x="1695450" y="3340195"/>
            <a:ext cx="51370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10" dirty="0" smtClean="0"/>
              <a:t>Warren </a:t>
            </a:r>
            <a:r>
              <a:rPr lang="fr-CA" spc="-5" dirty="0" smtClean="0"/>
              <a:t>et</a:t>
            </a:r>
            <a:r>
              <a:rPr lang="fr-CA" dirty="0" smtClean="0"/>
              <a:t> </a:t>
            </a:r>
            <a:r>
              <a:rPr lang="fr-CA" spc="-5" dirty="0" smtClean="0"/>
              <a:t>coll.</a:t>
            </a:r>
            <a:endParaRPr lang="fr-CA" spc="-5" dirty="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  <p:custDataLst>
              <p:tags r:id="rId23"/>
            </p:custDataLst>
          </p:nvPr>
        </p:nvSpPr>
        <p:spPr>
          <a:xfrm>
            <a:off x="2399296" y="3340195"/>
            <a:ext cx="1734554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lang="fr-CA" i="1" spc="5" dirty="0">
              <a:latin typeface="Trebuchet MS"/>
            </a:endParaRPr>
          </a:p>
        </p:txBody>
      </p:sp>
      <p:sp>
        <p:nvSpPr>
          <p:cNvPr id="26" name="object 1461"/>
          <p:cNvSpPr txBox="1"/>
          <p:nvPr>
            <p:custDataLst>
              <p:tags r:id="rId24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suis-je?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rgbClr val="7F7F7F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liées?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vocabulaires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" name="object 4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5" name="object 5"/>
          <p:cNvSpPr/>
          <p:nvPr>
            <p:custDataLst>
              <p:tags r:id="rId3"/>
            </p:custDataLst>
          </p:nvPr>
        </p:nvSpPr>
        <p:spPr>
          <a:xfrm>
            <a:off x="309193" y="842365"/>
            <a:ext cx="3989704" cy="195580"/>
          </a:xfrm>
          <a:custGeom>
            <a:avLst/>
            <a:gdLst/>
            <a:ahLst/>
            <a:cxnLst/>
            <a:rect l="l" t="t" r="r" b="b"/>
            <a:pathLst>
              <a:path w="3989704" h="19558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5300"/>
                </a:lnTo>
                <a:lnTo>
                  <a:pt x="3989654" y="195300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6" name="object 6"/>
          <p:cNvSpPr txBox="1"/>
          <p:nvPr>
            <p:custDataLst>
              <p:tags r:id="rId4"/>
            </p:custDataLst>
          </p:nvPr>
        </p:nvSpPr>
        <p:spPr>
          <a:xfrm>
            <a:off x="326767" y="766441"/>
            <a:ext cx="25044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Traiter des questions litigieuses</a:t>
            </a:r>
            <a:r>
              <a:rPr lang="fr-CA" dirty="0" smtClean="0"/>
              <a:t> </a:t>
            </a: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(1/2) :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>
            <p:custDataLst>
              <p:tags r:id="rId5"/>
            </p:custDataLst>
          </p:nvPr>
        </p:nvSpPr>
        <p:spPr>
          <a:xfrm>
            <a:off x="309194" y="1025017"/>
            <a:ext cx="3989653" cy="5060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8" name="object 8"/>
          <p:cNvSpPr/>
          <p:nvPr>
            <p:custDataLst>
              <p:tags r:id="rId6"/>
            </p:custDataLst>
          </p:nvPr>
        </p:nvSpPr>
        <p:spPr>
          <a:xfrm>
            <a:off x="359994" y="2917037"/>
            <a:ext cx="101600" cy="1016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9" name="object 9"/>
          <p:cNvSpPr/>
          <p:nvPr>
            <p:custDataLst>
              <p:tags r:id="rId7"/>
            </p:custDataLst>
          </p:nvPr>
        </p:nvSpPr>
        <p:spPr>
          <a:xfrm>
            <a:off x="4235348" y="2904337"/>
            <a:ext cx="114249" cy="1143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0" name="object 10"/>
          <p:cNvSpPr/>
          <p:nvPr>
            <p:custDataLst>
              <p:tags r:id="rId8"/>
            </p:custDataLst>
          </p:nvPr>
        </p:nvSpPr>
        <p:spPr>
          <a:xfrm>
            <a:off x="410794" y="2955138"/>
            <a:ext cx="3837254" cy="6349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1" name="object 11"/>
          <p:cNvSpPr/>
          <p:nvPr>
            <p:custDataLst>
              <p:tags r:id="rId9"/>
            </p:custDataLst>
          </p:nvPr>
        </p:nvSpPr>
        <p:spPr>
          <a:xfrm>
            <a:off x="4298848" y="886599"/>
            <a:ext cx="50749" cy="1016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2" name="object 12"/>
          <p:cNvSpPr/>
          <p:nvPr>
            <p:custDataLst>
              <p:tags r:id="rId10"/>
            </p:custDataLst>
          </p:nvPr>
        </p:nvSpPr>
        <p:spPr>
          <a:xfrm>
            <a:off x="4298848" y="937387"/>
            <a:ext cx="50749" cy="197965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3" name="object 13"/>
          <p:cNvSpPr/>
          <p:nvPr>
            <p:custDataLst>
              <p:tags r:id="rId11"/>
            </p:custDataLst>
          </p:nvPr>
        </p:nvSpPr>
        <p:spPr>
          <a:xfrm>
            <a:off x="309193" y="1069276"/>
            <a:ext cx="3989704" cy="1898650"/>
          </a:xfrm>
          <a:custGeom>
            <a:avLst/>
            <a:gdLst/>
            <a:ahLst/>
            <a:cxnLst/>
            <a:rect l="l" t="t" r="r" b="b"/>
            <a:pathLst>
              <a:path w="3989704" h="1898650">
                <a:moveTo>
                  <a:pt x="3989654" y="0"/>
                </a:moveTo>
                <a:lnTo>
                  <a:pt x="0" y="0"/>
                </a:lnTo>
                <a:lnTo>
                  <a:pt x="0" y="1847761"/>
                </a:lnTo>
                <a:lnTo>
                  <a:pt x="4008" y="1867485"/>
                </a:lnTo>
                <a:lnTo>
                  <a:pt x="14922" y="1883638"/>
                </a:lnTo>
                <a:lnTo>
                  <a:pt x="31075" y="1894552"/>
                </a:lnTo>
                <a:lnTo>
                  <a:pt x="50800" y="1898561"/>
                </a:lnTo>
                <a:lnTo>
                  <a:pt x="3938854" y="1898561"/>
                </a:lnTo>
                <a:lnTo>
                  <a:pt x="3958579" y="1894552"/>
                </a:lnTo>
                <a:lnTo>
                  <a:pt x="3974732" y="1883638"/>
                </a:lnTo>
                <a:lnTo>
                  <a:pt x="3985646" y="1867485"/>
                </a:lnTo>
                <a:lnTo>
                  <a:pt x="3989654" y="1847761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4" name="object 14"/>
          <p:cNvSpPr/>
          <p:nvPr>
            <p:custDataLst>
              <p:tags r:id="rId12"/>
            </p:custDataLst>
          </p:nvPr>
        </p:nvSpPr>
        <p:spPr>
          <a:xfrm>
            <a:off x="4298848" y="924687"/>
            <a:ext cx="0" cy="2011680"/>
          </a:xfrm>
          <a:custGeom>
            <a:avLst/>
            <a:gdLst/>
            <a:ahLst/>
            <a:cxnLst/>
            <a:rect l="l" t="t" r="r" b="b"/>
            <a:pathLst>
              <a:path h="2011680">
                <a:moveTo>
                  <a:pt x="0" y="20114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5" name="object 15"/>
          <p:cNvSpPr/>
          <p:nvPr>
            <p:custDataLst>
              <p:tags r:id="rId13"/>
            </p:custDataLst>
          </p:nvPr>
        </p:nvSpPr>
        <p:spPr>
          <a:xfrm>
            <a:off x="4298848" y="91198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6" name="object 16"/>
          <p:cNvSpPr/>
          <p:nvPr>
            <p:custDataLst>
              <p:tags r:id="rId14"/>
            </p:custDataLst>
          </p:nvPr>
        </p:nvSpPr>
        <p:spPr>
          <a:xfrm>
            <a:off x="4298848" y="89928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7" name="object 17"/>
          <p:cNvSpPr/>
          <p:nvPr>
            <p:custDataLst>
              <p:tags r:id="rId15"/>
            </p:custDataLst>
          </p:nvPr>
        </p:nvSpPr>
        <p:spPr>
          <a:xfrm>
            <a:off x="4298848" y="88658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8" name="object 18"/>
          <p:cNvSpPr/>
          <p:nvPr>
            <p:custDataLst>
              <p:tags r:id="rId16"/>
            </p:custDataLst>
          </p:nvPr>
        </p:nvSpPr>
        <p:spPr>
          <a:xfrm>
            <a:off x="563735" y="1102081"/>
            <a:ext cx="3476375" cy="181249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9" name="object 19"/>
          <p:cNvSpPr/>
          <p:nvPr>
            <p:custDataLst>
              <p:tags r:id="rId17"/>
            </p:custDataLst>
          </p:nvPr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0" name="object 20"/>
          <p:cNvSpPr/>
          <p:nvPr>
            <p:custDataLst>
              <p:tags r:id="rId18"/>
            </p:custDataLst>
          </p:nvPr>
        </p:nvSpPr>
        <p:spPr>
          <a:xfrm>
            <a:off x="2303995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  <p:custDataLst>
              <p:tags r:id="rId19"/>
            </p:custDataLst>
          </p:nvPr>
        </p:nvSpPr>
        <p:spPr>
          <a:xfrm>
            <a:off x="1695450" y="3340195"/>
            <a:ext cx="51370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10" dirty="0" smtClean="0"/>
              <a:t>Warren </a:t>
            </a:r>
            <a:r>
              <a:rPr lang="fr-CA" spc="-5" dirty="0" smtClean="0"/>
              <a:t>et</a:t>
            </a:r>
            <a:r>
              <a:rPr lang="fr-CA" dirty="0" smtClean="0"/>
              <a:t> </a:t>
            </a:r>
            <a:r>
              <a:rPr lang="fr-CA" spc="-5" dirty="0" smtClean="0"/>
              <a:t>coll.</a:t>
            </a:r>
            <a:endParaRPr lang="fr-CA" spc="-5"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  <p:custDataLst>
              <p:tags r:id="rId20"/>
            </p:custDataLst>
          </p:nvPr>
        </p:nvSpPr>
        <p:spPr>
          <a:xfrm>
            <a:off x="2399296" y="3340195"/>
            <a:ext cx="1640814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lang="fr-CA" i="1" spc="5" dirty="0">
              <a:latin typeface="Trebuchet MS"/>
            </a:endParaRPr>
          </a:p>
        </p:txBody>
      </p:sp>
      <p:sp>
        <p:nvSpPr>
          <p:cNvPr id="23" name="object 1461"/>
          <p:cNvSpPr txBox="1"/>
          <p:nvPr>
            <p:custDataLst>
              <p:tags r:id="rId21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suis-je?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rgbClr val="7F7F7F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liées?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vocabulaires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309193" y="655078"/>
            <a:ext cx="3989704" cy="195580"/>
          </a:xfrm>
          <a:custGeom>
            <a:avLst/>
            <a:gdLst/>
            <a:ahLst/>
            <a:cxnLst/>
            <a:rect l="l" t="t" r="r" b="b"/>
            <a:pathLst>
              <a:path w="3989704" h="19558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5300"/>
                </a:lnTo>
                <a:lnTo>
                  <a:pt x="3989654" y="195300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5" name="object 5"/>
          <p:cNvSpPr/>
          <p:nvPr>
            <p:custDataLst>
              <p:tags r:id="rId4"/>
            </p:custDataLst>
          </p:nvPr>
        </p:nvSpPr>
        <p:spPr>
          <a:xfrm>
            <a:off x="309194" y="837730"/>
            <a:ext cx="3989653" cy="5060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6" name="object 6"/>
          <p:cNvSpPr/>
          <p:nvPr>
            <p:custDataLst>
              <p:tags r:id="rId5"/>
            </p:custDataLst>
          </p:nvPr>
        </p:nvSpPr>
        <p:spPr>
          <a:xfrm>
            <a:off x="359994" y="3314992"/>
            <a:ext cx="101600" cy="10160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7" name="object 7"/>
          <p:cNvSpPr/>
          <p:nvPr>
            <p:custDataLst>
              <p:tags r:id="rId6"/>
            </p:custDataLst>
          </p:nvPr>
        </p:nvSpPr>
        <p:spPr>
          <a:xfrm>
            <a:off x="4235348" y="3302292"/>
            <a:ext cx="114249" cy="11430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8" name="object 8"/>
          <p:cNvSpPr/>
          <p:nvPr>
            <p:custDataLst>
              <p:tags r:id="rId7"/>
            </p:custDataLst>
          </p:nvPr>
        </p:nvSpPr>
        <p:spPr>
          <a:xfrm>
            <a:off x="410794" y="3353092"/>
            <a:ext cx="3837254" cy="6349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9" name="object 9"/>
          <p:cNvSpPr/>
          <p:nvPr>
            <p:custDataLst>
              <p:tags r:id="rId8"/>
            </p:custDataLst>
          </p:nvPr>
        </p:nvSpPr>
        <p:spPr>
          <a:xfrm>
            <a:off x="4298848" y="699312"/>
            <a:ext cx="50749" cy="10160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0" name="object 10"/>
          <p:cNvSpPr/>
          <p:nvPr>
            <p:custDataLst>
              <p:tags r:id="rId9"/>
            </p:custDataLst>
          </p:nvPr>
        </p:nvSpPr>
        <p:spPr>
          <a:xfrm>
            <a:off x="4298848" y="750087"/>
            <a:ext cx="50749" cy="256490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1" name="object 11"/>
          <p:cNvSpPr/>
          <p:nvPr>
            <p:custDataLst>
              <p:tags r:id="rId10"/>
            </p:custDataLst>
          </p:nvPr>
        </p:nvSpPr>
        <p:spPr>
          <a:xfrm>
            <a:off x="309193" y="881976"/>
            <a:ext cx="3989704" cy="2484120"/>
          </a:xfrm>
          <a:custGeom>
            <a:avLst/>
            <a:gdLst/>
            <a:ahLst/>
            <a:cxnLst/>
            <a:rect l="l" t="t" r="r" b="b"/>
            <a:pathLst>
              <a:path w="3989704" h="2484120">
                <a:moveTo>
                  <a:pt x="3989654" y="0"/>
                </a:moveTo>
                <a:lnTo>
                  <a:pt x="0" y="0"/>
                </a:lnTo>
                <a:lnTo>
                  <a:pt x="0" y="2433015"/>
                </a:lnTo>
                <a:lnTo>
                  <a:pt x="4008" y="2452739"/>
                </a:lnTo>
                <a:lnTo>
                  <a:pt x="14922" y="2468892"/>
                </a:lnTo>
                <a:lnTo>
                  <a:pt x="31075" y="2479807"/>
                </a:lnTo>
                <a:lnTo>
                  <a:pt x="50800" y="2483815"/>
                </a:lnTo>
                <a:lnTo>
                  <a:pt x="3938854" y="2483815"/>
                </a:lnTo>
                <a:lnTo>
                  <a:pt x="3958579" y="2479807"/>
                </a:lnTo>
                <a:lnTo>
                  <a:pt x="3974732" y="2468892"/>
                </a:lnTo>
                <a:lnTo>
                  <a:pt x="3985646" y="2452739"/>
                </a:lnTo>
                <a:lnTo>
                  <a:pt x="3989654" y="2433015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2" name="object 12"/>
          <p:cNvSpPr/>
          <p:nvPr>
            <p:custDataLst>
              <p:tags r:id="rId11"/>
            </p:custDataLst>
          </p:nvPr>
        </p:nvSpPr>
        <p:spPr>
          <a:xfrm>
            <a:off x="4298848" y="737387"/>
            <a:ext cx="0" cy="2574925"/>
          </a:xfrm>
          <a:custGeom>
            <a:avLst/>
            <a:gdLst/>
            <a:ahLst/>
            <a:cxnLst/>
            <a:rect l="l" t="t" r="r" b="b"/>
            <a:pathLst>
              <a:path h="2574925">
                <a:moveTo>
                  <a:pt x="0" y="0"/>
                </a:moveTo>
                <a:lnTo>
                  <a:pt x="0" y="2574683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3" name="object 13"/>
          <p:cNvSpPr/>
          <p:nvPr>
            <p:custDataLst>
              <p:tags r:id="rId12"/>
            </p:custDataLst>
          </p:nvPr>
        </p:nvSpPr>
        <p:spPr>
          <a:xfrm>
            <a:off x="4298848" y="72468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4" name="object 14"/>
          <p:cNvSpPr/>
          <p:nvPr>
            <p:custDataLst>
              <p:tags r:id="rId13"/>
            </p:custDataLst>
          </p:nvPr>
        </p:nvSpPr>
        <p:spPr>
          <a:xfrm>
            <a:off x="4298848" y="71198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5" name="object 15"/>
          <p:cNvSpPr/>
          <p:nvPr>
            <p:custDataLst>
              <p:tags r:id="rId14"/>
            </p:custDataLst>
          </p:nvPr>
        </p:nvSpPr>
        <p:spPr>
          <a:xfrm>
            <a:off x="4298848" y="69927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12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6" name="object 16"/>
          <p:cNvSpPr/>
          <p:nvPr>
            <p:custDataLst>
              <p:tags r:id="rId15"/>
            </p:custDataLst>
          </p:nvPr>
        </p:nvSpPr>
        <p:spPr>
          <a:xfrm>
            <a:off x="611905" y="1329346"/>
            <a:ext cx="1249770" cy="27880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7" name="object 17"/>
          <p:cNvSpPr/>
          <p:nvPr>
            <p:custDataLst>
              <p:tags r:id="rId16"/>
            </p:custDataLst>
          </p:nvPr>
        </p:nvSpPr>
        <p:spPr>
          <a:xfrm>
            <a:off x="2000533" y="1308429"/>
            <a:ext cx="1301485" cy="27880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8" name="object 18"/>
          <p:cNvSpPr/>
          <p:nvPr>
            <p:custDataLst>
              <p:tags r:id="rId17"/>
            </p:custDataLst>
          </p:nvPr>
        </p:nvSpPr>
        <p:spPr>
          <a:xfrm>
            <a:off x="1614492" y="2814343"/>
            <a:ext cx="646433" cy="50702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9" name="object 19"/>
          <p:cNvSpPr/>
          <p:nvPr>
            <p:custDataLst>
              <p:tags r:id="rId18"/>
            </p:custDataLst>
          </p:nvPr>
        </p:nvSpPr>
        <p:spPr>
          <a:xfrm>
            <a:off x="2183353" y="2814344"/>
            <a:ext cx="1249770" cy="27880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0" name="object 20"/>
          <p:cNvSpPr/>
          <p:nvPr>
            <p:custDataLst>
              <p:tags r:id="rId19"/>
            </p:custDataLst>
          </p:nvPr>
        </p:nvSpPr>
        <p:spPr>
          <a:xfrm>
            <a:off x="1521414" y="2331731"/>
            <a:ext cx="836053" cy="33321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1" name="object 21"/>
          <p:cNvSpPr/>
          <p:nvPr>
            <p:custDataLst>
              <p:tags r:id="rId20"/>
            </p:custDataLst>
          </p:nvPr>
        </p:nvSpPr>
        <p:spPr>
          <a:xfrm>
            <a:off x="582363" y="910738"/>
            <a:ext cx="1249770" cy="27880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2" name="object 22"/>
          <p:cNvSpPr/>
          <p:nvPr>
            <p:custDataLst>
              <p:tags r:id="rId21"/>
            </p:custDataLst>
          </p:nvPr>
        </p:nvSpPr>
        <p:spPr>
          <a:xfrm>
            <a:off x="2000533" y="910738"/>
            <a:ext cx="1301485" cy="27880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3" name="object 23"/>
          <p:cNvSpPr/>
          <p:nvPr>
            <p:custDataLst>
              <p:tags r:id="rId22"/>
            </p:custDataLst>
          </p:nvPr>
        </p:nvSpPr>
        <p:spPr>
          <a:xfrm>
            <a:off x="1443455" y="1697625"/>
            <a:ext cx="896387" cy="27880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4" name="object 24"/>
          <p:cNvSpPr/>
          <p:nvPr>
            <p:custDataLst>
              <p:tags r:id="rId23"/>
            </p:custDataLst>
          </p:nvPr>
        </p:nvSpPr>
        <p:spPr>
          <a:xfrm>
            <a:off x="562961" y="1842422"/>
            <a:ext cx="896387" cy="27880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5" name="object 25"/>
          <p:cNvSpPr/>
          <p:nvPr>
            <p:custDataLst>
              <p:tags r:id="rId24"/>
            </p:custDataLst>
          </p:nvPr>
        </p:nvSpPr>
        <p:spPr>
          <a:xfrm>
            <a:off x="2618567" y="1706119"/>
            <a:ext cx="922244" cy="27880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6" name="object 26"/>
          <p:cNvSpPr/>
          <p:nvPr>
            <p:custDataLst>
              <p:tags r:id="rId25"/>
            </p:custDataLst>
          </p:nvPr>
        </p:nvSpPr>
        <p:spPr>
          <a:xfrm>
            <a:off x="562961" y="2243976"/>
            <a:ext cx="896387" cy="60521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7" name="object 27"/>
          <p:cNvSpPr/>
          <p:nvPr>
            <p:custDataLst>
              <p:tags r:id="rId26"/>
            </p:custDataLst>
          </p:nvPr>
        </p:nvSpPr>
        <p:spPr>
          <a:xfrm>
            <a:off x="2183353" y="2085503"/>
            <a:ext cx="1870346" cy="380812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8" name="object 28"/>
          <p:cNvSpPr/>
          <p:nvPr>
            <p:custDataLst>
              <p:tags r:id="rId27"/>
            </p:custDataLst>
          </p:nvPr>
        </p:nvSpPr>
        <p:spPr>
          <a:xfrm>
            <a:off x="649694" y="951519"/>
            <a:ext cx="3318035" cy="227813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9" name="object 29"/>
          <p:cNvSpPr txBox="1"/>
          <p:nvPr>
            <p:custDataLst>
              <p:tags r:id="rId28"/>
            </p:custDataLst>
          </p:nvPr>
        </p:nvSpPr>
        <p:spPr>
          <a:xfrm>
            <a:off x="2347545" y="1361604"/>
            <a:ext cx="596900" cy="100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650" spc="70" dirty="0" smtClean="0">
                <a:latin typeface="Arial"/>
              </a:rPr>
              <a:t>T</a:t>
            </a:r>
            <a:r>
              <a:rPr lang="fr-CA" sz="650" spc="80" dirty="0" smtClean="0">
                <a:latin typeface="Arial"/>
              </a:rPr>
              <a:t>renchLabel</a:t>
            </a:r>
            <a:endParaRPr lang="fr-CA" sz="65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>
            <p:custDataLst>
              <p:tags r:id="rId29"/>
            </p:custDataLst>
          </p:nvPr>
        </p:nvSpPr>
        <p:spPr>
          <a:xfrm>
            <a:off x="1761641" y="2409028"/>
            <a:ext cx="343535" cy="100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650" spc="70" dirty="0" smtClean="0">
                <a:latin typeface="Arial"/>
              </a:rPr>
              <a:t>T</a:t>
            </a:r>
            <a:r>
              <a:rPr lang="fr-CA" sz="650" spc="80" dirty="0" smtClean="0">
                <a:latin typeface="Arial"/>
              </a:rPr>
              <a:t>rench</a:t>
            </a:r>
            <a:endParaRPr lang="fr-CA" sz="6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>
            <p:custDataLst>
              <p:tags r:id="rId30"/>
            </p:custDataLst>
          </p:nvPr>
        </p:nvSpPr>
        <p:spPr>
          <a:xfrm>
            <a:off x="1570500" y="1750801"/>
            <a:ext cx="629285" cy="100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650" spc="70" dirty="0" smtClean="0">
                <a:latin typeface="Arial"/>
              </a:rPr>
              <a:t>skos-xl:Label</a:t>
            </a:r>
            <a:endParaRPr lang="fr-CA" sz="65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>
            <p:custDataLst>
              <p:tags r:id="rId31"/>
            </p:custDataLst>
          </p:nvPr>
        </p:nvSpPr>
        <p:spPr>
          <a:xfrm>
            <a:off x="366751" y="604417"/>
            <a:ext cx="330277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23215" algn="ctr">
              <a:lnSpc>
                <a:spcPct val="100000"/>
              </a:lnSpc>
              <a:spcBef>
                <a:spcPts val="480"/>
              </a:spcBef>
            </a:pP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Traiter des questions litigieuses</a:t>
            </a:r>
            <a:r>
              <a:rPr lang="fr-CA" dirty="0" smtClean="0"/>
              <a:t> </a:t>
            </a: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(2/2) :</a:t>
            </a:r>
          </a:p>
          <a:p>
            <a:pPr marR="323215">
              <a:lnSpc>
                <a:spcPts val="1800"/>
              </a:lnSpc>
            </a:pPr>
            <a:r>
              <a:rPr lang="fr-CA" sz="650" spc="80" dirty="0" smtClean="0">
                <a:latin typeface="Arial"/>
              </a:rPr>
              <a:t>           "Regina</a:t>
            </a:r>
            <a:r>
              <a:rPr lang="fr-CA" dirty="0" smtClean="0"/>
              <a:t> </a:t>
            </a:r>
            <a:r>
              <a:rPr lang="fr-CA" sz="650" spc="85" dirty="0" smtClean="0">
                <a:latin typeface="Arial"/>
              </a:rPr>
              <a:t>Trench"@en             </a:t>
            </a:r>
            <a:r>
              <a:rPr lang="fr-CA" sz="650" spc="75" dirty="0" smtClean="0">
                <a:latin typeface="Arial"/>
              </a:rPr>
              <a:t>"Staufen</a:t>
            </a:r>
            <a:r>
              <a:rPr lang="fr-CA" dirty="0" smtClean="0"/>
              <a:t> </a:t>
            </a:r>
            <a:r>
              <a:rPr lang="fr-CA" sz="650" spc="85" dirty="0" smtClean="0">
                <a:latin typeface="Arial"/>
              </a:rPr>
              <a:t>Riegel"@de</a:t>
            </a:r>
            <a:br>
              <a:rPr lang="fr-CA" sz="650" spc="85" dirty="0" smtClean="0">
                <a:latin typeface="Arial"/>
              </a:rPr>
            </a:br>
            <a:r>
              <a:rPr lang="fr-CA" sz="650" spc="85" dirty="0" smtClean="0">
                <a:latin typeface="Arial"/>
              </a:rPr>
              <a:t>             </a:t>
            </a:r>
            <a:r>
              <a:rPr lang="fr-CA" sz="975" spc="104" baseline="4273" dirty="0" smtClean="0">
                <a:latin typeface="Arial"/>
              </a:rPr>
              <a:t>skosxl:literalForm	</a:t>
            </a:r>
            <a:r>
              <a:rPr lang="fr-CA" sz="650" spc="70" dirty="0" smtClean="0">
                <a:latin typeface="Arial"/>
              </a:rPr>
              <a:t>skosxl:literalForm</a:t>
            </a:r>
            <a:endParaRPr lang="fr-CA" sz="65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>
            <p:custDataLst>
              <p:tags r:id="rId32"/>
            </p:custDataLst>
          </p:nvPr>
        </p:nvSpPr>
        <p:spPr>
          <a:xfrm>
            <a:off x="698586" y="1895598"/>
            <a:ext cx="612140" cy="100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650" spc="75" dirty="0" smtClean="0">
                <a:latin typeface="Arial"/>
              </a:rPr>
              <a:t>Organization</a:t>
            </a:r>
            <a:endParaRPr lang="fr-CA" sz="65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>
            <p:custDataLst>
              <p:tags r:id="rId33"/>
            </p:custDataLst>
          </p:nvPr>
        </p:nvSpPr>
        <p:spPr>
          <a:xfrm>
            <a:off x="767851" y="1382522"/>
            <a:ext cx="942975" cy="347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435">
              <a:lnSpc>
                <a:spcPct val="100000"/>
              </a:lnSpc>
            </a:pPr>
            <a:r>
              <a:rPr lang="fr-CA" sz="650" spc="80" dirty="0" smtClean="0">
                <a:latin typeface="Arial"/>
              </a:rPr>
              <a:t>TrenchLabel</a:t>
            </a:r>
            <a:endParaRPr lang="fr-CA" sz="65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fr-CA" sz="650" dirty="0" smtClean="0">
              <a:latin typeface="Times New Roman"/>
              <a:cs typeface="Times New Roman"/>
            </a:endParaRPr>
          </a:p>
          <a:p>
            <a:pPr marL="12700" marR="5080" indent="572135">
              <a:lnSpc>
                <a:spcPct val="68600"/>
              </a:lnSpc>
            </a:pPr>
            <a:r>
              <a:rPr lang="fr-CA" sz="650" spc="60" dirty="0" smtClean="0">
                <a:latin typeface="Arial"/>
              </a:rPr>
              <a:t>rdf:type </a:t>
            </a:r>
            <a:r>
              <a:rPr lang="fr-CA" sz="650" spc="65" dirty="0" smtClean="0">
                <a:latin typeface="Arial"/>
              </a:rPr>
              <a:t>prov:Attribution</a:t>
            </a:r>
            <a:endParaRPr lang="fr-CA" sz="65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>
            <p:custDataLst>
              <p:tags r:id="rId34"/>
            </p:custDataLst>
          </p:nvPr>
        </p:nvSpPr>
        <p:spPr>
          <a:xfrm>
            <a:off x="2145343" y="1410895"/>
            <a:ext cx="124340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975" spc="97" baseline="25641" dirty="0" smtClean="0">
                <a:latin typeface="Arial"/>
              </a:rPr>
              <a:t>rdf:type</a:t>
            </a:r>
            <a:r>
              <a:rPr lang="fr-CA" dirty="0" smtClean="0"/>
              <a:t> </a:t>
            </a:r>
            <a:r>
              <a:rPr lang="fr-CA" sz="650" spc="65" dirty="0" smtClean="0">
                <a:latin typeface="Arial"/>
              </a:rPr>
              <a:t>prov:Attribution</a:t>
            </a:r>
            <a:endParaRPr lang="fr-CA" sz="65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>
            <p:custDataLst>
              <p:tags r:id="rId35"/>
            </p:custDataLst>
          </p:nvPr>
        </p:nvSpPr>
        <p:spPr>
          <a:xfrm>
            <a:off x="789465" y="2323548"/>
            <a:ext cx="43053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615" marR="5080" indent="-82550">
              <a:lnSpc>
                <a:spcPts val="750"/>
              </a:lnSpc>
            </a:pPr>
            <a:r>
              <a:rPr lang="fr-CA" sz="650" spc="70" dirty="0" smtClean="0">
                <a:latin typeface="Arial"/>
              </a:rPr>
              <a:t>"General </a:t>
            </a:r>
            <a:r>
              <a:rPr lang="fr-CA" sz="650" spc="60" dirty="0" smtClean="0">
                <a:latin typeface="Arial"/>
              </a:rPr>
              <a:t>Staff,</a:t>
            </a:r>
            <a:endParaRPr lang="fr-CA" sz="65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>
            <p:custDataLst>
              <p:tags r:id="rId36"/>
            </p:custDataLst>
          </p:nvPr>
        </p:nvSpPr>
        <p:spPr>
          <a:xfrm>
            <a:off x="684192" y="2513954"/>
            <a:ext cx="2786720" cy="505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5"/>
              </a:lnSpc>
            </a:pPr>
            <a:r>
              <a:rPr lang="fr-CA" sz="650" spc="80" dirty="0" smtClean="0">
                <a:latin typeface="Arial"/>
              </a:rPr>
              <a:t>Geographical</a:t>
            </a:r>
            <a:endParaRPr lang="fr-CA" sz="650" dirty="0" smtClean="0">
              <a:latin typeface="Arial"/>
              <a:cs typeface="Arial"/>
            </a:endParaRPr>
          </a:p>
          <a:p>
            <a:pPr marL="889635" marR="741680" indent="-870585">
              <a:lnSpc>
                <a:spcPts val="720"/>
              </a:lnSpc>
              <a:spcBef>
                <a:spcPts val="55"/>
              </a:spcBef>
              <a:tabLst>
                <a:tab pos="1520190" algn="l"/>
              </a:tabLst>
            </a:pPr>
            <a:r>
              <a:rPr lang="fr-CA" sz="650" spc="85" dirty="0" smtClean="0">
                <a:latin typeface="Arial"/>
              </a:rPr>
              <a:t>Section"@en		</a:t>
            </a:r>
            <a:r>
              <a:rPr lang="fr-CA" sz="975" spc="89" baseline="-25641" dirty="0" smtClean="0">
                <a:latin typeface="Arial"/>
              </a:rPr>
              <a:t>rdf:type </a:t>
            </a:r>
            <a:r>
              <a:rPr lang="fr-CA" sz="650" spc="85" dirty="0" smtClean="0">
                <a:latin typeface="Arial"/>
              </a:rPr>
              <a:t>geom:geometry</a:t>
            </a:r>
            <a:endParaRPr lang="fr-CA" sz="65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fr-CA" sz="450" dirty="0" smtClean="0">
              <a:latin typeface="Times New Roman"/>
              <a:cs typeface="Times New Roman"/>
            </a:endParaRPr>
          </a:p>
          <a:p>
            <a:pPr marL="1635760">
              <a:lnSpc>
                <a:spcPts val="1200"/>
              </a:lnSpc>
            </a:pPr>
            <a:r>
              <a:rPr lang="fr-CA" sz="650" spc="60" dirty="0" smtClean="0">
                <a:latin typeface="Arial"/>
              </a:rPr>
              <a:t>"Military</a:t>
            </a:r>
            <a:r>
              <a:rPr lang="fr-CA" dirty="0" smtClean="0"/>
              <a:t> </a:t>
            </a:r>
            <a:r>
              <a:rPr lang="fr-CA" sz="650" spc="85" dirty="0" smtClean="0">
                <a:latin typeface="Arial"/>
              </a:rPr>
              <a:t>Trench"@en</a:t>
            </a:r>
            <a:endParaRPr lang="fr-CA" sz="65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>
            <p:custDataLst>
              <p:tags r:id="rId37"/>
            </p:custDataLst>
          </p:nvPr>
        </p:nvSpPr>
        <p:spPr>
          <a:xfrm>
            <a:off x="781966" y="2101563"/>
            <a:ext cx="422275" cy="100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650" spc="70" dirty="0" smtClean="0">
                <a:latin typeface="Arial"/>
              </a:rPr>
              <a:t>rdfs:labe</a:t>
            </a:r>
            <a:endParaRPr lang="fr-CA" sz="65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>
            <p:custDataLst>
              <p:tags r:id="rId38"/>
            </p:custDataLst>
          </p:nvPr>
        </p:nvSpPr>
        <p:spPr>
          <a:xfrm>
            <a:off x="2765402" y="1691537"/>
            <a:ext cx="612140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395" marR="5080" indent="-100330">
              <a:lnSpc>
                <a:spcPct val="168400"/>
              </a:lnSpc>
            </a:pPr>
            <a:r>
              <a:rPr lang="fr-CA" sz="650" spc="70" dirty="0" smtClean="0">
                <a:latin typeface="Arial"/>
              </a:rPr>
              <a:t>Organization </a:t>
            </a:r>
            <a:r>
              <a:rPr lang="fr-CA" sz="650" spc="65" dirty="0" smtClean="0">
                <a:latin typeface="Arial"/>
              </a:rPr>
              <a:t>rdfs:label</a:t>
            </a:r>
            <a:endParaRPr lang="fr-CA" sz="65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>
            <p:custDataLst>
              <p:tags r:id="rId39"/>
            </p:custDataLst>
          </p:nvPr>
        </p:nvSpPr>
        <p:spPr>
          <a:xfrm>
            <a:off x="1181845" y="2066904"/>
            <a:ext cx="836294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635"/>
              </a:lnSpc>
              <a:tabLst>
                <a:tab pos="718820" algn="l"/>
              </a:tabLst>
            </a:pPr>
            <a:r>
              <a:rPr lang="fr-CA" sz="975" spc="52" baseline="-34188" dirty="0" smtClean="0">
                <a:latin typeface="Arial"/>
              </a:rPr>
              <a:t>l	</a:t>
            </a:r>
            <a:r>
              <a:rPr lang="fr-CA" sz="650" spc="80" dirty="0" smtClean="0">
                <a:latin typeface="Arial"/>
              </a:rPr>
              <a:t>sk</a:t>
            </a:r>
            <a:endParaRPr lang="fr-CA" sz="65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>
            <p:custDataLst>
              <p:tags r:id="rId40"/>
            </p:custDataLst>
          </p:nvPr>
        </p:nvSpPr>
        <p:spPr>
          <a:xfrm>
            <a:off x="1209171" y="2055757"/>
            <a:ext cx="271399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25"/>
              </a:lnSpc>
            </a:pPr>
            <a:r>
              <a:rPr lang="fr-CA" sz="650" spc="70" dirty="0" smtClean="0">
                <a:latin typeface="Arial"/>
              </a:rPr>
              <a:t>skosxl:prefLabel</a:t>
            </a:r>
            <a:r>
              <a:rPr lang="fr-CA" dirty="0" smtClean="0"/>
              <a:t> </a:t>
            </a:r>
            <a:r>
              <a:rPr lang="fr-CA" sz="975" spc="104" baseline="4273" dirty="0" smtClean="0">
                <a:latin typeface="Arial"/>
              </a:rPr>
              <a:t>osxl:prefLabel</a:t>
            </a:r>
            <a:endParaRPr lang="fr-CA" sz="975" baseline="4273" dirty="0" smtClean="0">
              <a:latin typeface="Arial"/>
              <a:cs typeface="Arial"/>
            </a:endParaRPr>
          </a:p>
          <a:p>
            <a:pPr marL="1097280" algn="ctr">
              <a:lnSpc>
                <a:spcPts val="705"/>
              </a:lnSpc>
            </a:pPr>
            <a:r>
              <a:rPr lang="fr-CA" sz="650" spc="80" dirty="0" smtClean="0">
                <a:latin typeface="Arial"/>
              </a:rPr>
              <a:t>"Preußische</a:t>
            </a:r>
            <a:r>
              <a:rPr lang="fr-CA" dirty="0" smtClean="0"/>
              <a:t> </a:t>
            </a:r>
            <a:r>
              <a:rPr lang="fr-CA" sz="650" spc="90" dirty="0" smtClean="0">
                <a:latin typeface="Arial"/>
              </a:rPr>
              <a:t>Landesaufnahme</a:t>
            </a:r>
            <a:endParaRPr lang="fr-CA" sz="650" dirty="0" smtClean="0">
              <a:latin typeface="Arial"/>
              <a:cs typeface="Arial"/>
            </a:endParaRPr>
          </a:p>
          <a:p>
            <a:pPr marL="1097280" algn="ctr">
              <a:lnSpc>
                <a:spcPts val="765"/>
              </a:lnSpc>
            </a:pPr>
            <a:r>
              <a:rPr lang="fr-CA" sz="650" spc="80" dirty="0" smtClean="0">
                <a:latin typeface="Arial"/>
              </a:rPr>
              <a:t>(Deutsch Reich</a:t>
            </a:r>
            <a:r>
              <a:rPr lang="fr-CA" dirty="0" smtClean="0"/>
              <a:t> </a:t>
            </a:r>
            <a:r>
              <a:rPr lang="fr-CA" sz="650" spc="85" dirty="0" smtClean="0">
                <a:latin typeface="Arial"/>
              </a:rPr>
              <a:t>Generalstab)"@de</a:t>
            </a:r>
            <a:endParaRPr lang="fr-CA" sz="650" dirty="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>
            <p:custDataLst>
              <p:tags r:id="rId41"/>
            </p:custDataLst>
          </p:nvPr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3" name="object 43"/>
          <p:cNvSpPr/>
          <p:nvPr>
            <p:custDataLst>
              <p:tags r:id="rId42"/>
            </p:custDataLst>
          </p:nvPr>
        </p:nvSpPr>
        <p:spPr>
          <a:xfrm>
            <a:off x="2303995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6"/>
            <p:custDataLst>
              <p:tags r:id="rId43"/>
            </p:custDataLst>
          </p:nvPr>
        </p:nvSpPr>
        <p:spPr>
          <a:xfrm>
            <a:off x="1695450" y="3340195"/>
            <a:ext cx="51370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10" dirty="0" smtClean="0"/>
              <a:t>Warren </a:t>
            </a:r>
            <a:r>
              <a:rPr lang="fr-CA" spc="-5" dirty="0" smtClean="0"/>
              <a:t>et</a:t>
            </a:r>
            <a:r>
              <a:rPr lang="fr-CA" dirty="0" smtClean="0"/>
              <a:t> </a:t>
            </a:r>
            <a:r>
              <a:rPr lang="fr-CA" spc="-5" dirty="0" smtClean="0"/>
              <a:t>coll.</a:t>
            </a:r>
            <a:endParaRPr lang="fr-CA" spc="-5" dirty="0"/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  <p:custDataLst>
              <p:tags r:id="rId44"/>
            </p:custDataLst>
          </p:nvPr>
        </p:nvSpPr>
        <p:spPr>
          <a:xfrm>
            <a:off x="2399296" y="3340195"/>
            <a:ext cx="1600569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lang="fr-CA" i="1" spc="5" dirty="0">
              <a:latin typeface="Trebuchet MS"/>
            </a:endParaRPr>
          </a:p>
        </p:txBody>
      </p:sp>
      <p:sp>
        <p:nvSpPr>
          <p:cNvPr id="46" name="object 1461"/>
          <p:cNvSpPr txBox="1"/>
          <p:nvPr>
            <p:custDataLst>
              <p:tags r:id="rId45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suis-je?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rgbClr val="7F7F7F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liées?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vocabulaires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" name="object 4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5" name="object 5"/>
          <p:cNvSpPr/>
          <p:nvPr>
            <p:custDataLst>
              <p:tags r:id="rId3"/>
            </p:custDataLst>
          </p:nvPr>
        </p:nvSpPr>
        <p:spPr>
          <a:xfrm>
            <a:off x="309193" y="1520799"/>
            <a:ext cx="3989704" cy="195580"/>
          </a:xfrm>
          <a:custGeom>
            <a:avLst/>
            <a:gdLst/>
            <a:ahLst/>
            <a:cxnLst/>
            <a:rect l="l" t="t" r="r" b="b"/>
            <a:pathLst>
              <a:path w="3989704" h="19558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5300"/>
                </a:lnTo>
                <a:lnTo>
                  <a:pt x="3989654" y="195300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6" name="object 6"/>
          <p:cNvSpPr/>
          <p:nvPr>
            <p:custDataLst>
              <p:tags r:id="rId4"/>
            </p:custDataLst>
          </p:nvPr>
        </p:nvSpPr>
        <p:spPr>
          <a:xfrm>
            <a:off x="309194" y="1703451"/>
            <a:ext cx="3989653" cy="5060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7" name="object 7"/>
          <p:cNvSpPr/>
          <p:nvPr>
            <p:custDataLst>
              <p:tags r:id="rId5"/>
            </p:custDataLst>
          </p:nvPr>
        </p:nvSpPr>
        <p:spPr>
          <a:xfrm>
            <a:off x="359994" y="1899386"/>
            <a:ext cx="101600" cy="1016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8" name="object 8"/>
          <p:cNvSpPr/>
          <p:nvPr>
            <p:custDataLst>
              <p:tags r:id="rId6"/>
            </p:custDataLst>
          </p:nvPr>
        </p:nvSpPr>
        <p:spPr>
          <a:xfrm>
            <a:off x="4235348" y="1886686"/>
            <a:ext cx="114249" cy="1143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9" name="object 9"/>
          <p:cNvSpPr/>
          <p:nvPr>
            <p:custDataLst>
              <p:tags r:id="rId7"/>
            </p:custDataLst>
          </p:nvPr>
        </p:nvSpPr>
        <p:spPr>
          <a:xfrm>
            <a:off x="410794" y="1937487"/>
            <a:ext cx="3837254" cy="634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0" name="object 10"/>
          <p:cNvSpPr/>
          <p:nvPr>
            <p:custDataLst>
              <p:tags r:id="rId8"/>
            </p:custDataLst>
          </p:nvPr>
        </p:nvSpPr>
        <p:spPr>
          <a:xfrm>
            <a:off x="4298848" y="1565033"/>
            <a:ext cx="50749" cy="1016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1" name="object 11"/>
          <p:cNvSpPr/>
          <p:nvPr>
            <p:custDataLst>
              <p:tags r:id="rId9"/>
            </p:custDataLst>
          </p:nvPr>
        </p:nvSpPr>
        <p:spPr>
          <a:xfrm>
            <a:off x="4298848" y="1615832"/>
            <a:ext cx="50749" cy="28355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2" name="object 12"/>
          <p:cNvSpPr/>
          <p:nvPr>
            <p:custDataLst>
              <p:tags r:id="rId10"/>
            </p:custDataLst>
          </p:nvPr>
        </p:nvSpPr>
        <p:spPr>
          <a:xfrm>
            <a:off x="309193" y="1747727"/>
            <a:ext cx="3989704" cy="202565"/>
          </a:xfrm>
          <a:custGeom>
            <a:avLst/>
            <a:gdLst/>
            <a:ahLst/>
            <a:cxnLst/>
            <a:rect l="l" t="t" r="r" b="b"/>
            <a:pathLst>
              <a:path w="3989704" h="202564">
                <a:moveTo>
                  <a:pt x="3989654" y="0"/>
                </a:moveTo>
                <a:lnTo>
                  <a:pt x="0" y="0"/>
                </a:lnTo>
                <a:lnTo>
                  <a:pt x="0" y="151659"/>
                </a:lnTo>
                <a:lnTo>
                  <a:pt x="4008" y="171384"/>
                </a:lnTo>
                <a:lnTo>
                  <a:pt x="14922" y="187537"/>
                </a:lnTo>
                <a:lnTo>
                  <a:pt x="31075" y="198451"/>
                </a:lnTo>
                <a:lnTo>
                  <a:pt x="50800" y="202459"/>
                </a:lnTo>
                <a:lnTo>
                  <a:pt x="3938854" y="202459"/>
                </a:lnTo>
                <a:lnTo>
                  <a:pt x="3958579" y="198451"/>
                </a:lnTo>
                <a:lnTo>
                  <a:pt x="3974732" y="187537"/>
                </a:lnTo>
                <a:lnTo>
                  <a:pt x="3985646" y="171384"/>
                </a:lnTo>
                <a:lnTo>
                  <a:pt x="3989654" y="151659"/>
                </a:lnTo>
                <a:lnTo>
                  <a:pt x="3989654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3" name="object 13"/>
          <p:cNvSpPr/>
          <p:nvPr>
            <p:custDataLst>
              <p:tags r:id="rId11"/>
            </p:custDataLst>
          </p:nvPr>
        </p:nvSpPr>
        <p:spPr>
          <a:xfrm>
            <a:off x="4298848" y="1603132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4">
                <a:moveTo>
                  <a:pt x="0" y="31530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4" name="object 14"/>
          <p:cNvSpPr/>
          <p:nvPr>
            <p:custDataLst>
              <p:tags r:id="rId12"/>
            </p:custDataLst>
          </p:nvPr>
        </p:nvSpPr>
        <p:spPr>
          <a:xfrm>
            <a:off x="4298848" y="159043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5" name="object 15"/>
          <p:cNvSpPr/>
          <p:nvPr>
            <p:custDataLst>
              <p:tags r:id="rId13"/>
            </p:custDataLst>
          </p:nvPr>
        </p:nvSpPr>
        <p:spPr>
          <a:xfrm>
            <a:off x="4298848" y="157773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6" name="object 16"/>
          <p:cNvSpPr/>
          <p:nvPr>
            <p:custDataLst>
              <p:tags r:id="rId14"/>
            </p:custDataLst>
          </p:nvPr>
        </p:nvSpPr>
        <p:spPr>
          <a:xfrm>
            <a:off x="4298848" y="156503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7" name="object 17"/>
          <p:cNvSpPr txBox="1"/>
          <p:nvPr>
            <p:custDataLst>
              <p:tags r:id="rId15"/>
            </p:custDataLst>
          </p:nvPr>
        </p:nvSpPr>
        <p:spPr>
          <a:xfrm>
            <a:off x="347294" y="1520266"/>
            <a:ext cx="3790950" cy="3744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Remarque ontologique importante :</a:t>
            </a:r>
            <a:endParaRPr lang="fr-CA" sz="1050" dirty="0" smtClean="0">
              <a:latin typeface="Arial"/>
              <a:cs typeface="Arial"/>
            </a:endParaRPr>
          </a:p>
          <a:p>
            <a:pPr marL="135255">
              <a:lnSpc>
                <a:spcPct val="100000"/>
              </a:lnSpc>
              <a:spcBef>
                <a:spcPts val="370"/>
              </a:spcBef>
            </a:pPr>
            <a:r>
              <a:rPr lang="fr-CA" sz="1050" spc="-5" dirty="0" smtClean="0">
                <a:latin typeface="Arial"/>
              </a:rPr>
              <a:t>La </a:t>
            </a:r>
            <a:r>
              <a:rPr lang="fr-CA" sz="1050" i="1" spc="-5" dirty="0" smtClean="0">
                <a:latin typeface="Arial"/>
              </a:rPr>
              <a:t>chose</a:t>
            </a:r>
            <a:r>
              <a:rPr lang="fr-CA" sz="1050" spc="-5" dirty="0" smtClean="0">
                <a:latin typeface="Arial"/>
              </a:rPr>
              <a:t> et le </a:t>
            </a:r>
            <a:r>
              <a:rPr lang="fr-CA" sz="1050" i="1" spc="-5" dirty="0" smtClean="0">
                <a:latin typeface="Arial"/>
              </a:rPr>
              <a:t>nom de la chose</a:t>
            </a:r>
            <a:r>
              <a:rPr lang="fr-CA" sz="1050" spc="-5" dirty="0" smtClean="0">
                <a:latin typeface="Arial"/>
              </a:rPr>
              <a:t> ne sont pas la même </a:t>
            </a:r>
            <a:r>
              <a:rPr lang="fr-CA" sz="1050" i="1" spc="-5" dirty="0" smtClean="0">
                <a:latin typeface="Arial"/>
              </a:rPr>
              <a:t>chose</a:t>
            </a:r>
            <a:r>
              <a:rPr lang="fr-CA" sz="1050" spc="-5" dirty="0" smtClean="0">
                <a:latin typeface="Arial"/>
              </a:rPr>
              <a:t>.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>
            <p:custDataLst>
              <p:tags r:id="rId16"/>
            </p:custDataLst>
          </p:nvPr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9" name="object 19"/>
          <p:cNvSpPr/>
          <p:nvPr>
            <p:custDataLst>
              <p:tags r:id="rId17"/>
            </p:custDataLst>
          </p:nvPr>
        </p:nvSpPr>
        <p:spPr>
          <a:xfrm>
            <a:off x="2303995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  <p:custDataLst>
              <p:tags r:id="rId18"/>
            </p:custDataLst>
          </p:nvPr>
        </p:nvSpPr>
        <p:spPr>
          <a:xfrm>
            <a:off x="1619250" y="3340195"/>
            <a:ext cx="58990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10" dirty="0" smtClean="0"/>
              <a:t>Warren </a:t>
            </a:r>
            <a:r>
              <a:rPr lang="fr-CA" spc="-5" dirty="0" smtClean="0"/>
              <a:t>et</a:t>
            </a:r>
            <a:r>
              <a:rPr lang="fr-CA" dirty="0" smtClean="0"/>
              <a:t> </a:t>
            </a:r>
            <a:r>
              <a:rPr lang="fr-CA" spc="-5" dirty="0" smtClean="0"/>
              <a:t>coll.</a:t>
            </a:r>
            <a:endParaRPr lang="fr-CA" spc="-5"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  <p:custDataLst>
              <p:tags r:id="rId19"/>
            </p:custDataLst>
          </p:nvPr>
        </p:nvSpPr>
        <p:spPr>
          <a:xfrm>
            <a:off x="2399296" y="3340195"/>
            <a:ext cx="1658354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lang="fr-CA" i="1" spc="5" dirty="0">
              <a:latin typeface="Trebuchet MS"/>
            </a:endParaRPr>
          </a:p>
        </p:txBody>
      </p:sp>
      <p:sp>
        <p:nvSpPr>
          <p:cNvPr id="22" name="object 1461"/>
          <p:cNvSpPr txBox="1"/>
          <p:nvPr>
            <p:custDataLst>
              <p:tags r:id="rId20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suis-je?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rgbClr val="7F7F7F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liées?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vocabulaires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>
            <p:custDataLst>
              <p:tags r:id="rId3"/>
            </p:custDataLst>
          </p:nvPr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>
            <p:custDataLst>
              <p:tags r:id="rId4"/>
            </p:custDataLst>
          </p:nvPr>
        </p:nvSpPr>
        <p:spPr>
          <a:xfrm>
            <a:off x="2303995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 txBox="1">
            <a:spLocks noGrp="1"/>
          </p:cNvSpPr>
          <p:nvPr>
            <p:ph type="dt" sz="half" idx="6"/>
            <p:custDataLst>
              <p:tags r:id="rId5"/>
            </p:custDataLst>
          </p:nvPr>
        </p:nvSpPr>
        <p:spPr>
          <a:xfrm>
            <a:off x="1640178" y="3340195"/>
            <a:ext cx="568973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10" dirty="0"/>
              <a:t>Warren </a:t>
            </a:r>
            <a:r>
              <a:rPr spc="-5" dirty="0"/>
              <a:t>et</a:t>
            </a:r>
            <a:r>
              <a:rPr dirty="0" smtClean="0"/>
              <a:t> </a:t>
            </a:r>
            <a:r>
              <a:rPr spc="-5" dirty="0"/>
              <a:t>coll.</a:t>
            </a:r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  <p:custDataLst>
              <p:tags r:id="rId6"/>
            </p:custDataLst>
          </p:nvPr>
        </p:nvSpPr>
        <p:spPr>
          <a:xfrm>
            <a:off x="2399296" y="3340194"/>
            <a:ext cx="1734554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i="1" spc="5" dirty="0">
              <a:latin typeface="Trebuchet MS"/>
            </a:endParaRPr>
          </a:p>
        </p:txBody>
      </p:sp>
      <p:sp>
        <p:nvSpPr>
          <p:cNvPr id="64" name="object 1461"/>
          <p:cNvSpPr txBox="1"/>
          <p:nvPr>
            <p:custDataLst>
              <p:tags r:id="rId7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suis-je?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rgbClr val="7F7F7F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liées?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vocabulaires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5"/>
          <p:cNvSpPr/>
          <p:nvPr>
            <p:custDataLst>
              <p:tags r:id="rId8"/>
            </p:custDataLst>
          </p:nvPr>
        </p:nvSpPr>
        <p:spPr>
          <a:xfrm>
            <a:off x="1129628" y="2419510"/>
            <a:ext cx="455295" cy="158115"/>
          </a:xfrm>
          <a:custGeom>
            <a:avLst/>
            <a:gdLst/>
            <a:ahLst/>
            <a:cxnLst/>
            <a:rect l="l" t="t" r="r" b="b"/>
            <a:pathLst>
              <a:path w="455294" h="158114">
                <a:moveTo>
                  <a:pt x="454707" y="78864"/>
                </a:moveTo>
                <a:lnTo>
                  <a:pt x="410843" y="125440"/>
                </a:lnTo>
                <a:lnTo>
                  <a:pt x="361629" y="142512"/>
                </a:lnTo>
                <a:lnTo>
                  <a:pt x="299217" y="153708"/>
                </a:lnTo>
                <a:lnTo>
                  <a:pt x="227353" y="157729"/>
                </a:lnTo>
                <a:lnTo>
                  <a:pt x="155489" y="153708"/>
                </a:lnTo>
                <a:lnTo>
                  <a:pt x="93078" y="142512"/>
                </a:lnTo>
                <a:lnTo>
                  <a:pt x="43864" y="125440"/>
                </a:lnTo>
                <a:lnTo>
                  <a:pt x="11589" y="103791"/>
                </a:lnTo>
                <a:lnTo>
                  <a:pt x="0" y="78864"/>
                </a:lnTo>
                <a:lnTo>
                  <a:pt x="11589" y="53937"/>
                </a:lnTo>
                <a:lnTo>
                  <a:pt x="43864" y="32288"/>
                </a:lnTo>
                <a:lnTo>
                  <a:pt x="93078" y="15216"/>
                </a:lnTo>
                <a:lnTo>
                  <a:pt x="155489" y="4020"/>
                </a:lnTo>
                <a:lnTo>
                  <a:pt x="227353" y="0"/>
                </a:lnTo>
                <a:lnTo>
                  <a:pt x="299217" y="4020"/>
                </a:lnTo>
                <a:lnTo>
                  <a:pt x="361629" y="15216"/>
                </a:lnTo>
                <a:lnTo>
                  <a:pt x="410843" y="32288"/>
                </a:lnTo>
                <a:lnTo>
                  <a:pt x="443117" y="53937"/>
                </a:lnTo>
                <a:lnTo>
                  <a:pt x="454707" y="78864"/>
                </a:lnTo>
              </a:path>
            </a:pathLst>
          </a:custGeom>
          <a:ln w="4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"/>
          <p:cNvSpPr/>
          <p:nvPr>
            <p:custDataLst>
              <p:tags r:id="rId9"/>
            </p:custDataLst>
          </p:nvPr>
        </p:nvSpPr>
        <p:spPr>
          <a:xfrm>
            <a:off x="1975008" y="2800689"/>
            <a:ext cx="455295" cy="158115"/>
          </a:xfrm>
          <a:custGeom>
            <a:avLst/>
            <a:gdLst/>
            <a:ahLst/>
            <a:cxnLst/>
            <a:rect l="l" t="t" r="r" b="b"/>
            <a:pathLst>
              <a:path w="455294" h="158114">
                <a:moveTo>
                  <a:pt x="454707" y="78864"/>
                </a:moveTo>
                <a:lnTo>
                  <a:pt x="410843" y="125440"/>
                </a:lnTo>
                <a:lnTo>
                  <a:pt x="361629" y="142512"/>
                </a:lnTo>
                <a:lnTo>
                  <a:pt x="299217" y="153708"/>
                </a:lnTo>
                <a:lnTo>
                  <a:pt x="227353" y="157729"/>
                </a:lnTo>
                <a:lnTo>
                  <a:pt x="155489" y="153708"/>
                </a:lnTo>
                <a:lnTo>
                  <a:pt x="93078" y="142512"/>
                </a:lnTo>
                <a:lnTo>
                  <a:pt x="43864" y="125440"/>
                </a:lnTo>
                <a:lnTo>
                  <a:pt x="11589" y="103791"/>
                </a:lnTo>
                <a:lnTo>
                  <a:pt x="0" y="78864"/>
                </a:lnTo>
                <a:lnTo>
                  <a:pt x="11589" y="53937"/>
                </a:lnTo>
                <a:lnTo>
                  <a:pt x="43864" y="32288"/>
                </a:lnTo>
                <a:lnTo>
                  <a:pt x="93078" y="15216"/>
                </a:lnTo>
                <a:lnTo>
                  <a:pt x="155489" y="4020"/>
                </a:lnTo>
                <a:lnTo>
                  <a:pt x="227353" y="0"/>
                </a:lnTo>
                <a:lnTo>
                  <a:pt x="299217" y="4020"/>
                </a:lnTo>
                <a:lnTo>
                  <a:pt x="361629" y="15216"/>
                </a:lnTo>
                <a:lnTo>
                  <a:pt x="410843" y="32288"/>
                </a:lnTo>
                <a:lnTo>
                  <a:pt x="443117" y="53937"/>
                </a:lnTo>
                <a:lnTo>
                  <a:pt x="454707" y="78864"/>
                </a:lnTo>
              </a:path>
            </a:pathLst>
          </a:custGeom>
          <a:ln w="44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7"/>
          <p:cNvSpPr/>
          <p:nvPr>
            <p:custDataLst>
              <p:tags r:id="rId10"/>
            </p:custDataLst>
          </p:nvPr>
        </p:nvSpPr>
        <p:spPr>
          <a:xfrm>
            <a:off x="1492815" y="2562588"/>
            <a:ext cx="525780" cy="231775"/>
          </a:xfrm>
          <a:custGeom>
            <a:avLst/>
            <a:gdLst/>
            <a:ahLst/>
            <a:cxnLst/>
            <a:rect l="l" t="t" r="r" b="b"/>
            <a:pathLst>
              <a:path w="525780" h="231775">
                <a:moveTo>
                  <a:pt x="0" y="0"/>
                </a:moveTo>
                <a:lnTo>
                  <a:pt x="40748" y="17951"/>
                </a:lnTo>
                <a:lnTo>
                  <a:pt x="84904" y="37403"/>
                </a:lnTo>
                <a:lnTo>
                  <a:pt x="131796" y="58062"/>
                </a:lnTo>
                <a:lnTo>
                  <a:pt x="180756" y="79631"/>
                </a:lnTo>
                <a:lnTo>
                  <a:pt x="231115" y="101817"/>
                </a:lnTo>
                <a:lnTo>
                  <a:pt x="282205" y="124323"/>
                </a:lnTo>
                <a:lnTo>
                  <a:pt x="333355" y="146857"/>
                </a:lnTo>
                <a:lnTo>
                  <a:pt x="383897" y="169122"/>
                </a:lnTo>
                <a:lnTo>
                  <a:pt x="433162" y="190824"/>
                </a:lnTo>
                <a:lnTo>
                  <a:pt x="480481" y="211667"/>
                </a:lnTo>
                <a:lnTo>
                  <a:pt x="525184" y="231358"/>
                </a:lnTo>
              </a:path>
            </a:pathLst>
          </a:custGeom>
          <a:ln w="4538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8"/>
          <p:cNvSpPr/>
          <p:nvPr>
            <p:custDataLst>
              <p:tags r:id="rId11"/>
            </p:custDataLst>
          </p:nvPr>
        </p:nvSpPr>
        <p:spPr>
          <a:xfrm>
            <a:off x="2010873" y="2781232"/>
            <a:ext cx="56515" cy="34290"/>
          </a:xfrm>
          <a:custGeom>
            <a:avLst/>
            <a:gdLst/>
            <a:ahLst/>
            <a:cxnLst/>
            <a:rect l="l" t="t" r="r" b="b"/>
            <a:pathLst>
              <a:path w="56514" h="34289">
                <a:moveTo>
                  <a:pt x="17742" y="0"/>
                </a:moveTo>
                <a:lnTo>
                  <a:pt x="0" y="27006"/>
                </a:lnTo>
                <a:lnTo>
                  <a:pt x="55993" y="34262"/>
                </a:lnTo>
                <a:lnTo>
                  <a:pt x="177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9"/>
          <p:cNvSpPr/>
          <p:nvPr>
            <p:custDataLst>
              <p:tags r:id="rId12"/>
            </p:custDataLst>
          </p:nvPr>
        </p:nvSpPr>
        <p:spPr>
          <a:xfrm>
            <a:off x="2010873" y="2781232"/>
            <a:ext cx="56515" cy="34290"/>
          </a:xfrm>
          <a:custGeom>
            <a:avLst/>
            <a:gdLst/>
            <a:ahLst/>
            <a:cxnLst/>
            <a:rect l="l" t="t" r="r" b="b"/>
            <a:pathLst>
              <a:path w="56514" h="34289">
                <a:moveTo>
                  <a:pt x="17742" y="0"/>
                </a:moveTo>
                <a:lnTo>
                  <a:pt x="55993" y="34262"/>
                </a:lnTo>
                <a:lnTo>
                  <a:pt x="0" y="27006"/>
                </a:lnTo>
                <a:lnTo>
                  <a:pt x="17742" y="0"/>
                </a:lnTo>
                <a:close/>
              </a:path>
            </a:pathLst>
          </a:custGeom>
          <a:ln w="46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10"/>
          <p:cNvSpPr txBox="1"/>
          <p:nvPr>
            <p:custDataLst>
              <p:tags r:id="rId13"/>
            </p:custDataLst>
          </p:nvPr>
        </p:nvSpPr>
        <p:spPr>
          <a:xfrm>
            <a:off x="1213194" y="2457431"/>
            <a:ext cx="1132840" cy="466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120" dirty="0">
                <a:latin typeface="Times New Roman"/>
                <a:cs typeface="Times New Roman"/>
              </a:rPr>
              <a:t>��������</a:t>
            </a:r>
            <a:endParaRPr sz="4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 marR="34925" algn="r">
              <a:lnSpc>
                <a:spcPct val="100000"/>
              </a:lnSpc>
              <a:spcBef>
                <a:spcPts val="385"/>
              </a:spcBef>
            </a:pPr>
            <a:r>
              <a:rPr sz="450" spc="-114" dirty="0">
                <a:latin typeface="Times New Roman"/>
                <a:cs typeface="Times New Roman"/>
              </a:rPr>
              <a:t>��������������</a:t>
            </a:r>
            <a:endParaRPr sz="4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385"/>
              </a:spcBef>
            </a:pPr>
            <a:r>
              <a:rPr sz="450" spc="-120" dirty="0">
                <a:latin typeface="Times New Roman"/>
                <a:cs typeface="Times New Roman"/>
              </a:rPr>
              <a:t>��������</a:t>
            </a:r>
            <a:endParaRPr sz="450" dirty="0">
              <a:latin typeface="Times New Roman"/>
              <a:cs typeface="Times New Roman"/>
            </a:endParaRPr>
          </a:p>
        </p:txBody>
      </p:sp>
      <p:sp>
        <p:nvSpPr>
          <p:cNvPr id="71" name="object 11"/>
          <p:cNvSpPr/>
          <p:nvPr>
            <p:custDataLst>
              <p:tags r:id="rId14"/>
            </p:custDataLst>
          </p:nvPr>
        </p:nvSpPr>
        <p:spPr>
          <a:xfrm>
            <a:off x="958454" y="894792"/>
            <a:ext cx="1043305" cy="158115"/>
          </a:xfrm>
          <a:custGeom>
            <a:avLst/>
            <a:gdLst/>
            <a:ahLst/>
            <a:cxnLst/>
            <a:rect l="l" t="t" r="r" b="b"/>
            <a:pathLst>
              <a:path w="1043305" h="158115">
                <a:moveTo>
                  <a:pt x="1043178" y="78864"/>
                </a:moveTo>
                <a:lnTo>
                  <a:pt x="994701" y="112111"/>
                </a:lnTo>
                <a:lnTo>
                  <a:pt x="915243" y="130605"/>
                </a:lnTo>
                <a:lnTo>
                  <a:pt x="863792" y="138385"/>
                </a:lnTo>
                <a:lnTo>
                  <a:pt x="805602" y="145023"/>
                </a:lnTo>
                <a:lnTo>
                  <a:pt x="741480" y="150399"/>
                </a:lnTo>
                <a:lnTo>
                  <a:pt x="672233" y="154390"/>
                </a:lnTo>
                <a:lnTo>
                  <a:pt x="598667" y="156874"/>
                </a:lnTo>
                <a:lnTo>
                  <a:pt x="521589" y="157729"/>
                </a:lnTo>
                <a:lnTo>
                  <a:pt x="444511" y="156874"/>
                </a:lnTo>
                <a:lnTo>
                  <a:pt x="370945" y="154390"/>
                </a:lnTo>
                <a:lnTo>
                  <a:pt x="301697" y="150399"/>
                </a:lnTo>
                <a:lnTo>
                  <a:pt x="237575" y="145023"/>
                </a:lnTo>
                <a:lnTo>
                  <a:pt x="179386" y="138385"/>
                </a:lnTo>
                <a:lnTo>
                  <a:pt x="127935" y="130605"/>
                </a:lnTo>
                <a:lnTo>
                  <a:pt x="84029" y="121807"/>
                </a:lnTo>
                <a:lnTo>
                  <a:pt x="22083" y="101641"/>
                </a:lnTo>
                <a:lnTo>
                  <a:pt x="0" y="78864"/>
                </a:lnTo>
                <a:lnTo>
                  <a:pt x="5655" y="67210"/>
                </a:lnTo>
                <a:lnTo>
                  <a:pt x="48476" y="45617"/>
                </a:lnTo>
                <a:lnTo>
                  <a:pt x="127935" y="27123"/>
                </a:lnTo>
                <a:lnTo>
                  <a:pt x="179386" y="19344"/>
                </a:lnTo>
                <a:lnTo>
                  <a:pt x="237575" y="12705"/>
                </a:lnTo>
                <a:lnTo>
                  <a:pt x="301697" y="7329"/>
                </a:lnTo>
                <a:lnTo>
                  <a:pt x="370945" y="3339"/>
                </a:lnTo>
                <a:lnTo>
                  <a:pt x="444511" y="855"/>
                </a:lnTo>
                <a:lnTo>
                  <a:pt x="521589" y="0"/>
                </a:lnTo>
                <a:lnTo>
                  <a:pt x="598667" y="855"/>
                </a:lnTo>
                <a:lnTo>
                  <a:pt x="672233" y="3339"/>
                </a:lnTo>
                <a:lnTo>
                  <a:pt x="741480" y="7329"/>
                </a:lnTo>
                <a:lnTo>
                  <a:pt x="805602" y="12705"/>
                </a:lnTo>
                <a:lnTo>
                  <a:pt x="863792" y="19344"/>
                </a:lnTo>
                <a:lnTo>
                  <a:pt x="915243" y="27123"/>
                </a:lnTo>
                <a:lnTo>
                  <a:pt x="959148" y="35922"/>
                </a:lnTo>
                <a:lnTo>
                  <a:pt x="1021095" y="56087"/>
                </a:lnTo>
                <a:lnTo>
                  <a:pt x="1043178" y="78864"/>
                </a:lnTo>
              </a:path>
            </a:pathLst>
          </a:custGeom>
          <a:ln w="44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12"/>
          <p:cNvSpPr/>
          <p:nvPr>
            <p:custDataLst>
              <p:tags r:id="rId15"/>
            </p:custDataLst>
          </p:nvPr>
        </p:nvSpPr>
        <p:spPr>
          <a:xfrm>
            <a:off x="768426" y="1036863"/>
            <a:ext cx="397510" cy="1397000"/>
          </a:xfrm>
          <a:custGeom>
            <a:avLst/>
            <a:gdLst/>
            <a:ahLst/>
            <a:cxnLst/>
            <a:rect l="l" t="t" r="r" b="b"/>
            <a:pathLst>
              <a:path w="397509" h="1397000">
                <a:moveTo>
                  <a:pt x="397419" y="0"/>
                </a:moveTo>
                <a:lnTo>
                  <a:pt x="349553" y="14061"/>
                </a:lnTo>
                <a:lnTo>
                  <a:pt x="301789" y="29997"/>
                </a:lnTo>
                <a:lnTo>
                  <a:pt x="254899" y="47902"/>
                </a:lnTo>
                <a:lnTo>
                  <a:pt x="209659" y="67873"/>
                </a:lnTo>
                <a:lnTo>
                  <a:pt x="166842" y="90007"/>
                </a:lnTo>
                <a:lnTo>
                  <a:pt x="127222" y="114399"/>
                </a:lnTo>
                <a:lnTo>
                  <a:pt x="91574" y="141147"/>
                </a:lnTo>
                <a:lnTo>
                  <a:pt x="60671" y="170347"/>
                </a:lnTo>
                <a:lnTo>
                  <a:pt x="35289" y="202095"/>
                </a:lnTo>
                <a:lnTo>
                  <a:pt x="16200" y="236488"/>
                </a:lnTo>
                <a:lnTo>
                  <a:pt x="4179" y="273621"/>
                </a:lnTo>
                <a:lnTo>
                  <a:pt x="0" y="313592"/>
                </a:lnTo>
                <a:lnTo>
                  <a:pt x="0" y="325641"/>
                </a:lnTo>
                <a:lnTo>
                  <a:pt x="0" y="409982"/>
                </a:lnTo>
                <a:lnTo>
                  <a:pt x="0" y="638909"/>
                </a:lnTo>
                <a:lnTo>
                  <a:pt x="0" y="1084713"/>
                </a:lnTo>
                <a:lnTo>
                  <a:pt x="4632" y="1125686"/>
                </a:lnTo>
                <a:lnTo>
                  <a:pt x="17861" y="1163958"/>
                </a:lnTo>
                <a:lnTo>
                  <a:pt x="38687" y="1199589"/>
                </a:lnTo>
                <a:lnTo>
                  <a:pt x="66110" y="1232636"/>
                </a:lnTo>
                <a:lnTo>
                  <a:pt x="99127" y="1263155"/>
                </a:lnTo>
                <a:lnTo>
                  <a:pt x="136739" y="1291204"/>
                </a:lnTo>
                <a:lnTo>
                  <a:pt x="177945" y="1316841"/>
                </a:lnTo>
                <a:lnTo>
                  <a:pt x="221744" y="1340122"/>
                </a:lnTo>
                <a:lnTo>
                  <a:pt x="267135" y="1361106"/>
                </a:lnTo>
                <a:lnTo>
                  <a:pt x="313118" y="1379849"/>
                </a:lnTo>
                <a:lnTo>
                  <a:pt x="358692" y="1396409"/>
                </a:lnTo>
              </a:path>
            </a:pathLst>
          </a:custGeom>
          <a:ln w="527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13"/>
          <p:cNvSpPr/>
          <p:nvPr>
            <p:custDataLst>
              <p:tags r:id="rId16"/>
            </p:custDataLst>
          </p:nvPr>
        </p:nvSpPr>
        <p:spPr>
          <a:xfrm>
            <a:off x="1120553" y="2419116"/>
            <a:ext cx="57150" cy="30480"/>
          </a:xfrm>
          <a:custGeom>
            <a:avLst/>
            <a:gdLst/>
            <a:ahLst/>
            <a:cxnLst/>
            <a:rect l="l" t="t" r="r" b="b"/>
            <a:pathLst>
              <a:path w="57150" h="30480">
                <a:moveTo>
                  <a:pt x="13798" y="0"/>
                </a:moveTo>
                <a:lnTo>
                  <a:pt x="0" y="28513"/>
                </a:lnTo>
                <a:lnTo>
                  <a:pt x="56640" y="30415"/>
                </a:lnTo>
                <a:lnTo>
                  <a:pt x="1379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14"/>
          <p:cNvSpPr/>
          <p:nvPr>
            <p:custDataLst>
              <p:tags r:id="rId17"/>
            </p:custDataLst>
          </p:nvPr>
        </p:nvSpPr>
        <p:spPr>
          <a:xfrm>
            <a:off x="1120553" y="2419116"/>
            <a:ext cx="57150" cy="30480"/>
          </a:xfrm>
          <a:custGeom>
            <a:avLst/>
            <a:gdLst/>
            <a:ahLst/>
            <a:cxnLst/>
            <a:rect l="l" t="t" r="r" b="b"/>
            <a:pathLst>
              <a:path w="57150" h="30480">
                <a:moveTo>
                  <a:pt x="13798" y="0"/>
                </a:moveTo>
                <a:lnTo>
                  <a:pt x="56640" y="30415"/>
                </a:lnTo>
                <a:lnTo>
                  <a:pt x="0" y="28513"/>
                </a:lnTo>
                <a:lnTo>
                  <a:pt x="13798" y="0"/>
                </a:lnTo>
                <a:close/>
              </a:path>
            </a:pathLst>
          </a:custGeom>
          <a:ln w="459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15"/>
          <p:cNvSpPr txBox="1"/>
          <p:nvPr>
            <p:custDataLst>
              <p:tags r:id="rId18"/>
            </p:custDataLst>
          </p:nvPr>
        </p:nvSpPr>
        <p:spPr>
          <a:xfrm>
            <a:off x="755726" y="1695073"/>
            <a:ext cx="129539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100" dirty="0">
                <a:latin typeface="Times New Roman"/>
                <a:cs typeface="Times New Roman"/>
              </a:rPr>
              <a:t>���</a:t>
            </a:r>
            <a:endParaRPr sz="450" dirty="0">
              <a:latin typeface="Times New Roman"/>
              <a:cs typeface="Times New Roman"/>
            </a:endParaRPr>
          </a:p>
        </p:txBody>
      </p:sp>
      <p:sp>
        <p:nvSpPr>
          <p:cNvPr id="76" name="object 16"/>
          <p:cNvSpPr/>
          <p:nvPr>
            <p:custDataLst>
              <p:tags r:id="rId19"/>
            </p:custDataLst>
          </p:nvPr>
        </p:nvSpPr>
        <p:spPr>
          <a:xfrm>
            <a:off x="917801" y="1275972"/>
            <a:ext cx="1124585" cy="158115"/>
          </a:xfrm>
          <a:custGeom>
            <a:avLst/>
            <a:gdLst/>
            <a:ahLst/>
            <a:cxnLst/>
            <a:rect l="l" t="t" r="r" b="b"/>
            <a:pathLst>
              <a:path w="1124585" h="158115">
                <a:moveTo>
                  <a:pt x="1124484" y="78864"/>
                </a:moveTo>
                <a:lnTo>
                  <a:pt x="1080300" y="109562"/>
                </a:lnTo>
                <a:lnTo>
                  <a:pt x="1007334" y="127056"/>
                </a:lnTo>
                <a:lnTo>
                  <a:pt x="959807" y="134630"/>
                </a:lnTo>
                <a:lnTo>
                  <a:pt x="905811" y="141296"/>
                </a:lnTo>
                <a:lnTo>
                  <a:pt x="846016" y="146961"/>
                </a:lnTo>
                <a:lnTo>
                  <a:pt x="781091" y="151531"/>
                </a:lnTo>
                <a:lnTo>
                  <a:pt x="711708" y="154912"/>
                </a:lnTo>
                <a:lnTo>
                  <a:pt x="638535" y="157009"/>
                </a:lnTo>
                <a:lnTo>
                  <a:pt x="562242" y="157729"/>
                </a:lnTo>
                <a:lnTo>
                  <a:pt x="485949" y="157009"/>
                </a:lnTo>
                <a:lnTo>
                  <a:pt x="412776" y="154912"/>
                </a:lnTo>
                <a:lnTo>
                  <a:pt x="343392" y="151531"/>
                </a:lnTo>
                <a:lnTo>
                  <a:pt x="278468" y="146961"/>
                </a:lnTo>
                <a:lnTo>
                  <a:pt x="218673" y="141296"/>
                </a:lnTo>
                <a:lnTo>
                  <a:pt x="164677" y="134630"/>
                </a:lnTo>
                <a:lnTo>
                  <a:pt x="117150" y="127056"/>
                </a:lnTo>
                <a:lnTo>
                  <a:pt x="76762" y="118668"/>
                </a:lnTo>
                <a:lnTo>
                  <a:pt x="20083" y="99829"/>
                </a:lnTo>
                <a:lnTo>
                  <a:pt x="0" y="78864"/>
                </a:lnTo>
                <a:lnTo>
                  <a:pt x="5132" y="68163"/>
                </a:lnTo>
                <a:lnTo>
                  <a:pt x="44183" y="48167"/>
                </a:lnTo>
                <a:lnTo>
                  <a:pt x="117150" y="30673"/>
                </a:lnTo>
                <a:lnTo>
                  <a:pt x="164677" y="23099"/>
                </a:lnTo>
                <a:lnTo>
                  <a:pt x="218673" y="16432"/>
                </a:lnTo>
                <a:lnTo>
                  <a:pt x="278468" y="10767"/>
                </a:lnTo>
                <a:lnTo>
                  <a:pt x="343392" y="6197"/>
                </a:lnTo>
                <a:lnTo>
                  <a:pt x="412776" y="2817"/>
                </a:lnTo>
                <a:lnTo>
                  <a:pt x="485949" y="719"/>
                </a:lnTo>
                <a:lnTo>
                  <a:pt x="562242" y="0"/>
                </a:lnTo>
                <a:lnTo>
                  <a:pt x="638535" y="719"/>
                </a:lnTo>
                <a:lnTo>
                  <a:pt x="711708" y="2817"/>
                </a:lnTo>
                <a:lnTo>
                  <a:pt x="781091" y="6197"/>
                </a:lnTo>
                <a:lnTo>
                  <a:pt x="846016" y="10767"/>
                </a:lnTo>
                <a:lnTo>
                  <a:pt x="905811" y="16432"/>
                </a:lnTo>
                <a:lnTo>
                  <a:pt x="959807" y="23099"/>
                </a:lnTo>
                <a:lnTo>
                  <a:pt x="1007334" y="30673"/>
                </a:lnTo>
                <a:lnTo>
                  <a:pt x="1047721" y="39060"/>
                </a:lnTo>
                <a:lnTo>
                  <a:pt x="1104400" y="57899"/>
                </a:lnTo>
                <a:lnTo>
                  <a:pt x="1124484" y="78864"/>
                </a:lnTo>
              </a:path>
            </a:pathLst>
          </a:custGeom>
          <a:ln w="4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17"/>
          <p:cNvSpPr txBox="1"/>
          <p:nvPr>
            <p:custDataLst>
              <p:tags r:id="rId20"/>
            </p:custDataLst>
          </p:nvPr>
        </p:nvSpPr>
        <p:spPr>
          <a:xfrm>
            <a:off x="1076756" y="1313893"/>
            <a:ext cx="80327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120" dirty="0">
                <a:latin typeface="Times New Roman"/>
                <a:cs typeface="Times New Roman"/>
              </a:rPr>
              <a:t>��������</a:t>
            </a:r>
            <a:r>
              <a:rPr sz="450" spc="20" dirty="0">
                <a:latin typeface="Times New Roman"/>
                <a:cs typeface="Times New Roman"/>
              </a:rPr>
              <a:t> </a:t>
            </a:r>
            <a:r>
              <a:rPr sz="450" spc="-140" dirty="0" smtClean="0">
                <a:latin typeface="Times New Roman"/>
                <a:cs typeface="Times New Roman"/>
              </a:rPr>
              <a:t>���������</a:t>
            </a:r>
            <a:r>
              <a:rPr lang="fr-CA" sz="450" spc="-140" dirty="0" smtClean="0">
                <a:latin typeface="Times New Roman"/>
                <a:cs typeface="Times New Roman"/>
              </a:rPr>
              <a:t> </a:t>
            </a:r>
            <a:r>
              <a:rPr sz="450" spc="-50" dirty="0" smtClean="0">
                <a:latin typeface="Times New Roman"/>
                <a:cs typeface="Times New Roman"/>
              </a:rPr>
              <a:t>�����</a:t>
            </a:r>
            <a:endParaRPr sz="450" dirty="0">
              <a:latin typeface="Times New Roman"/>
              <a:cs typeface="Times New Roman"/>
            </a:endParaRPr>
          </a:p>
        </p:txBody>
      </p:sp>
      <p:sp>
        <p:nvSpPr>
          <p:cNvPr id="78" name="object 18"/>
          <p:cNvSpPr/>
          <p:nvPr>
            <p:custDataLst>
              <p:tags r:id="rId21"/>
            </p:custDataLst>
          </p:nvPr>
        </p:nvSpPr>
        <p:spPr>
          <a:xfrm>
            <a:off x="1480044" y="1053394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41078"/>
                </a:lnTo>
                <a:lnTo>
                  <a:pt x="0" y="86113"/>
                </a:lnTo>
                <a:lnTo>
                  <a:pt x="0" y="132522"/>
                </a:lnTo>
                <a:lnTo>
                  <a:pt x="0" y="177721"/>
                </a:lnTo>
              </a:path>
            </a:pathLst>
          </a:custGeom>
          <a:ln w="535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19"/>
          <p:cNvSpPr/>
          <p:nvPr>
            <p:custDataLst>
              <p:tags r:id="rId22"/>
            </p:custDataLst>
          </p:nvPr>
        </p:nvSpPr>
        <p:spPr>
          <a:xfrm>
            <a:off x="1461317" y="1231387"/>
            <a:ext cx="37465" cy="43815"/>
          </a:xfrm>
          <a:custGeom>
            <a:avLst/>
            <a:gdLst/>
            <a:ahLst/>
            <a:cxnLst/>
            <a:rect l="l" t="t" r="r" b="b"/>
            <a:pathLst>
              <a:path w="37465" h="43815">
                <a:moveTo>
                  <a:pt x="37453" y="0"/>
                </a:moveTo>
                <a:lnTo>
                  <a:pt x="0" y="0"/>
                </a:lnTo>
                <a:lnTo>
                  <a:pt x="18726" y="43813"/>
                </a:lnTo>
                <a:lnTo>
                  <a:pt x="374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20"/>
          <p:cNvSpPr/>
          <p:nvPr>
            <p:custDataLst>
              <p:tags r:id="rId23"/>
            </p:custDataLst>
          </p:nvPr>
        </p:nvSpPr>
        <p:spPr>
          <a:xfrm>
            <a:off x="1461317" y="1231387"/>
            <a:ext cx="37465" cy="43815"/>
          </a:xfrm>
          <a:custGeom>
            <a:avLst/>
            <a:gdLst/>
            <a:ahLst/>
            <a:cxnLst/>
            <a:rect l="l" t="t" r="r" b="b"/>
            <a:pathLst>
              <a:path w="37465" h="43815">
                <a:moveTo>
                  <a:pt x="37453" y="0"/>
                </a:moveTo>
                <a:lnTo>
                  <a:pt x="18726" y="43813"/>
                </a:lnTo>
                <a:lnTo>
                  <a:pt x="0" y="0"/>
                </a:lnTo>
                <a:lnTo>
                  <a:pt x="37453" y="0"/>
                </a:lnTo>
                <a:close/>
              </a:path>
            </a:pathLst>
          </a:custGeom>
          <a:ln w="4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21"/>
          <p:cNvSpPr txBox="1"/>
          <p:nvPr>
            <p:custDataLst>
              <p:tags r:id="rId24"/>
            </p:custDataLst>
          </p:nvPr>
        </p:nvSpPr>
        <p:spPr>
          <a:xfrm>
            <a:off x="1108859" y="932714"/>
            <a:ext cx="854075" cy="405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120" dirty="0">
                <a:latin typeface="Times New Roman"/>
                <a:cs typeface="Times New Roman"/>
              </a:rPr>
              <a:t>��������</a:t>
            </a:r>
            <a:r>
              <a:rPr sz="450" spc="25" dirty="0">
                <a:latin typeface="Times New Roman"/>
                <a:cs typeface="Times New Roman"/>
              </a:rPr>
              <a:t> </a:t>
            </a:r>
            <a:r>
              <a:rPr sz="450" spc="-140" dirty="0" smtClean="0">
                <a:latin typeface="Times New Roman"/>
                <a:cs typeface="Times New Roman"/>
              </a:rPr>
              <a:t>�������</a:t>
            </a:r>
            <a:r>
              <a:rPr lang="fr-CA" sz="450" spc="-140" dirty="0" smtClean="0">
                <a:latin typeface="Times New Roman"/>
                <a:cs typeface="Times New Roman"/>
              </a:rPr>
              <a:t> </a:t>
            </a:r>
            <a:r>
              <a:rPr sz="450" spc="-50" dirty="0" smtClean="0">
                <a:latin typeface="Times New Roman"/>
                <a:cs typeface="Times New Roman"/>
              </a:rPr>
              <a:t>�����</a:t>
            </a:r>
            <a:endParaRPr sz="4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 dirty="0">
              <a:latin typeface="Times New Roman"/>
              <a:cs typeface="Times New Roman"/>
            </a:endParaRPr>
          </a:p>
          <a:p>
            <a:pPr marL="370840">
              <a:lnSpc>
                <a:spcPct val="100000"/>
              </a:lnSpc>
              <a:spcBef>
                <a:spcPts val="385"/>
              </a:spcBef>
            </a:pPr>
            <a:r>
              <a:rPr sz="450" spc="-114" dirty="0">
                <a:latin typeface="Times New Roman"/>
                <a:cs typeface="Times New Roman"/>
              </a:rPr>
              <a:t>��������������</a:t>
            </a:r>
            <a:endParaRPr sz="450" dirty="0">
              <a:latin typeface="Times New Roman"/>
              <a:cs typeface="Times New Roman"/>
            </a:endParaRPr>
          </a:p>
        </p:txBody>
      </p:sp>
      <p:sp>
        <p:nvSpPr>
          <p:cNvPr id="82" name="object 22"/>
          <p:cNvSpPr/>
          <p:nvPr>
            <p:custDataLst>
              <p:tags r:id="rId25"/>
            </p:custDataLst>
          </p:nvPr>
        </p:nvSpPr>
        <p:spPr>
          <a:xfrm>
            <a:off x="1702716" y="1657151"/>
            <a:ext cx="1063625" cy="158115"/>
          </a:xfrm>
          <a:custGeom>
            <a:avLst/>
            <a:gdLst/>
            <a:ahLst/>
            <a:cxnLst/>
            <a:rect l="l" t="t" r="r" b="b"/>
            <a:pathLst>
              <a:path w="1063625" h="158114">
                <a:moveTo>
                  <a:pt x="1063499" y="78864"/>
                </a:moveTo>
                <a:lnTo>
                  <a:pt x="1014076" y="112111"/>
                </a:lnTo>
                <a:lnTo>
                  <a:pt x="933068" y="130605"/>
                </a:lnTo>
                <a:lnTo>
                  <a:pt x="880615" y="138385"/>
                </a:lnTo>
                <a:lnTo>
                  <a:pt x="821291" y="145023"/>
                </a:lnTo>
                <a:lnTo>
                  <a:pt x="755920" y="150399"/>
                </a:lnTo>
                <a:lnTo>
                  <a:pt x="685324" y="154390"/>
                </a:lnTo>
                <a:lnTo>
                  <a:pt x="610326" y="156874"/>
                </a:lnTo>
                <a:lnTo>
                  <a:pt x="531749" y="157729"/>
                </a:lnTo>
                <a:lnTo>
                  <a:pt x="453172" y="156874"/>
                </a:lnTo>
                <a:lnTo>
                  <a:pt x="378174" y="154390"/>
                </a:lnTo>
                <a:lnTo>
                  <a:pt x="307579" y="150399"/>
                </a:lnTo>
                <a:lnTo>
                  <a:pt x="242208" y="145023"/>
                </a:lnTo>
                <a:lnTo>
                  <a:pt x="182884" y="138385"/>
                </a:lnTo>
                <a:lnTo>
                  <a:pt x="130430" y="130605"/>
                </a:lnTo>
                <a:lnTo>
                  <a:pt x="85669" y="121807"/>
                </a:lnTo>
                <a:lnTo>
                  <a:pt x="22514" y="101641"/>
                </a:lnTo>
                <a:lnTo>
                  <a:pt x="0" y="78864"/>
                </a:lnTo>
                <a:lnTo>
                  <a:pt x="5765" y="67210"/>
                </a:lnTo>
                <a:lnTo>
                  <a:pt x="49422" y="45617"/>
                </a:lnTo>
                <a:lnTo>
                  <a:pt x="130430" y="27123"/>
                </a:lnTo>
                <a:lnTo>
                  <a:pt x="182884" y="19344"/>
                </a:lnTo>
                <a:lnTo>
                  <a:pt x="242208" y="12705"/>
                </a:lnTo>
                <a:lnTo>
                  <a:pt x="307579" y="7329"/>
                </a:lnTo>
                <a:lnTo>
                  <a:pt x="378174" y="3339"/>
                </a:lnTo>
                <a:lnTo>
                  <a:pt x="453172" y="855"/>
                </a:lnTo>
                <a:lnTo>
                  <a:pt x="531749" y="0"/>
                </a:lnTo>
                <a:lnTo>
                  <a:pt x="610326" y="855"/>
                </a:lnTo>
                <a:lnTo>
                  <a:pt x="685324" y="3339"/>
                </a:lnTo>
                <a:lnTo>
                  <a:pt x="755920" y="7329"/>
                </a:lnTo>
                <a:lnTo>
                  <a:pt x="821291" y="12705"/>
                </a:lnTo>
                <a:lnTo>
                  <a:pt x="880615" y="19344"/>
                </a:lnTo>
                <a:lnTo>
                  <a:pt x="933068" y="27123"/>
                </a:lnTo>
                <a:lnTo>
                  <a:pt x="977830" y="35922"/>
                </a:lnTo>
                <a:lnTo>
                  <a:pt x="1040985" y="56087"/>
                </a:lnTo>
                <a:lnTo>
                  <a:pt x="1063499" y="78864"/>
                </a:lnTo>
              </a:path>
            </a:pathLst>
          </a:custGeom>
          <a:ln w="44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23"/>
          <p:cNvSpPr txBox="1"/>
          <p:nvPr>
            <p:custDataLst>
              <p:tags r:id="rId26"/>
            </p:custDataLst>
          </p:nvPr>
        </p:nvSpPr>
        <p:spPr>
          <a:xfrm>
            <a:off x="1855255" y="1695073"/>
            <a:ext cx="75311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120" dirty="0">
                <a:latin typeface="Times New Roman"/>
                <a:cs typeface="Times New Roman"/>
              </a:rPr>
              <a:t>��������</a:t>
            </a:r>
            <a:r>
              <a:rPr sz="450" spc="25" dirty="0">
                <a:latin typeface="Times New Roman"/>
                <a:cs typeface="Times New Roman"/>
              </a:rPr>
              <a:t> </a:t>
            </a:r>
            <a:r>
              <a:rPr sz="450" spc="-165" dirty="0" smtClean="0">
                <a:latin typeface="Times New Roman"/>
                <a:cs typeface="Times New Roman"/>
              </a:rPr>
              <a:t>��������</a:t>
            </a:r>
            <a:r>
              <a:rPr lang="fr-CA" sz="450" spc="-165" dirty="0" smtClean="0">
                <a:latin typeface="Times New Roman"/>
                <a:cs typeface="Times New Roman"/>
              </a:rPr>
              <a:t> </a:t>
            </a:r>
            <a:r>
              <a:rPr sz="450" spc="-50" dirty="0" smtClean="0">
                <a:latin typeface="Times New Roman"/>
                <a:cs typeface="Times New Roman"/>
              </a:rPr>
              <a:t>�����</a:t>
            </a:r>
            <a:endParaRPr sz="450" dirty="0">
              <a:latin typeface="Times New Roman"/>
              <a:cs typeface="Times New Roman"/>
            </a:endParaRPr>
          </a:p>
        </p:txBody>
      </p:sp>
      <p:sp>
        <p:nvSpPr>
          <p:cNvPr id="84" name="object 24"/>
          <p:cNvSpPr/>
          <p:nvPr>
            <p:custDataLst>
              <p:tags r:id="rId27"/>
            </p:custDataLst>
          </p:nvPr>
        </p:nvSpPr>
        <p:spPr>
          <a:xfrm>
            <a:off x="1766756" y="1039584"/>
            <a:ext cx="459740" cy="572135"/>
          </a:xfrm>
          <a:custGeom>
            <a:avLst/>
            <a:gdLst/>
            <a:ahLst/>
            <a:cxnLst/>
            <a:rect l="l" t="t" r="r" b="b"/>
            <a:pathLst>
              <a:path w="459739" h="572135">
                <a:moveTo>
                  <a:pt x="0" y="0"/>
                </a:moveTo>
                <a:lnTo>
                  <a:pt x="53976" y="18368"/>
                </a:lnTo>
                <a:lnTo>
                  <a:pt x="107187" y="39676"/>
                </a:lnTo>
                <a:lnTo>
                  <a:pt x="158188" y="64096"/>
                </a:lnTo>
                <a:lnTo>
                  <a:pt x="205534" y="91802"/>
                </a:lnTo>
                <a:lnTo>
                  <a:pt x="247713" y="123098"/>
                </a:lnTo>
                <a:lnTo>
                  <a:pt x="285111" y="158212"/>
                </a:lnTo>
                <a:lnTo>
                  <a:pt x="318016" y="196472"/>
                </a:lnTo>
                <a:lnTo>
                  <a:pt x="346715" y="237209"/>
                </a:lnTo>
                <a:lnTo>
                  <a:pt x="371496" y="279752"/>
                </a:lnTo>
                <a:lnTo>
                  <a:pt x="392644" y="323429"/>
                </a:lnTo>
                <a:lnTo>
                  <a:pt x="410448" y="367571"/>
                </a:lnTo>
                <a:lnTo>
                  <a:pt x="425195" y="411506"/>
                </a:lnTo>
                <a:lnTo>
                  <a:pt x="437171" y="454564"/>
                </a:lnTo>
                <a:lnTo>
                  <a:pt x="446665" y="496074"/>
                </a:lnTo>
                <a:lnTo>
                  <a:pt x="453962" y="535366"/>
                </a:lnTo>
                <a:lnTo>
                  <a:pt x="459351" y="571769"/>
                </a:lnTo>
              </a:path>
            </a:pathLst>
          </a:custGeom>
          <a:ln w="497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25"/>
          <p:cNvSpPr/>
          <p:nvPr>
            <p:custDataLst>
              <p:tags r:id="rId28"/>
            </p:custDataLst>
          </p:nvPr>
        </p:nvSpPr>
        <p:spPr>
          <a:xfrm>
            <a:off x="2207627" y="1611607"/>
            <a:ext cx="37465" cy="45085"/>
          </a:xfrm>
          <a:custGeom>
            <a:avLst/>
            <a:gdLst/>
            <a:ahLst/>
            <a:cxnLst/>
            <a:rect l="l" t="t" r="r" b="b"/>
            <a:pathLst>
              <a:path w="37464" h="45085">
                <a:moveTo>
                  <a:pt x="37309" y="0"/>
                </a:moveTo>
                <a:lnTo>
                  <a:pt x="0" y="2725"/>
                </a:lnTo>
                <a:lnTo>
                  <a:pt x="23408" y="44996"/>
                </a:lnTo>
                <a:lnTo>
                  <a:pt x="37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26"/>
          <p:cNvSpPr/>
          <p:nvPr>
            <p:custDataLst>
              <p:tags r:id="rId29"/>
            </p:custDataLst>
          </p:nvPr>
        </p:nvSpPr>
        <p:spPr>
          <a:xfrm>
            <a:off x="2207627" y="1611607"/>
            <a:ext cx="37465" cy="45085"/>
          </a:xfrm>
          <a:custGeom>
            <a:avLst/>
            <a:gdLst/>
            <a:ahLst/>
            <a:cxnLst/>
            <a:rect l="l" t="t" r="r" b="b"/>
            <a:pathLst>
              <a:path w="37464" h="45085">
                <a:moveTo>
                  <a:pt x="37309" y="0"/>
                </a:moveTo>
                <a:lnTo>
                  <a:pt x="23408" y="44996"/>
                </a:lnTo>
                <a:lnTo>
                  <a:pt x="0" y="2725"/>
                </a:lnTo>
                <a:lnTo>
                  <a:pt x="37309" y="0"/>
                </a:lnTo>
                <a:close/>
              </a:path>
            </a:pathLst>
          </a:custGeom>
          <a:ln w="4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27"/>
          <p:cNvSpPr txBox="1"/>
          <p:nvPr>
            <p:custDataLst>
              <p:tags r:id="rId30"/>
            </p:custDataLst>
          </p:nvPr>
        </p:nvSpPr>
        <p:spPr>
          <a:xfrm>
            <a:off x="2173611" y="1313893"/>
            <a:ext cx="495300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114" dirty="0">
                <a:latin typeface="Times New Roman"/>
                <a:cs typeface="Times New Roman"/>
              </a:rPr>
              <a:t>��������������</a:t>
            </a:r>
            <a:endParaRPr sz="450" dirty="0">
              <a:latin typeface="Times New Roman"/>
              <a:cs typeface="Times New Roman"/>
            </a:endParaRPr>
          </a:p>
        </p:txBody>
      </p:sp>
      <p:sp>
        <p:nvSpPr>
          <p:cNvPr id="88" name="object 28"/>
          <p:cNvSpPr/>
          <p:nvPr>
            <p:custDataLst>
              <p:tags r:id="rId31"/>
            </p:custDataLst>
          </p:nvPr>
        </p:nvSpPr>
        <p:spPr>
          <a:xfrm>
            <a:off x="1198955" y="1433460"/>
            <a:ext cx="229235" cy="946785"/>
          </a:xfrm>
          <a:custGeom>
            <a:avLst/>
            <a:gdLst/>
            <a:ahLst/>
            <a:cxnLst/>
            <a:rect l="l" t="t" r="r" b="b"/>
            <a:pathLst>
              <a:path w="229234" h="946785">
                <a:moveTo>
                  <a:pt x="229107" y="0"/>
                </a:moveTo>
                <a:lnTo>
                  <a:pt x="192239" y="58599"/>
                </a:lnTo>
                <a:lnTo>
                  <a:pt x="172004" y="93007"/>
                </a:lnTo>
                <a:lnTo>
                  <a:pt x="151131" y="130441"/>
                </a:lnTo>
                <a:lnTo>
                  <a:pt x="130041" y="170615"/>
                </a:lnTo>
                <a:lnTo>
                  <a:pt x="109156" y="213243"/>
                </a:lnTo>
                <a:lnTo>
                  <a:pt x="88898" y="258042"/>
                </a:lnTo>
                <a:lnTo>
                  <a:pt x="69688" y="304725"/>
                </a:lnTo>
                <a:lnTo>
                  <a:pt x="51948" y="353007"/>
                </a:lnTo>
                <a:lnTo>
                  <a:pt x="36100" y="402602"/>
                </a:lnTo>
                <a:lnTo>
                  <a:pt x="22566" y="453227"/>
                </a:lnTo>
                <a:lnTo>
                  <a:pt x="11767" y="504594"/>
                </a:lnTo>
                <a:lnTo>
                  <a:pt x="4125" y="556420"/>
                </a:lnTo>
                <a:lnTo>
                  <a:pt x="62" y="608419"/>
                </a:lnTo>
                <a:lnTo>
                  <a:pt x="0" y="660305"/>
                </a:lnTo>
                <a:lnTo>
                  <a:pt x="4359" y="711794"/>
                </a:lnTo>
                <a:lnTo>
                  <a:pt x="13562" y="762599"/>
                </a:lnTo>
                <a:lnTo>
                  <a:pt x="27328" y="810262"/>
                </a:lnTo>
                <a:lnTo>
                  <a:pt x="45467" y="857796"/>
                </a:lnTo>
                <a:lnTo>
                  <a:pt x="66349" y="903693"/>
                </a:lnTo>
                <a:lnTo>
                  <a:pt x="88346" y="946446"/>
                </a:lnTo>
              </a:path>
            </a:pathLst>
          </a:custGeom>
          <a:ln w="529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29"/>
          <p:cNvSpPr/>
          <p:nvPr>
            <p:custDataLst>
              <p:tags r:id="rId32"/>
            </p:custDataLst>
          </p:nvPr>
        </p:nvSpPr>
        <p:spPr>
          <a:xfrm>
            <a:off x="1270748" y="2374242"/>
            <a:ext cx="40005" cy="46355"/>
          </a:xfrm>
          <a:custGeom>
            <a:avLst/>
            <a:gdLst/>
            <a:ahLst/>
            <a:cxnLst/>
            <a:rect l="l" t="t" r="r" b="b"/>
            <a:pathLst>
              <a:path w="40005" h="46355">
                <a:moveTo>
                  <a:pt x="33981" y="0"/>
                </a:moveTo>
                <a:lnTo>
                  <a:pt x="0" y="12885"/>
                </a:lnTo>
                <a:lnTo>
                  <a:pt x="39460" y="46210"/>
                </a:lnTo>
                <a:lnTo>
                  <a:pt x="3398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30"/>
          <p:cNvSpPr/>
          <p:nvPr>
            <p:custDataLst>
              <p:tags r:id="rId33"/>
            </p:custDataLst>
          </p:nvPr>
        </p:nvSpPr>
        <p:spPr>
          <a:xfrm>
            <a:off x="1270748" y="2374242"/>
            <a:ext cx="40005" cy="46355"/>
          </a:xfrm>
          <a:custGeom>
            <a:avLst/>
            <a:gdLst/>
            <a:ahLst/>
            <a:cxnLst/>
            <a:rect l="l" t="t" r="r" b="b"/>
            <a:pathLst>
              <a:path w="40005" h="46355">
                <a:moveTo>
                  <a:pt x="33981" y="0"/>
                </a:moveTo>
                <a:lnTo>
                  <a:pt x="39460" y="46210"/>
                </a:lnTo>
                <a:lnTo>
                  <a:pt x="0" y="12885"/>
                </a:lnTo>
                <a:lnTo>
                  <a:pt x="33981" y="0"/>
                </a:lnTo>
                <a:close/>
              </a:path>
            </a:pathLst>
          </a:custGeom>
          <a:ln w="494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31"/>
          <p:cNvSpPr txBox="1"/>
          <p:nvPr>
            <p:custDataLst>
              <p:tags r:id="rId34"/>
            </p:custDataLst>
          </p:nvPr>
        </p:nvSpPr>
        <p:spPr>
          <a:xfrm>
            <a:off x="1210519" y="1885662"/>
            <a:ext cx="129539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100" dirty="0">
                <a:latin typeface="Times New Roman"/>
                <a:cs typeface="Times New Roman"/>
              </a:rPr>
              <a:t>���</a:t>
            </a:r>
            <a:endParaRPr sz="450" dirty="0">
              <a:latin typeface="Times New Roman"/>
              <a:cs typeface="Times New Roman"/>
            </a:endParaRPr>
          </a:p>
        </p:txBody>
      </p:sp>
      <p:sp>
        <p:nvSpPr>
          <p:cNvPr id="92" name="object 32"/>
          <p:cNvSpPr/>
          <p:nvPr>
            <p:custDataLst>
              <p:tags r:id="rId35"/>
            </p:custDataLst>
          </p:nvPr>
        </p:nvSpPr>
        <p:spPr>
          <a:xfrm>
            <a:off x="1531628" y="1433394"/>
            <a:ext cx="339725" cy="223520"/>
          </a:xfrm>
          <a:custGeom>
            <a:avLst/>
            <a:gdLst/>
            <a:ahLst/>
            <a:cxnLst/>
            <a:rect l="l" t="t" r="r" b="b"/>
            <a:pathLst>
              <a:path w="339725" h="223519">
                <a:moveTo>
                  <a:pt x="0" y="0"/>
                </a:moveTo>
                <a:lnTo>
                  <a:pt x="31003" y="37262"/>
                </a:lnTo>
                <a:lnTo>
                  <a:pt x="67976" y="75924"/>
                </a:lnTo>
                <a:lnTo>
                  <a:pt x="110233" y="112847"/>
                </a:lnTo>
                <a:lnTo>
                  <a:pt x="157085" y="144891"/>
                </a:lnTo>
                <a:lnTo>
                  <a:pt x="199628" y="167698"/>
                </a:lnTo>
                <a:lnTo>
                  <a:pt x="244685" y="188277"/>
                </a:lnTo>
                <a:lnTo>
                  <a:pt x="291474" y="206725"/>
                </a:lnTo>
                <a:lnTo>
                  <a:pt x="339211" y="223138"/>
                </a:lnTo>
              </a:path>
            </a:pathLst>
          </a:custGeom>
          <a:ln w="467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33"/>
          <p:cNvSpPr/>
          <p:nvPr>
            <p:custDataLst>
              <p:tags r:id="rId36"/>
            </p:custDataLst>
          </p:nvPr>
        </p:nvSpPr>
        <p:spPr>
          <a:xfrm>
            <a:off x="1865366" y="1642452"/>
            <a:ext cx="57150" cy="29845"/>
          </a:xfrm>
          <a:custGeom>
            <a:avLst/>
            <a:gdLst/>
            <a:ahLst/>
            <a:cxnLst/>
            <a:rect l="l" t="t" r="r" b="b"/>
            <a:pathLst>
              <a:path w="57150" h="29844">
                <a:moveTo>
                  <a:pt x="12937" y="0"/>
                </a:moveTo>
                <a:lnTo>
                  <a:pt x="0" y="28785"/>
                </a:lnTo>
                <a:lnTo>
                  <a:pt x="56677" y="29504"/>
                </a:lnTo>
                <a:lnTo>
                  <a:pt x="129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34"/>
          <p:cNvSpPr/>
          <p:nvPr>
            <p:custDataLst>
              <p:tags r:id="rId37"/>
            </p:custDataLst>
          </p:nvPr>
        </p:nvSpPr>
        <p:spPr>
          <a:xfrm>
            <a:off x="1865366" y="1642452"/>
            <a:ext cx="57150" cy="29845"/>
          </a:xfrm>
          <a:custGeom>
            <a:avLst/>
            <a:gdLst/>
            <a:ahLst/>
            <a:cxnLst/>
            <a:rect l="l" t="t" r="r" b="b"/>
            <a:pathLst>
              <a:path w="57150" h="29844">
                <a:moveTo>
                  <a:pt x="12937" y="0"/>
                </a:moveTo>
                <a:lnTo>
                  <a:pt x="56677" y="29504"/>
                </a:lnTo>
                <a:lnTo>
                  <a:pt x="0" y="28785"/>
                </a:lnTo>
                <a:lnTo>
                  <a:pt x="12937" y="0"/>
                </a:lnTo>
                <a:close/>
              </a:path>
            </a:pathLst>
          </a:custGeom>
          <a:ln w="4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35"/>
          <p:cNvSpPr txBox="1"/>
          <p:nvPr>
            <p:custDataLst>
              <p:tags r:id="rId38"/>
            </p:custDataLst>
          </p:nvPr>
        </p:nvSpPr>
        <p:spPr>
          <a:xfrm>
            <a:off x="1676013" y="1504483"/>
            <a:ext cx="495300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114" dirty="0">
                <a:latin typeface="Times New Roman"/>
                <a:cs typeface="Times New Roman"/>
              </a:rPr>
              <a:t>��������������</a:t>
            </a:r>
            <a:endParaRPr sz="450" dirty="0">
              <a:latin typeface="Times New Roman"/>
              <a:cs typeface="Times New Roman"/>
            </a:endParaRPr>
          </a:p>
        </p:txBody>
      </p:sp>
      <p:sp>
        <p:nvSpPr>
          <p:cNvPr id="96" name="object 36"/>
          <p:cNvSpPr/>
          <p:nvPr>
            <p:custDataLst>
              <p:tags r:id="rId39"/>
            </p:custDataLst>
          </p:nvPr>
        </p:nvSpPr>
        <p:spPr>
          <a:xfrm>
            <a:off x="1262931" y="2038331"/>
            <a:ext cx="1333500" cy="158115"/>
          </a:xfrm>
          <a:custGeom>
            <a:avLst/>
            <a:gdLst/>
            <a:ahLst/>
            <a:cxnLst/>
            <a:rect l="l" t="t" r="r" b="b"/>
            <a:pathLst>
              <a:path w="1333500" h="158114">
                <a:moveTo>
                  <a:pt x="1333111" y="78864"/>
                </a:moveTo>
                <a:lnTo>
                  <a:pt x="1294251" y="105462"/>
                </a:lnTo>
                <a:lnTo>
                  <a:pt x="1229334" y="121142"/>
                </a:lnTo>
                <a:lnTo>
                  <a:pt x="1186674" y="128190"/>
                </a:lnTo>
                <a:lnTo>
                  <a:pt x="1137878" y="134630"/>
                </a:lnTo>
                <a:lnTo>
                  <a:pt x="1083449" y="140403"/>
                </a:lnTo>
                <a:lnTo>
                  <a:pt x="1023884" y="145450"/>
                </a:lnTo>
                <a:lnTo>
                  <a:pt x="959686" y="149713"/>
                </a:lnTo>
                <a:lnTo>
                  <a:pt x="891354" y="153131"/>
                </a:lnTo>
                <a:lnTo>
                  <a:pt x="819388" y="155646"/>
                </a:lnTo>
                <a:lnTo>
                  <a:pt x="744288" y="157198"/>
                </a:lnTo>
                <a:lnTo>
                  <a:pt x="666555" y="157729"/>
                </a:lnTo>
                <a:lnTo>
                  <a:pt x="588822" y="157198"/>
                </a:lnTo>
                <a:lnTo>
                  <a:pt x="513723" y="155646"/>
                </a:lnTo>
                <a:lnTo>
                  <a:pt x="441757" y="153131"/>
                </a:lnTo>
                <a:lnTo>
                  <a:pt x="373425" y="149713"/>
                </a:lnTo>
                <a:lnTo>
                  <a:pt x="309226" y="145450"/>
                </a:lnTo>
                <a:lnTo>
                  <a:pt x="249662" y="140403"/>
                </a:lnTo>
                <a:lnTo>
                  <a:pt x="195232" y="134630"/>
                </a:lnTo>
                <a:lnTo>
                  <a:pt x="146437" y="128190"/>
                </a:lnTo>
                <a:lnTo>
                  <a:pt x="103776" y="121142"/>
                </a:lnTo>
                <a:lnTo>
                  <a:pt x="38860" y="105462"/>
                </a:lnTo>
                <a:lnTo>
                  <a:pt x="4484" y="88061"/>
                </a:lnTo>
                <a:lnTo>
                  <a:pt x="0" y="78864"/>
                </a:lnTo>
                <a:lnTo>
                  <a:pt x="4484" y="69667"/>
                </a:lnTo>
                <a:lnTo>
                  <a:pt x="38860" y="52267"/>
                </a:lnTo>
                <a:lnTo>
                  <a:pt x="103776" y="36586"/>
                </a:lnTo>
                <a:lnTo>
                  <a:pt x="146437" y="29539"/>
                </a:lnTo>
                <a:lnTo>
                  <a:pt x="195232" y="23099"/>
                </a:lnTo>
                <a:lnTo>
                  <a:pt x="249662" y="17325"/>
                </a:lnTo>
                <a:lnTo>
                  <a:pt x="309226" y="12278"/>
                </a:lnTo>
                <a:lnTo>
                  <a:pt x="373425" y="8015"/>
                </a:lnTo>
                <a:lnTo>
                  <a:pt x="441757" y="4597"/>
                </a:lnTo>
                <a:lnTo>
                  <a:pt x="513723" y="2082"/>
                </a:lnTo>
                <a:lnTo>
                  <a:pt x="588822" y="530"/>
                </a:lnTo>
                <a:lnTo>
                  <a:pt x="666555" y="0"/>
                </a:lnTo>
                <a:lnTo>
                  <a:pt x="744288" y="530"/>
                </a:lnTo>
                <a:lnTo>
                  <a:pt x="819388" y="2082"/>
                </a:lnTo>
                <a:lnTo>
                  <a:pt x="891354" y="4597"/>
                </a:lnTo>
                <a:lnTo>
                  <a:pt x="959686" y="8015"/>
                </a:lnTo>
                <a:lnTo>
                  <a:pt x="1023884" y="12278"/>
                </a:lnTo>
                <a:lnTo>
                  <a:pt x="1083449" y="17325"/>
                </a:lnTo>
                <a:lnTo>
                  <a:pt x="1137878" y="23099"/>
                </a:lnTo>
                <a:lnTo>
                  <a:pt x="1186674" y="29539"/>
                </a:lnTo>
                <a:lnTo>
                  <a:pt x="1229334" y="36586"/>
                </a:lnTo>
                <a:lnTo>
                  <a:pt x="1294251" y="52267"/>
                </a:lnTo>
                <a:lnTo>
                  <a:pt x="1328627" y="69667"/>
                </a:lnTo>
                <a:lnTo>
                  <a:pt x="1333111" y="78864"/>
                </a:lnTo>
              </a:path>
            </a:pathLst>
          </a:custGeom>
          <a:ln w="4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37"/>
          <p:cNvSpPr txBox="1"/>
          <p:nvPr>
            <p:custDataLst>
              <p:tags r:id="rId40"/>
            </p:custDataLst>
          </p:nvPr>
        </p:nvSpPr>
        <p:spPr>
          <a:xfrm>
            <a:off x="1445941" y="2076252"/>
            <a:ext cx="96329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120" dirty="0">
                <a:latin typeface="Times New Roman"/>
                <a:cs typeface="Times New Roman"/>
              </a:rPr>
              <a:t>��������</a:t>
            </a:r>
            <a:r>
              <a:rPr sz="450" spc="25" dirty="0">
                <a:latin typeface="Times New Roman"/>
                <a:cs typeface="Times New Roman"/>
              </a:rPr>
              <a:t> </a:t>
            </a:r>
            <a:r>
              <a:rPr sz="450" spc="-165" dirty="0">
                <a:latin typeface="Times New Roman"/>
                <a:cs typeface="Times New Roman"/>
              </a:rPr>
              <a:t>��������</a:t>
            </a:r>
            <a:r>
              <a:rPr sz="450" spc="25" dirty="0">
                <a:latin typeface="Times New Roman"/>
                <a:cs typeface="Times New Roman"/>
              </a:rPr>
              <a:t> </a:t>
            </a:r>
            <a:r>
              <a:rPr sz="450" spc="-130" dirty="0" smtClean="0">
                <a:latin typeface="Times New Roman"/>
                <a:cs typeface="Times New Roman"/>
              </a:rPr>
              <a:t>������</a:t>
            </a:r>
            <a:r>
              <a:rPr lang="fr-CA" sz="450" spc="-130" dirty="0" smtClean="0">
                <a:latin typeface="Times New Roman"/>
                <a:cs typeface="Times New Roman"/>
              </a:rPr>
              <a:t> </a:t>
            </a:r>
            <a:r>
              <a:rPr sz="450" spc="-50" dirty="0" smtClean="0">
                <a:latin typeface="Times New Roman"/>
                <a:cs typeface="Times New Roman"/>
              </a:rPr>
              <a:t>�����</a:t>
            </a:r>
            <a:endParaRPr sz="450" dirty="0">
              <a:latin typeface="Times New Roman"/>
              <a:cs typeface="Times New Roman"/>
            </a:endParaRPr>
          </a:p>
        </p:txBody>
      </p:sp>
      <p:sp>
        <p:nvSpPr>
          <p:cNvPr id="98" name="object 38"/>
          <p:cNvSpPr/>
          <p:nvPr>
            <p:custDataLst>
              <p:tags r:id="rId41"/>
            </p:custDataLst>
          </p:nvPr>
        </p:nvSpPr>
        <p:spPr>
          <a:xfrm>
            <a:off x="1502740" y="2195153"/>
            <a:ext cx="313690" cy="204470"/>
          </a:xfrm>
          <a:custGeom>
            <a:avLst/>
            <a:gdLst/>
            <a:ahLst/>
            <a:cxnLst/>
            <a:rect l="l" t="t" r="r" b="b"/>
            <a:pathLst>
              <a:path w="313689" h="204469">
                <a:moveTo>
                  <a:pt x="313630" y="0"/>
                </a:moveTo>
                <a:lnTo>
                  <a:pt x="273079" y="26383"/>
                </a:lnTo>
                <a:lnTo>
                  <a:pt x="229204" y="54926"/>
                </a:lnTo>
                <a:lnTo>
                  <a:pt x="183148" y="84886"/>
                </a:lnTo>
                <a:lnTo>
                  <a:pt x="136056" y="115518"/>
                </a:lnTo>
                <a:lnTo>
                  <a:pt x="89071" y="146080"/>
                </a:lnTo>
                <a:lnTo>
                  <a:pt x="43338" y="175830"/>
                </a:lnTo>
                <a:lnTo>
                  <a:pt x="0" y="204023"/>
                </a:lnTo>
              </a:path>
            </a:pathLst>
          </a:custGeom>
          <a:ln w="466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39"/>
          <p:cNvSpPr/>
          <p:nvPr>
            <p:custDataLst>
              <p:tags r:id="rId42"/>
            </p:custDataLst>
          </p:nvPr>
        </p:nvSpPr>
        <p:spPr>
          <a:xfrm>
            <a:off x="1460231" y="2387574"/>
            <a:ext cx="53975" cy="39370"/>
          </a:xfrm>
          <a:custGeom>
            <a:avLst/>
            <a:gdLst/>
            <a:ahLst/>
            <a:cxnLst/>
            <a:rect l="l" t="t" r="r" b="b"/>
            <a:pathLst>
              <a:path w="53975" h="39369">
                <a:moveTo>
                  <a:pt x="30241" y="0"/>
                </a:moveTo>
                <a:lnTo>
                  <a:pt x="0" y="39261"/>
                </a:lnTo>
                <a:lnTo>
                  <a:pt x="53547" y="24009"/>
                </a:lnTo>
                <a:lnTo>
                  <a:pt x="3024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40"/>
          <p:cNvSpPr/>
          <p:nvPr>
            <p:custDataLst>
              <p:tags r:id="rId43"/>
            </p:custDataLst>
          </p:nvPr>
        </p:nvSpPr>
        <p:spPr>
          <a:xfrm>
            <a:off x="1460231" y="2387574"/>
            <a:ext cx="53975" cy="39370"/>
          </a:xfrm>
          <a:custGeom>
            <a:avLst/>
            <a:gdLst/>
            <a:ahLst/>
            <a:cxnLst/>
            <a:rect l="l" t="t" r="r" b="b"/>
            <a:pathLst>
              <a:path w="53975" h="39369">
                <a:moveTo>
                  <a:pt x="53547" y="24009"/>
                </a:moveTo>
                <a:lnTo>
                  <a:pt x="0" y="39261"/>
                </a:lnTo>
                <a:lnTo>
                  <a:pt x="30241" y="0"/>
                </a:lnTo>
                <a:lnTo>
                  <a:pt x="53547" y="24009"/>
                </a:lnTo>
                <a:close/>
              </a:path>
            </a:pathLst>
          </a:custGeom>
          <a:ln w="472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41"/>
          <p:cNvSpPr txBox="1"/>
          <p:nvPr>
            <p:custDataLst>
              <p:tags r:id="rId44"/>
            </p:custDataLst>
          </p:nvPr>
        </p:nvSpPr>
        <p:spPr>
          <a:xfrm>
            <a:off x="1665312" y="2266842"/>
            <a:ext cx="129539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100" dirty="0">
                <a:latin typeface="Times New Roman"/>
                <a:cs typeface="Times New Roman"/>
              </a:rPr>
              <a:t>���</a:t>
            </a:r>
            <a:endParaRPr sz="450" dirty="0">
              <a:latin typeface="Times New Roman"/>
              <a:cs typeface="Times New Roman"/>
            </a:endParaRPr>
          </a:p>
        </p:txBody>
      </p:sp>
      <p:sp>
        <p:nvSpPr>
          <p:cNvPr id="102" name="object 42"/>
          <p:cNvSpPr/>
          <p:nvPr>
            <p:custDataLst>
              <p:tags r:id="rId45"/>
            </p:custDataLst>
          </p:nvPr>
        </p:nvSpPr>
        <p:spPr>
          <a:xfrm>
            <a:off x="2034116" y="1856744"/>
            <a:ext cx="149860" cy="181610"/>
          </a:xfrm>
          <a:custGeom>
            <a:avLst/>
            <a:gdLst/>
            <a:ahLst/>
            <a:cxnLst/>
            <a:rect l="l" t="t" r="r" b="b"/>
            <a:pathLst>
              <a:path w="149860" h="181610">
                <a:moveTo>
                  <a:pt x="0" y="181533"/>
                </a:moveTo>
                <a:lnTo>
                  <a:pt x="43506" y="143770"/>
                </a:lnTo>
                <a:lnTo>
                  <a:pt x="82638" y="102721"/>
                </a:lnTo>
                <a:lnTo>
                  <a:pt x="119061" y="52535"/>
                </a:lnTo>
                <a:lnTo>
                  <a:pt x="135028" y="26189"/>
                </a:lnTo>
                <a:lnTo>
                  <a:pt x="149412" y="0"/>
                </a:lnTo>
              </a:path>
            </a:pathLst>
          </a:custGeom>
          <a:ln w="495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43"/>
          <p:cNvSpPr/>
          <p:nvPr>
            <p:custDataLst>
              <p:tags r:id="rId46"/>
            </p:custDataLst>
          </p:nvPr>
        </p:nvSpPr>
        <p:spPr>
          <a:xfrm>
            <a:off x="2166728" y="1814968"/>
            <a:ext cx="37465" cy="46355"/>
          </a:xfrm>
          <a:custGeom>
            <a:avLst/>
            <a:gdLst/>
            <a:ahLst/>
            <a:cxnLst/>
            <a:rect l="l" t="t" r="r" b="b"/>
            <a:pathLst>
              <a:path w="37464" h="46355">
                <a:moveTo>
                  <a:pt x="37325" y="0"/>
                </a:moveTo>
                <a:lnTo>
                  <a:pt x="0" y="34928"/>
                </a:lnTo>
                <a:lnTo>
                  <a:pt x="34735" y="46363"/>
                </a:lnTo>
                <a:lnTo>
                  <a:pt x="373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44"/>
          <p:cNvSpPr/>
          <p:nvPr>
            <p:custDataLst>
              <p:tags r:id="rId47"/>
            </p:custDataLst>
          </p:nvPr>
        </p:nvSpPr>
        <p:spPr>
          <a:xfrm>
            <a:off x="2166728" y="1814968"/>
            <a:ext cx="37465" cy="46355"/>
          </a:xfrm>
          <a:custGeom>
            <a:avLst/>
            <a:gdLst/>
            <a:ahLst/>
            <a:cxnLst/>
            <a:rect l="l" t="t" r="r" b="b"/>
            <a:pathLst>
              <a:path w="37464" h="46355">
                <a:moveTo>
                  <a:pt x="0" y="34928"/>
                </a:moveTo>
                <a:lnTo>
                  <a:pt x="37325" y="0"/>
                </a:lnTo>
                <a:lnTo>
                  <a:pt x="34735" y="46363"/>
                </a:lnTo>
                <a:lnTo>
                  <a:pt x="0" y="34928"/>
                </a:lnTo>
                <a:close/>
              </a:path>
            </a:pathLst>
          </a:custGeom>
          <a:ln w="4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45"/>
          <p:cNvSpPr/>
          <p:nvPr>
            <p:custDataLst>
              <p:tags r:id="rId48"/>
            </p:custDataLst>
          </p:nvPr>
        </p:nvSpPr>
        <p:spPr>
          <a:xfrm>
            <a:off x="1640178" y="1788198"/>
            <a:ext cx="191770" cy="226695"/>
          </a:xfrm>
          <a:custGeom>
            <a:avLst/>
            <a:gdLst/>
            <a:ahLst/>
            <a:cxnLst/>
            <a:rect l="l" t="t" r="r" b="b"/>
            <a:pathLst>
              <a:path w="191769" h="226694">
                <a:moveTo>
                  <a:pt x="191179" y="0"/>
                </a:moveTo>
                <a:lnTo>
                  <a:pt x="141102" y="19334"/>
                </a:lnTo>
                <a:lnTo>
                  <a:pt x="94415" y="43076"/>
                </a:lnTo>
                <a:lnTo>
                  <a:pt x="52423" y="71667"/>
                </a:lnTo>
                <a:lnTo>
                  <a:pt x="16432" y="105547"/>
                </a:lnTo>
                <a:lnTo>
                  <a:pt x="0" y="137593"/>
                </a:lnTo>
                <a:lnTo>
                  <a:pt x="5104" y="168788"/>
                </a:lnTo>
                <a:lnTo>
                  <a:pt x="27294" y="198599"/>
                </a:lnTo>
                <a:lnTo>
                  <a:pt x="62120" y="226495"/>
                </a:lnTo>
              </a:path>
            </a:pathLst>
          </a:custGeom>
          <a:ln w="4947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46"/>
          <p:cNvSpPr/>
          <p:nvPr>
            <p:custDataLst>
              <p:tags r:id="rId49"/>
            </p:custDataLst>
          </p:nvPr>
        </p:nvSpPr>
        <p:spPr>
          <a:xfrm>
            <a:off x="1691849" y="2002561"/>
            <a:ext cx="54610" cy="38100"/>
          </a:xfrm>
          <a:custGeom>
            <a:avLst/>
            <a:gdLst/>
            <a:ahLst/>
            <a:cxnLst/>
            <a:rect l="l" t="t" r="r" b="b"/>
            <a:pathLst>
              <a:path w="54610" h="38100">
                <a:moveTo>
                  <a:pt x="21904" y="0"/>
                </a:moveTo>
                <a:lnTo>
                  <a:pt x="0" y="24886"/>
                </a:lnTo>
                <a:lnTo>
                  <a:pt x="54339" y="38060"/>
                </a:lnTo>
                <a:lnTo>
                  <a:pt x="219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47"/>
          <p:cNvSpPr/>
          <p:nvPr>
            <p:custDataLst>
              <p:tags r:id="rId50"/>
            </p:custDataLst>
          </p:nvPr>
        </p:nvSpPr>
        <p:spPr>
          <a:xfrm>
            <a:off x="1691849" y="2002561"/>
            <a:ext cx="54610" cy="38100"/>
          </a:xfrm>
          <a:custGeom>
            <a:avLst/>
            <a:gdLst/>
            <a:ahLst/>
            <a:cxnLst/>
            <a:rect l="l" t="t" r="r" b="b"/>
            <a:pathLst>
              <a:path w="54610" h="38100">
                <a:moveTo>
                  <a:pt x="21904" y="0"/>
                </a:moveTo>
                <a:lnTo>
                  <a:pt x="54339" y="38060"/>
                </a:lnTo>
                <a:lnTo>
                  <a:pt x="0" y="24886"/>
                </a:lnTo>
                <a:lnTo>
                  <a:pt x="21904" y="0"/>
                </a:lnTo>
                <a:close/>
              </a:path>
            </a:pathLst>
          </a:custGeom>
          <a:ln w="4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" name="object 48"/>
          <p:cNvSpPr txBox="1"/>
          <p:nvPr>
            <p:custDataLst>
              <p:tags r:id="rId51"/>
            </p:custDataLst>
          </p:nvPr>
        </p:nvSpPr>
        <p:spPr>
          <a:xfrm>
            <a:off x="1643910" y="1885662"/>
            <a:ext cx="96202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85" dirty="0" smtClean="0">
                <a:latin typeface="Times New Roman"/>
                <a:cs typeface="Times New Roman"/>
              </a:rPr>
              <a:t>������������</a:t>
            </a:r>
            <a:r>
              <a:rPr lang="fr-CA" sz="450" spc="-85" dirty="0" smtClean="0">
                <a:latin typeface="Times New Roman"/>
                <a:cs typeface="Times New Roman"/>
              </a:rPr>
              <a:t> </a:t>
            </a:r>
            <a:r>
              <a:rPr sz="450" spc="-90" dirty="0" smtClean="0">
                <a:latin typeface="Times New Roman"/>
                <a:cs typeface="Times New Roman"/>
              </a:rPr>
              <a:t>������������</a:t>
            </a:r>
            <a:endParaRPr sz="450" dirty="0">
              <a:latin typeface="Times New Roman"/>
              <a:cs typeface="Times New Roman"/>
            </a:endParaRPr>
          </a:p>
        </p:txBody>
      </p:sp>
      <p:sp>
        <p:nvSpPr>
          <p:cNvPr id="109" name="object 49"/>
          <p:cNvSpPr/>
          <p:nvPr>
            <p:custDataLst>
              <p:tags r:id="rId52"/>
            </p:custDataLst>
          </p:nvPr>
        </p:nvSpPr>
        <p:spPr>
          <a:xfrm>
            <a:off x="2302037" y="1805929"/>
            <a:ext cx="381635" cy="960755"/>
          </a:xfrm>
          <a:custGeom>
            <a:avLst/>
            <a:gdLst/>
            <a:ahLst/>
            <a:cxnLst/>
            <a:rect l="l" t="t" r="r" b="b"/>
            <a:pathLst>
              <a:path w="381635" h="960755">
                <a:moveTo>
                  <a:pt x="186283" y="0"/>
                </a:moveTo>
                <a:lnTo>
                  <a:pt x="223334" y="17706"/>
                </a:lnTo>
                <a:lnTo>
                  <a:pt x="258284" y="38131"/>
                </a:lnTo>
                <a:lnTo>
                  <a:pt x="290079" y="61444"/>
                </a:lnTo>
                <a:lnTo>
                  <a:pt x="317665" y="87815"/>
                </a:lnTo>
                <a:lnTo>
                  <a:pt x="351830" y="131847"/>
                </a:lnTo>
                <a:lnTo>
                  <a:pt x="372218" y="172267"/>
                </a:lnTo>
                <a:lnTo>
                  <a:pt x="381025" y="211072"/>
                </a:lnTo>
                <a:lnTo>
                  <a:pt x="380451" y="250263"/>
                </a:lnTo>
                <a:lnTo>
                  <a:pt x="372693" y="291837"/>
                </a:lnTo>
                <a:lnTo>
                  <a:pt x="359949" y="337793"/>
                </a:lnTo>
                <a:lnTo>
                  <a:pt x="344417" y="390130"/>
                </a:lnTo>
                <a:lnTo>
                  <a:pt x="328057" y="440542"/>
                </a:lnTo>
                <a:lnTo>
                  <a:pt x="308321" y="490871"/>
                </a:lnTo>
                <a:lnTo>
                  <a:pt x="285668" y="540842"/>
                </a:lnTo>
                <a:lnTo>
                  <a:pt x="260559" y="590181"/>
                </a:lnTo>
                <a:lnTo>
                  <a:pt x="233454" y="638613"/>
                </a:lnTo>
                <a:lnTo>
                  <a:pt x="204814" y="685863"/>
                </a:lnTo>
                <a:lnTo>
                  <a:pt x="175098" y="731655"/>
                </a:lnTo>
                <a:lnTo>
                  <a:pt x="144768" y="775715"/>
                </a:lnTo>
                <a:lnTo>
                  <a:pt x="114282" y="817768"/>
                </a:lnTo>
                <a:lnTo>
                  <a:pt x="84102" y="857539"/>
                </a:lnTo>
                <a:lnTo>
                  <a:pt x="54689" y="894753"/>
                </a:lnTo>
                <a:lnTo>
                  <a:pt x="26501" y="929135"/>
                </a:lnTo>
                <a:lnTo>
                  <a:pt x="0" y="960410"/>
                </a:lnTo>
              </a:path>
            </a:pathLst>
          </a:custGeom>
          <a:ln w="521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50"/>
          <p:cNvSpPr/>
          <p:nvPr>
            <p:custDataLst>
              <p:tags r:id="rId53"/>
            </p:custDataLst>
          </p:nvPr>
        </p:nvSpPr>
        <p:spPr>
          <a:xfrm>
            <a:off x="2269870" y="2758466"/>
            <a:ext cx="46990" cy="45085"/>
          </a:xfrm>
          <a:custGeom>
            <a:avLst/>
            <a:gdLst/>
            <a:ahLst/>
            <a:cxnLst/>
            <a:rect l="l" t="t" r="r" b="b"/>
            <a:pathLst>
              <a:path w="46989" h="45085">
                <a:moveTo>
                  <a:pt x="16008" y="0"/>
                </a:moveTo>
                <a:lnTo>
                  <a:pt x="0" y="44532"/>
                </a:lnTo>
                <a:lnTo>
                  <a:pt x="46421" y="17902"/>
                </a:lnTo>
                <a:lnTo>
                  <a:pt x="1600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51"/>
          <p:cNvSpPr/>
          <p:nvPr>
            <p:custDataLst>
              <p:tags r:id="rId54"/>
            </p:custDataLst>
          </p:nvPr>
        </p:nvSpPr>
        <p:spPr>
          <a:xfrm>
            <a:off x="2269870" y="2758466"/>
            <a:ext cx="46990" cy="45085"/>
          </a:xfrm>
          <a:custGeom>
            <a:avLst/>
            <a:gdLst/>
            <a:ahLst/>
            <a:cxnLst/>
            <a:rect l="l" t="t" r="r" b="b"/>
            <a:pathLst>
              <a:path w="46989" h="45085">
                <a:moveTo>
                  <a:pt x="46421" y="17902"/>
                </a:moveTo>
                <a:lnTo>
                  <a:pt x="0" y="44532"/>
                </a:lnTo>
                <a:lnTo>
                  <a:pt x="16008" y="0"/>
                </a:lnTo>
                <a:lnTo>
                  <a:pt x="46421" y="17902"/>
                </a:lnTo>
                <a:close/>
              </a:path>
            </a:pathLst>
          </a:custGeom>
          <a:ln w="484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" name="object 52"/>
          <p:cNvSpPr txBox="1"/>
          <p:nvPr>
            <p:custDataLst>
              <p:tags r:id="rId55"/>
            </p:custDataLst>
          </p:nvPr>
        </p:nvSpPr>
        <p:spPr>
          <a:xfrm>
            <a:off x="2607002" y="2266842"/>
            <a:ext cx="129539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100" dirty="0">
                <a:latin typeface="Times New Roman"/>
                <a:cs typeface="Times New Roman"/>
              </a:rPr>
              <a:t>���</a:t>
            </a:r>
            <a:endParaRPr sz="450" dirty="0">
              <a:latin typeface="Times New Roman"/>
              <a:cs typeface="Times New Roman"/>
            </a:endParaRPr>
          </a:p>
        </p:txBody>
      </p:sp>
      <p:sp>
        <p:nvSpPr>
          <p:cNvPr id="113" name="object 53"/>
          <p:cNvSpPr/>
          <p:nvPr>
            <p:custDataLst>
              <p:tags r:id="rId56"/>
            </p:custDataLst>
          </p:nvPr>
        </p:nvSpPr>
        <p:spPr>
          <a:xfrm>
            <a:off x="2803310" y="1275972"/>
            <a:ext cx="1035050" cy="158115"/>
          </a:xfrm>
          <a:custGeom>
            <a:avLst/>
            <a:gdLst/>
            <a:ahLst/>
            <a:cxnLst/>
            <a:rect l="l" t="t" r="r" b="b"/>
            <a:pathLst>
              <a:path w="1035050" h="158115">
                <a:moveTo>
                  <a:pt x="1034617" y="78864"/>
                </a:moveTo>
                <a:lnTo>
                  <a:pt x="986538" y="112111"/>
                </a:lnTo>
                <a:lnTo>
                  <a:pt x="907731" y="130605"/>
                </a:lnTo>
                <a:lnTo>
                  <a:pt x="856703" y="138385"/>
                </a:lnTo>
                <a:lnTo>
                  <a:pt x="798990" y="145023"/>
                </a:lnTo>
                <a:lnTo>
                  <a:pt x="735395" y="150399"/>
                </a:lnTo>
                <a:lnTo>
                  <a:pt x="666716" y="154390"/>
                </a:lnTo>
                <a:lnTo>
                  <a:pt x="593753" y="156874"/>
                </a:lnTo>
                <a:lnTo>
                  <a:pt x="517308" y="157729"/>
                </a:lnTo>
                <a:lnTo>
                  <a:pt x="440863" y="156874"/>
                </a:lnTo>
                <a:lnTo>
                  <a:pt x="367901" y="154390"/>
                </a:lnTo>
                <a:lnTo>
                  <a:pt x="299222" y="150399"/>
                </a:lnTo>
                <a:lnTo>
                  <a:pt x="235626" y="145023"/>
                </a:lnTo>
                <a:lnTo>
                  <a:pt x="177914" y="138385"/>
                </a:lnTo>
                <a:lnTo>
                  <a:pt x="126885" y="130605"/>
                </a:lnTo>
                <a:lnTo>
                  <a:pt x="83340" y="121807"/>
                </a:lnTo>
                <a:lnTo>
                  <a:pt x="21901" y="101641"/>
                </a:lnTo>
                <a:lnTo>
                  <a:pt x="0" y="78864"/>
                </a:lnTo>
                <a:lnTo>
                  <a:pt x="5608" y="67210"/>
                </a:lnTo>
                <a:lnTo>
                  <a:pt x="48079" y="45617"/>
                </a:lnTo>
                <a:lnTo>
                  <a:pt x="126885" y="27123"/>
                </a:lnTo>
                <a:lnTo>
                  <a:pt x="177914" y="19344"/>
                </a:lnTo>
                <a:lnTo>
                  <a:pt x="235626" y="12705"/>
                </a:lnTo>
                <a:lnTo>
                  <a:pt x="299222" y="7329"/>
                </a:lnTo>
                <a:lnTo>
                  <a:pt x="367901" y="3339"/>
                </a:lnTo>
                <a:lnTo>
                  <a:pt x="440863" y="855"/>
                </a:lnTo>
                <a:lnTo>
                  <a:pt x="517308" y="0"/>
                </a:lnTo>
                <a:lnTo>
                  <a:pt x="593753" y="855"/>
                </a:lnTo>
                <a:lnTo>
                  <a:pt x="666716" y="3339"/>
                </a:lnTo>
                <a:lnTo>
                  <a:pt x="735395" y="7329"/>
                </a:lnTo>
                <a:lnTo>
                  <a:pt x="798990" y="12705"/>
                </a:lnTo>
                <a:lnTo>
                  <a:pt x="856703" y="19344"/>
                </a:lnTo>
                <a:lnTo>
                  <a:pt x="907731" y="27123"/>
                </a:lnTo>
                <a:lnTo>
                  <a:pt x="951276" y="35922"/>
                </a:lnTo>
                <a:lnTo>
                  <a:pt x="1012715" y="56087"/>
                </a:lnTo>
                <a:lnTo>
                  <a:pt x="1034617" y="78864"/>
                </a:lnTo>
              </a:path>
            </a:pathLst>
          </a:custGeom>
          <a:ln w="44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" name="object 54"/>
          <p:cNvSpPr txBox="1"/>
          <p:nvPr>
            <p:custDataLst>
              <p:tags r:id="rId57"/>
            </p:custDataLst>
          </p:nvPr>
        </p:nvSpPr>
        <p:spPr>
          <a:xfrm>
            <a:off x="2952110" y="1313893"/>
            <a:ext cx="73660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140" dirty="0">
                <a:latin typeface="Times New Roman"/>
                <a:cs typeface="Times New Roman"/>
              </a:rPr>
              <a:t>��������</a:t>
            </a:r>
            <a:r>
              <a:rPr sz="450" spc="20" dirty="0">
                <a:latin typeface="Times New Roman"/>
                <a:cs typeface="Times New Roman"/>
              </a:rPr>
              <a:t> </a:t>
            </a:r>
            <a:r>
              <a:rPr sz="450" spc="-165" dirty="0" smtClean="0">
                <a:latin typeface="Times New Roman"/>
                <a:cs typeface="Times New Roman"/>
              </a:rPr>
              <a:t>��������</a:t>
            </a:r>
            <a:r>
              <a:rPr lang="fr-CA" sz="450" spc="-165" dirty="0" smtClean="0">
                <a:latin typeface="Times New Roman"/>
                <a:cs typeface="Times New Roman"/>
              </a:rPr>
              <a:t> </a:t>
            </a:r>
            <a:r>
              <a:rPr sz="450" spc="-50" dirty="0" smtClean="0">
                <a:latin typeface="Times New Roman"/>
                <a:cs typeface="Times New Roman"/>
              </a:rPr>
              <a:t>�����</a:t>
            </a:r>
            <a:endParaRPr sz="450" dirty="0">
              <a:latin typeface="Times New Roman"/>
              <a:cs typeface="Times New Roman"/>
            </a:endParaRPr>
          </a:p>
        </p:txBody>
      </p:sp>
      <p:sp>
        <p:nvSpPr>
          <p:cNvPr id="115" name="object 55"/>
          <p:cNvSpPr/>
          <p:nvPr>
            <p:custDataLst>
              <p:tags r:id="rId58"/>
            </p:custDataLst>
          </p:nvPr>
        </p:nvSpPr>
        <p:spPr>
          <a:xfrm>
            <a:off x="2484955" y="1428395"/>
            <a:ext cx="634365" cy="217804"/>
          </a:xfrm>
          <a:custGeom>
            <a:avLst/>
            <a:gdLst/>
            <a:ahLst/>
            <a:cxnLst/>
            <a:rect l="l" t="t" r="r" b="b"/>
            <a:pathLst>
              <a:path w="634364" h="217805">
                <a:moveTo>
                  <a:pt x="633912" y="0"/>
                </a:moveTo>
                <a:lnTo>
                  <a:pt x="591173" y="14654"/>
                </a:lnTo>
                <a:lnTo>
                  <a:pt x="545897" y="30178"/>
                </a:lnTo>
                <a:lnTo>
                  <a:pt x="498501" y="46429"/>
                </a:lnTo>
                <a:lnTo>
                  <a:pt x="449404" y="63263"/>
                </a:lnTo>
                <a:lnTo>
                  <a:pt x="399024" y="80537"/>
                </a:lnTo>
                <a:lnTo>
                  <a:pt x="347779" y="98107"/>
                </a:lnTo>
                <a:lnTo>
                  <a:pt x="296089" y="115831"/>
                </a:lnTo>
                <a:lnTo>
                  <a:pt x="244370" y="133564"/>
                </a:lnTo>
                <a:lnTo>
                  <a:pt x="193042" y="151163"/>
                </a:lnTo>
                <a:lnTo>
                  <a:pt x="142522" y="168485"/>
                </a:lnTo>
                <a:lnTo>
                  <a:pt x="93230" y="185387"/>
                </a:lnTo>
                <a:lnTo>
                  <a:pt x="45583" y="201725"/>
                </a:lnTo>
                <a:lnTo>
                  <a:pt x="0" y="217355"/>
                </a:lnTo>
              </a:path>
            </a:pathLst>
          </a:custGeom>
          <a:ln w="448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56"/>
          <p:cNvSpPr/>
          <p:nvPr>
            <p:custDataLst>
              <p:tags r:id="rId59"/>
            </p:custDataLst>
          </p:nvPr>
        </p:nvSpPr>
        <p:spPr>
          <a:xfrm>
            <a:off x="2435131" y="1631770"/>
            <a:ext cx="57150" cy="31115"/>
          </a:xfrm>
          <a:custGeom>
            <a:avLst/>
            <a:gdLst/>
            <a:ahLst/>
            <a:cxnLst/>
            <a:rect l="l" t="t" r="r" b="b"/>
            <a:pathLst>
              <a:path w="57150" h="31114">
                <a:moveTo>
                  <a:pt x="42135" y="0"/>
                </a:moveTo>
                <a:lnTo>
                  <a:pt x="0" y="31063"/>
                </a:lnTo>
                <a:lnTo>
                  <a:pt x="56597" y="28272"/>
                </a:lnTo>
                <a:lnTo>
                  <a:pt x="421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57"/>
          <p:cNvSpPr/>
          <p:nvPr>
            <p:custDataLst>
              <p:tags r:id="rId60"/>
            </p:custDataLst>
          </p:nvPr>
        </p:nvSpPr>
        <p:spPr>
          <a:xfrm>
            <a:off x="2435131" y="1631770"/>
            <a:ext cx="57150" cy="31115"/>
          </a:xfrm>
          <a:custGeom>
            <a:avLst/>
            <a:gdLst/>
            <a:ahLst/>
            <a:cxnLst/>
            <a:rect l="l" t="t" r="r" b="b"/>
            <a:pathLst>
              <a:path w="57150" h="31114">
                <a:moveTo>
                  <a:pt x="56597" y="28272"/>
                </a:moveTo>
                <a:lnTo>
                  <a:pt x="0" y="31063"/>
                </a:lnTo>
                <a:lnTo>
                  <a:pt x="42135" y="0"/>
                </a:lnTo>
                <a:lnTo>
                  <a:pt x="56597" y="28272"/>
                </a:lnTo>
                <a:close/>
              </a:path>
            </a:pathLst>
          </a:custGeom>
          <a:ln w="4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" name="object 58"/>
          <p:cNvSpPr txBox="1"/>
          <p:nvPr>
            <p:custDataLst>
              <p:tags r:id="rId61"/>
            </p:custDataLst>
          </p:nvPr>
        </p:nvSpPr>
        <p:spPr>
          <a:xfrm>
            <a:off x="2831724" y="1504483"/>
            <a:ext cx="44132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150" dirty="0">
                <a:latin typeface="Times New Roman"/>
                <a:cs typeface="Times New Roman"/>
              </a:rPr>
              <a:t>��������������</a:t>
            </a:r>
            <a:endParaRPr sz="4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" name="object 4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5" name="object 5"/>
          <p:cNvSpPr/>
          <p:nvPr>
            <p:custDataLst>
              <p:tags r:id="rId3"/>
            </p:custDataLst>
          </p:nvPr>
        </p:nvSpPr>
        <p:spPr>
          <a:xfrm>
            <a:off x="309193" y="774534"/>
            <a:ext cx="3989704" cy="195580"/>
          </a:xfrm>
          <a:custGeom>
            <a:avLst/>
            <a:gdLst/>
            <a:ahLst/>
            <a:cxnLst/>
            <a:rect l="l" t="t" r="r" b="b"/>
            <a:pathLst>
              <a:path w="3989704" h="19558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5300"/>
                </a:lnTo>
                <a:lnTo>
                  <a:pt x="3989654" y="195300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6" name="object 6"/>
          <p:cNvSpPr txBox="1"/>
          <p:nvPr>
            <p:custDataLst>
              <p:tags r:id="rId4"/>
            </p:custDataLst>
          </p:nvPr>
        </p:nvSpPr>
        <p:spPr>
          <a:xfrm>
            <a:off x="347294" y="774001"/>
            <a:ext cx="370628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Créer de la </a:t>
            </a: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valeur à partir </a:t>
            </a: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d’éléments de</a:t>
            </a: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 faible valeur</a:t>
            </a: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 :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>
            <p:custDataLst>
              <p:tags r:id="rId5"/>
            </p:custDataLst>
          </p:nvPr>
        </p:nvSpPr>
        <p:spPr>
          <a:xfrm>
            <a:off x="309194" y="957173"/>
            <a:ext cx="3989653" cy="5060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8" name="object 8"/>
          <p:cNvSpPr/>
          <p:nvPr>
            <p:custDataLst>
              <p:tags r:id="rId6"/>
            </p:custDataLst>
          </p:nvPr>
        </p:nvSpPr>
        <p:spPr>
          <a:xfrm>
            <a:off x="359994" y="3018790"/>
            <a:ext cx="101600" cy="1016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9" name="object 9"/>
          <p:cNvSpPr/>
          <p:nvPr>
            <p:custDataLst>
              <p:tags r:id="rId7"/>
            </p:custDataLst>
          </p:nvPr>
        </p:nvSpPr>
        <p:spPr>
          <a:xfrm>
            <a:off x="4235348" y="3006089"/>
            <a:ext cx="114249" cy="1143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0" name="object 10"/>
          <p:cNvSpPr/>
          <p:nvPr>
            <p:custDataLst>
              <p:tags r:id="rId8"/>
            </p:custDataLst>
          </p:nvPr>
        </p:nvSpPr>
        <p:spPr>
          <a:xfrm>
            <a:off x="410794" y="3056890"/>
            <a:ext cx="3837254" cy="6349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1" name="object 11"/>
          <p:cNvSpPr/>
          <p:nvPr>
            <p:custDataLst>
              <p:tags r:id="rId9"/>
            </p:custDataLst>
          </p:nvPr>
        </p:nvSpPr>
        <p:spPr>
          <a:xfrm>
            <a:off x="4298848" y="818769"/>
            <a:ext cx="50749" cy="1016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2" name="object 12"/>
          <p:cNvSpPr/>
          <p:nvPr>
            <p:custDataLst>
              <p:tags r:id="rId10"/>
            </p:custDataLst>
          </p:nvPr>
        </p:nvSpPr>
        <p:spPr>
          <a:xfrm>
            <a:off x="4298848" y="869543"/>
            <a:ext cx="50749" cy="214924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3" name="object 13"/>
          <p:cNvSpPr/>
          <p:nvPr>
            <p:custDataLst>
              <p:tags r:id="rId11"/>
            </p:custDataLst>
          </p:nvPr>
        </p:nvSpPr>
        <p:spPr>
          <a:xfrm>
            <a:off x="309193" y="1001433"/>
            <a:ext cx="3989704" cy="2068195"/>
          </a:xfrm>
          <a:custGeom>
            <a:avLst/>
            <a:gdLst/>
            <a:ahLst/>
            <a:cxnLst/>
            <a:rect l="l" t="t" r="r" b="b"/>
            <a:pathLst>
              <a:path w="3989704" h="2068195">
                <a:moveTo>
                  <a:pt x="3989654" y="0"/>
                </a:moveTo>
                <a:lnTo>
                  <a:pt x="0" y="0"/>
                </a:lnTo>
                <a:lnTo>
                  <a:pt x="0" y="2017356"/>
                </a:lnTo>
                <a:lnTo>
                  <a:pt x="4008" y="2037081"/>
                </a:lnTo>
                <a:lnTo>
                  <a:pt x="14922" y="2053234"/>
                </a:lnTo>
                <a:lnTo>
                  <a:pt x="31075" y="2064148"/>
                </a:lnTo>
                <a:lnTo>
                  <a:pt x="50800" y="2068157"/>
                </a:lnTo>
                <a:lnTo>
                  <a:pt x="3938854" y="2068157"/>
                </a:lnTo>
                <a:lnTo>
                  <a:pt x="3958579" y="2064148"/>
                </a:lnTo>
                <a:lnTo>
                  <a:pt x="3974732" y="2053234"/>
                </a:lnTo>
                <a:lnTo>
                  <a:pt x="3985646" y="2037081"/>
                </a:lnTo>
                <a:lnTo>
                  <a:pt x="3989654" y="2017356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4" name="object 14"/>
          <p:cNvSpPr/>
          <p:nvPr>
            <p:custDataLst>
              <p:tags r:id="rId12"/>
            </p:custDataLst>
          </p:nvPr>
        </p:nvSpPr>
        <p:spPr>
          <a:xfrm>
            <a:off x="4298848" y="856831"/>
            <a:ext cx="0" cy="2181225"/>
          </a:xfrm>
          <a:custGeom>
            <a:avLst/>
            <a:gdLst/>
            <a:ahLst/>
            <a:cxnLst/>
            <a:rect l="l" t="t" r="r" b="b"/>
            <a:pathLst>
              <a:path h="2181225">
                <a:moveTo>
                  <a:pt x="0" y="218100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5" name="object 15"/>
          <p:cNvSpPr/>
          <p:nvPr>
            <p:custDataLst>
              <p:tags r:id="rId13"/>
            </p:custDataLst>
          </p:nvPr>
        </p:nvSpPr>
        <p:spPr>
          <a:xfrm>
            <a:off x="4298848" y="84413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6" name="object 16"/>
          <p:cNvSpPr/>
          <p:nvPr>
            <p:custDataLst>
              <p:tags r:id="rId14"/>
            </p:custDataLst>
          </p:nvPr>
        </p:nvSpPr>
        <p:spPr>
          <a:xfrm>
            <a:off x="4298848" y="83143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7" name="object 17"/>
          <p:cNvSpPr/>
          <p:nvPr>
            <p:custDataLst>
              <p:tags r:id="rId15"/>
            </p:custDataLst>
          </p:nvPr>
        </p:nvSpPr>
        <p:spPr>
          <a:xfrm>
            <a:off x="4298848" y="81873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8" name="object 18"/>
          <p:cNvSpPr/>
          <p:nvPr>
            <p:custDataLst>
              <p:tags r:id="rId16"/>
            </p:custDataLst>
          </p:nvPr>
        </p:nvSpPr>
        <p:spPr>
          <a:xfrm>
            <a:off x="359994" y="1026769"/>
            <a:ext cx="3693586" cy="199839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9" name="object 19"/>
          <p:cNvSpPr/>
          <p:nvPr>
            <p:custDataLst>
              <p:tags r:id="rId17"/>
            </p:custDataLst>
          </p:nvPr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0" name="object 20"/>
          <p:cNvSpPr/>
          <p:nvPr>
            <p:custDataLst>
              <p:tags r:id="rId18"/>
            </p:custDataLst>
          </p:nvPr>
        </p:nvSpPr>
        <p:spPr>
          <a:xfrm>
            <a:off x="2303995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  <p:custDataLst>
              <p:tags r:id="rId19"/>
            </p:custDataLst>
          </p:nvPr>
        </p:nvSpPr>
        <p:spPr>
          <a:xfrm>
            <a:off x="1695450" y="3340195"/>
            <a:ext cx="51370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10" dirty="0" smtClean="0"/>
              <a:t>Warren </a:t>
            </a:r>
            <a:r>
              <a:rPr lang="fr-CA" spc="-5" dirty="0" smtClean="0"/>
              <a:t>et</a:t>
            </a:r>
            <a:r>
              <a:rPr lang="fr-CA" dirty="0" smtClean="0"/>
              <a:t> </a:t>
            </a:r>
            <a:r>
              <a:rPr lang="fr-CA" spc="-5" dirty="0" smtClean="0"/>
              <a:t>coll.</a:t>
            </a:r>
            <a:endParaRPr lang="fr-CA" spc="-5"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  <p:custDataLst>
              <p:tags r:id="rId20"/>
            </p:custDataLst>
          </p:nvPr>
        </p:nvSpPr>
        <p:spPr>
          <a:xfrm>
            <a:off x="2399296" y="3340194"/>
            <a:ext cx="1654284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lang="fr-CA" i="1" spc="5" dirty="0">
              <a:latin typeface="Trebuchet MS"/>
            </a:endParaRPr>
          </a:p>
        </p:txBody>
      </p:sp>
      <p:sp>
        <p:nvSpPr>
          <p:cNvPr id="23" name="object 1461"/>
          <p:cNvSpPr txBox="1"/>
          <p:nvPr>
            <p:custDataLst>
              <p:tags r:id="rId21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suis-je?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rgbClr val="7F7F7F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liées?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vocabulaires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309193" y="699972"/>
            <a:ext cx="3989704" cy="193675"/>
          </a:xfrm>
          <a:custGeom>
            <a:avLst/>
            <a:gdLst/>
            <a:ahLst/>
            <a:cxnLst/>
            <a:rect l="l" t="t" r="r" b="b"/>
            <a:pathLst>
              <a:path w="3989704" h="19367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3153"/>
                </a:lnTo>
                <a:lnTo>
                  <a:pt x="3989654" y="19315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250118" y="488921"/>
            <a:ext cx="3426532" cy="361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fr-CA" sz="6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fr-CA" sz="700" dirty="0" smtClean="0">
              <a:latin typeface="Times New Roman"/>
              <a:cs typeface="Times New Roman"/>
            </a:endParaRPr>
          </a:p>
          <a:p>
            <a:pPr marL="424815">
              <a:lnSpc>
                <a:spcPct val="100000"/>
              </a:lnSpc>
            </a:pP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Imprimez votre propre</a:t>
            </a:r>
            <a:r>
              <a:rPr lang="fr-CA" sz="1050" b="1" spc="-15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champ de bataille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>
            <p:custDataLst>
              <p:tags r:id="rId5"/>
            </p:custDataLst>
          </p:nvPr>
        </p:nvSpPr>
        <p:spPr>
          <a:xfrm>
            <a:off x="309194" y="880478"/>
            <a:ext cx="3989653" cy="5060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7" name="object 7"/>
          <p:cNvSpPr/>
          <p:nvPr>
            <p:custDataLst>
              <p:tags r:id="rId6"/>
            </p:custDataLst>
          </p:nvPr>
        </p:nvSpPr>
        <p:spPr>
          <a:xfrm>
            <a:off x="359994" y="3130626"/>
            <a:ext cx="101600" cy="1016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8" name="object 8"/>
          <p:cNvSpPr/>
          <p:nvPr>
            <p:custDataLst>
              <p:tags r:id="rId7"/>
            </p:custDataLst>
          </p:nvPr>
        </p:nvSpPr>
        <p:spPr>
          <a:xfrm>
            <a:off x="4235348" y="3117926"/>
            <a:ext cx="114249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9" name="object 9"/>
          <p:cNvSpPr/>
          <p:nvPr>
            <p:custDataLst>
              <p:tags r:id="rId8"/>
            </p:custDataLst>
          </p:nvPr>
        </p:nvSpPr>
        <p:spPr>
          <a:xfrm>
            <a:off x="410794" y="3168726"/>
            <a:ext cx="3837254" cy="6349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0" name="object 10"/>
          <p:cNvSpPr/>
          <p:nvPr>
            <p:custDataLst>
              <p:tags r:id="rId9"/>
            </p:custDataLst>
          </p:nvPr>
        </p:nvSpPr>
        <p:spPr>
          <a:xfrm>
            <a:off x="4298848" y="744207"/>
            <a:ext cx="50749" cy="1016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1" name="object 11"/>
          <p:cNvSpPr/>
          <p:nvPr>
            <p:custDataLst>
              <p:tags r:id="rId10"/>
            </p:custDataLst>
          </p:nvPr>
        </p:nvSpPr>
        <p:spPr>
          <a:xfrm>
            <a:off x="4298848" y="794981"/>
            <a:ext cx="50749" cy="233564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2" name="object 12"/>
          <p:cNvSpPr/>
          <p:nvPr>
            <p:custDataLst>
              <p:tags r:id="rId11"/>
            </p:custDataLst>
          </p:nvPr>
        </p:nvSpPr>
        <p:spPr>
          <a:xfrm>
            <a:off x="309193" y="924737"/>
            <a:ext cx="3989704" cy="2256790"/>
          </a:xfrm>
          <a:custGeom>
            <a:avLst/>
            <a:gdLst/>
            <a:ahLst/>
            <a:cxnLst/>
            <a:rect l="l" t="t" r="r" b="b"/>
            <a:pathLst>
              <a:path w="3989704" h="2256790">
                <a:moveTo>
                  <a:pt x="3989654" y="0"/>
                </a:moveTo>
                <a:lnTo>
                  <a:pt x="0" y="0"/>
                </a:lnTo>
                <a:lnTo>
                  <a:pt x="0" y="2205888"/>
                </a:lnTo>
                <a:lnTo>
                  <a:pt x="4008" y="2225613"/>
                </a:lnTo>
                <a:lnTo>
                  <a:pt x="14922" y="2241766"/>
                </a:lnTo>
                <a:lnTo>
                  <a:pt x="31075" y="2252680"/>
                </a:lnTo>
                <a:lnTo>
                  <a:pt x="50800" y="2256688"/>
                </a:lnTo>
                <a:lnTo>
                  <a:pt x="3938854" y="2256688"/>
                </a:lnTo>
                <a:lnTo>
                  <a:pt x="3958579" y="2252680"/>
                </a:lnTo>
                <a:lnTo>
                  <a:pt x="3974732" y="2241766"/>
                </a:lnTo>
                <a:lnTo>
                  <a:pt x="3985646" y="2225613"/>
                </a:lnTo>
                <a:lnTo>
                  <a:pt x="3989654" y="2205888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3" name="object 13"/>
          <p:cNvSpPr/>
          <p:nvPr>
            <p:custDataLst>
              <p:tags r:id="rId12"/>
            </p:custDataLst>
          </p:nvPr>
        </p:nvSpPr>
        <p:spPr>
          <a:xfrm>
            <a:off x="4298848" y="782281"/>
            <a:ext cx="0" cy="2367915"/>
          </a:xfrm>
          <a:custGeom>
            <a:avLst/>
            <a:gdLst/>
            <a:ahLst/>
            <a:cxnLst/>
            <a:rect l="l" t="t" r="r" b="b"/>
            <a:pathLst>
              <a:path h="2367915">
                <a:moveTo>
                  <a:pt x="0" y="236739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4" name="object 14"/>
          <p:cNvSpPr/>
          <p:nvPr>
            <p:custDataLst>
              <p:tags r:id="rId13"/>
            </p:custDataLst>
          </p:nvPr>
        </p:nvSpPr>
        <p:spPr>
          <a:xfrm>
            <a:off x="4298848" y="76958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5" name="object 15"/>
          <p:cNvSpPr/>
          <p:nvPr>
            <p:custDataLst>
              <p:tags r:id="rId14"/>
            </p:custDataLst>
          </p:nvPr>
        </p:nvSpPr>
        <p:spPr>
          <a:xfrm>
            <a:off x="4298848" y="75688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6" name="object 16"/>
          <p:cNvSpPr/>
          <p:nvPr>
            <p:custDataLst>
              <p:tags r:id="rId15"/>
            </p:custDataLst>
          </p:nvPr>
        </p:nvSpPr>
        <p:spPr>
          <a:xfrm>
            <a:off x="4298848" y="744181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7" name="object 17"/>
          <p:cNvSpPr/>
          <p:nvPr>
            <p:custDataLst>
              <p:tags r:id="rId16"/>
            </p:custDataLst>
          </p:nvPr>
        </p:nvSpPr>
        <p:spPr>
          <a:xfrm>
            <a:off x="845997" y="950159"/>
            <a:ext cx="2915789" cy="218684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8" name="object 18"/>
          <p:cNvSpPr/>
          <p:nvPr>
            <p:custDataLst>
              <p:tags r:id="rId17"/>
            </p:custDataLst>
          </p:nvPr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9" name="object 19"/>
          <p:cNvSpPr/>
          <p:nvPr>
            <p:custDataLst>
              <p:tags r:id="rId18"/>
            </p:custDataLst>
          </p:nvPr>
        </p:nvSpPr>
        <p:spPr>
          <a:xfrm>
            <a:off x="2303995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  <p:custDataLst>
              <p:tags r:id="rId19"/>
            </p:custDataLst>
          </p:nvPr>
        </p:nvSpPr>
        <p:spPr>
          <a:xfrm>
            <a:off x="1695450" y="3340195"/>
            <a:ext cx="51370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10" dirty="0" smtClean="0"/>
              <a:t>Warren </a:t>
            </a:r>
            <a:r>
              <a:rPr lang="fr-CA" spc="-5" dirty="0" smtClean="0"/>
              <a:t>et</a:t>
            </a:r>
            <a:r>
              <a:rPr lang="fr-CA" dirty="0" smtClean="0"/>
              <a:t> </a:t>
            </a:r>
            <a:r>
              <a:rPr lang="fr-CA" spc="-5" dirty="0" smtClean="0"/>
              <a:t>coll.</a:t>
            </a:r>
            <a:endParaRPr lang="fr-CA" spc="-5"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  <p:custDataLst>
              <p:tags r:id="rId20"/>
            </p:custDataLst>
          </p:nvPr>
        </p:nvSpPr>
        <p:spPr>
          <a:xfrm>
            <a:off x="2399296" y="3340195"/>
            <a:ext cx="1734554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lang="fr-CA" i="1" spc="5" dirty="0">
              <a:latin typeface="Trebuchet MS"/>
            </a:endParaRPr>
          </a:p>
        </p:txBody>
      </p:sp>
      <p:sp>
        <p:nvSpPr>
          <p:cNvPr id="22" name="object 1461"/>
          <p:cNvSpPr txBox="1"/>
          <p:nvPr>
            <p:custDataLst>
              <p:tags r:id="rId21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suis-je?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rgbClr val="7F7F7F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liées?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vocabulaires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0" y="553808"/>
            <a:ext cx="4608004" cy="19372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>
            <p:custDataLst>
              <p:tags r:id="rId4"/>
            </p:custDataLst>
          </p:nvPr>
        </p:nvSpPr>
        <p:spPr>
          <a:xfrm>
            <a:off x="0" y="745007"/>
            <a:ext cx="4608004" cy="5060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>
            <p:custDataLst>
              <p:tags r:id="rId5"/>
            </p:custDataLst>
          </p:nvPr>
        </p:nvSpPr>
        <p:spPr>
          <a:xfrm>
            <a:off x="309193" y="880909"/>
            <a:ext cx="3989704" cy="183515"/>
          </a:xfrm>
          <a:custGeom>
            <a:avLst/>
            <a:gdLst/>
            <a:ahLst/>
            <a:cxnLst/>
            <a:rect l="l" t="t" r="r" b="b"/>
            <a:pathLst>
              <a:path w="3989704" h="18351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3454"/>
                </a:lnTo>
                <a:lnTo>
                  <a:pt x="3989654" y="183454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pPr algn="ctr"/>
            <a:r>
              <a:rPr lang="fr-CA" sz="1200" b="1" dirty="0" smtClean="0">
                <a:solidFill>
                  <a:schemeClr val="bg1"/>
                </a:solidFill>
              </a:rPr>
              <a:t>CSÉC</a:t>
            </a:r>
            <a:endParaRPr sz="1200" b="1" dirty="0">
              <a:solidFill>
                <a:schemeClr val="bg1"/>
              </a:solidFill>
            </a:endParaRPr>
          </a:p>
        </p:txBody>
      </p:sp>
      <p:sp>
        <p:nvSpPr>
          <p:cNvPr id="8" name="object 8"/>
          <p:cNvSpPr/>
          <p:nvPr>
            <p:custDataLst>
              <p:tags r:id="rId6"/>
            </p:custDataLst>
          </p:nvPr>
        </p:nvSpPr>
        <p:spPr>
          <a:xfrm>
            <a:off x="309194" y="1051712"/>
            <a:ext cx="3989653" cy="5060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>
            <p:custDataLst>
              <p:tags r:id="rId7"/>
            </p:custDataLst>
          </p:nvPr>
        </p:nvSpPr>
        <p:spPr>
          <a:xfrm>
            <a:off x="4298848" y="925144"/>
            <a:ext cx="50749" cy="1016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>
            <p:custDataLst>
              <p:tags r:id="rId8"/>
            </p:custDataLst>
          </p:nvPr>
        </p:nvSpPr>
        <p:spPr>
          <a:xfrm>
            <a:off x="4298848" y="975906"/>
            <a:ext cx="50749" cy="248009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>
            <p:custDataLst>
              <p:tags r:id="rId9"/>
            </p:custDataLst>
          </p:nvPr>
        </p:nvSpPr>
        <p:spPr>
          <a:xfrm>
            <a:off x="309193" y="1095959"/>
            <a:ext cx="3989704" cy="2360295"/>
          </a:xfrm>
          <a:custGeom>
            <a:avLst/>
            <a:gdLst/>
            <a:ahLst/>
            <a:cxnLst/>
            <a:rect l="l" t="t" r="r" b="b"/>
            <a:pathLst>
              <a:path w="3989704" h="2360295">
                <a:moveTo>
                  <a:pt x="3989654" y="2360041"/>
                </a:moveTo>
                <a:lnTo>
                  <a:pt x="3989654" y="0"/>
                </a:lnTo>
                <a:lnTo>
                  <a:pt x="0" y="0"/>
                </a:lnTo>
                <a:lnTo>
                  <a:pt x="0" y="2360041"/>
                </a:lnTo>
                <a:lnTo>
                  <a:pt x="3989654" y="2360041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>
            <p:custDataLst>
              <p:tags r:id="rId10"/>
            </p:custDataLst>
          </p:nvPr>
        </p:nvSpPr>
        <p:spPr>
          <a:xfrm>
            <a:off x="4298848" y="963206"/>
            <a:ext cx="0" cy="2348865"/>
          </a:xfrm>
          <a:custGeom>
            <a:avLst/>
            <a:gdLst/>
            <a:ahLst/>
            <a:cxnLst/>
            <a:rect l="l" t="t" r="r" b="b"/>
            <a:pathLst>
              <a:path h="2348865">
                <a:moveTo>
                  <a:pt x="0" y="0"/>
                </a:moveTo>
                <a:lnTo>
                  <a:pt x="0" y="2348864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>
            <p:custDataLst>
              <p:tags r:id="rId11"/>
            </p:custDataLst>
          </p:nvPr>
        </p:nvSpPr>
        <p:spPr>
          <a:xfrm>
            <a:off x="4298848" y="9505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>
            <p:custDataLst>
              <p:tags r:id="rId12"/>
            </p:custDataLst>
          </p:nvPr>
        </p:nvSpPr>
        <p:spPr>
          <a:xfrm>
            <a:off x="4298848" y="9378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>
            <p:custDataLst>
              <p:tags r:id="rId13"/>
            </p:custDataLst>
          </p:nvPr>
        </p:nvSpPr>
        <p:spPr>
          <a:xfrm>
            <a:off x="4298848" y="9251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>
            <p:custDataLst>
              <p:tags r:id="rId14"/>
            </p:custDataLst>
          </p:nvPr>
        </p:nvSpPr>
        <p:spPr>
          <a:xfrm>
            <a:off x="419058" y="1305947"/>
            <a:ext cx="1069405" cy="106940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>
            <p:custDataLst>
              <p:tags r:id="rId15"/>
            </p:custDataLst>
          </p:nvPr>
        </p:nvSpPr>
        <p:spPr>
          <a:xfrm>
            <a:off x="2634676" y="1849938"/>
            <a:ext cx="1401668" cy="44558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>
            <p:custDataLst>
              <p:tags r:id="rId16"/>
            </p:custDataLst>
          </p:nvPr>
        </p:nvSpPr>
        <p:spPr>
          <a:xfrm>
            <a:off x="2476188" y="1141725"/>
            <a:ext cx="1718643" cy="71293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>
            <p:custDataLst>
              <p:tags r:id="rId17"/>
            </p:custDataLst>
          </p:nvPr>
        </p:nvSpPr>
        <p:spPr>
          <a:xfrm>
            <a:off x="2533457" y="2378830"/>
            <a:ext cx="1604107" cy="53470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>
            <p:custDataLst>
              <p:tags r:id="rId18"/>
            </p:custDataLst>
          </p:nvPr>
        </p:nvSpPr>
        <p:spPr>
          <a:xfrm>
            <a:off x="1464054" y="1262561"/>
            <a:ext cx="1069403" cy="106940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>
            <p:custDataLst>
              <p:tags r:id="rId19"/>
            </p:custDataLst>
          </p:nvPr>
        </p:nvSpPr>
        <p:spPr>
          <a:xfrm>
            <a:off x="637814" y="2386837"/>
            <a:ext cx="1713022" cy="53470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>
            <p:custDataLst>
              <p:tags r:id="rId20"/>
            </p:custDataLst>
          </p:nvPr>
        </p:nvSpPr>
        <p:spPr>
          <a:xfrm>
            <a:off x="2083986" y="2938684"/>
            <a:ext cx="1616091" cy="51731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>
            <p:custDataLst>
              <p:tags r:id="rId21"/>
            </p:custDataLst>
          </p:nvPr>
        </p:nvSpPr>
        <p:spPr>
          <a:xfrm>
            <a:off x="637814" y="2976410"/>
            <a:ext cx="1329120" cy="47958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>
            <p:custDataLst>
              <p:tags r:id="rId22"/>
            </p:custDataLst>
          </p:nvPr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>
            <p:custDataLst>
              <p:tags r:id="rId23"/>
            </p:custDataLst>
          </p:nvPr>
        </p:nvSpPr>
        <p:spPr>
          <a:xfrm>
            <a:off x="2303995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  <p:custDataLst>
              <p:tags r:id="rId24"/>
            </p:custDataLst>
          </p:nvPr>
        </p:nvSpPr>
        <p:spPr>
          <a:xfrm>
            <a:off x="1543050" y="3340195"/>
            <a:ext cx="66610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10" dirty="0"/>
              <a:t>Warren </a:t>
            </a:r>
            <a:r>
              <a:rPr spc="-5" dirty="0"/>
              <a:t>et</a:t>
            </a:r>
            <a:r>
              <a:rPr dirty="0" smtClean="0"/>
              <a:t> </a:t>
            </a:r>
            <a:r>
              <a:rPr spc="-5" dirty="0"/>
              <a:t>coll.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  <p:custDataLst>
              <p:tags r:id="rId25"/>
            </p:custDataLst>
          </p:nvPr>
        </p:nvSpPr>
        <p:spPr>
          <a:xfrm>
            <a:off x="2399296" y="3340195"/>
            <a:ext cx="1804288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i="1" spc="5" dirty="0">
              <a:latin typeface="Trebuchet MS"/>
            </a:endParaRPr>
          </a:p>
        </p:txBody>
      </p:sp>
      <p:sp>
        <p:nvSpPr>
          <p:cNvPr id="28" name="object 1461"/>
          <p:cNvSpPr txBox="1"/>
          <p:nvPr>
            <p:custDataLst>
              <p:tags r:id="rId26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suis-je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rgbClr val="7F7F7F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liées?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vocabulaires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309193" y="731265"/>
            <a:ext cx="3989704" cy="190500"/>
          </a:xfrm>
          <a:custGeom>
            <a:avLst/>
            <a:gdLst/>
            <a:ahLst/>
            <a:cxnLst/>
            <a:rect l="l" t="t" r="r" b="b"/>
            <a:pathLst>
              <a:path w="3989704" h="1905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0175"/>
                </a:lnTo>
                <a:lnTo>
                  <a:pt x="3989654" y="190175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5" name="object 5"/>
          <p:cNvSpPr/>
          <p:nvPr>
            <p:custDataLst>
              <p:tags r:id="rId4"/>
            </p:custDataLst>
          </p:nvPr>
        </p:nvSpPr>
        <p:spPr>
          <a:xfrm>
            <a:off x="309194" y="908786"/>
            <a:ext cx="3989653" cy="5060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6" name="object 6"/>
          <p:cNvSpPr/>
          <p:nvPr>
            <p:custDataLst>
              <p:tags r:id="rId5"/>
            </p:custDataLst>
          </p:nvPr>
        </p:nvSpPr>
        <p:spPr>
          <a:xfrm>
            <a:off x="359994" y="2116937"/>
            <a:ext cx="101600" cy="1016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7" name="object 7"/>
          <p:cNvSpPr/>
          <p:nvPr>
            <p:custDataLst>
              <p:tags r:id="rId6"/>
            </p:custDataLst>
          </p:nvPr>
        </p:nvSpPr>
        <p:spPr>
          <a:xfrm>
            <a:off x="4235348" y="2104237"/>
            <a:ext cx="114249" cy="1143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8" name="object 8"/>
          <p:cNvSpPr/>
          <p:nvPr>
            <p:custDataLst>
              <p:tags r:id="rId7"/>
            </p:custDataLst>
          </p:nvPr>
        </p:nvSpPr>
        <p:spPr>
          <a:xfrm>
            <a:off x="410794" y="2155038"/>
            <a:ext cx="3837254" cy="6349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9" name="object 9"/>
          <p:cNvSpPr/>
          <p:nvPr>
            <p:custDataLst>
              <p:tags r:id="rId8"/>
            </p:custDataLst>
          </p:nvPr>
        </p:nvSpPr>
        <p:spPr>
          <a:xfrm>
            <a:off x="4298848" y="775512"/>
            <a:ext cx="50749" cy="10160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0" name="object 10"/>
          <p:cNvSpPr/>
          <p:nvPr>
            <p:custDataLst>
              <p:tags r:id="rId9"/>
            </p:custDataLst>
          </p:nvPr>
        </p:nvSpPr>
        <p:spPr>
          <a:xfrm>
            <a:off x="4298848" y="826287"/>
            <a:ext cx="50749" cy="129065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1" name="object 11"/>
          <p:cNvSpPr/>
          <p:nvPr>
            <p:custDataLst>
              <p:tags r:id="rId10"/>
            </p:custDataLst>
          </p:nvPr>
        </p:nvSpPr>
        <p:spPr>
          <a:xfrm>
            <a:off x="309193" y="953061"/>
            <a:ext cx="3989704" cy="1214755"/>
          </a:xfrm>
          <a:custGeom>
            <a:avLst/>
            <a:gdLst/>
            <a:ahLst/>
            <a:cxnLst/>
            <a:rect l="l" t="t" r="r" b="b"/>
            <a:pathLst>
              <a:path w="3989704" h="1214755">
                <a:moveTo>
                  <a:pt x="3989654" y="0"/>
                </a:moveTo>
                <a:lnTo>
                  <a:pt x="0" y="0"/>
                </a:lnTo>
                <a:lnTo>
                  <a:pt x="0" y="1163876"/>
                </a:lnTo>
                <a:lnTo>
                  <a:pt x="4008" y="1183601"/>
                </a:lnTo>
                <a:lnTo>
                  <a:pt x="14922" y="1199753"/>
                </a:lnTo>
                <a:lnTo>
                  <a:pt x="31075" y="1210668"/>
                </a:lnTo>
                <a:lnTo>
                  <a:pt x="50800" y="1214676"/>
                </a:lnTo>
                <a:lnTo>
                  <a:pt x="3938854" y="1214676"/>
                </a:lnTo>
                <a:lnTo>
                  <a:pt x="3958579" y="1210668"/>
                </a:lnTo>
                <a:lnTo>
                  <a:pt x="3974732" y="1199753"/>
                </a:lnTo>
                <a:lnTo>
                  <a:pt x="3985646" y="1183601"/>
                </a:lnTo>
                <a:lnTo>
                  <a:pt x="3989654" y="1163876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2" name="object 12"/>
          <p:cNvSpPr/>
          <p:nvPr>
            <p:custDataLst>
              <p:tags r:id="rId11"/>
            </p:custDataLst>
          </p:nvPr>
        </p:nvSpPr>
        <p:spPr>
          <a:xfrm>
            <a:off x="4298848" y="813587"/>
            <a:ext cx="0" cy="1322705"/>
          </a:xfrm>
          <a:custGeom>
            <a:avLst/>
            <a:gdLst/>
            <a:ahLst/>
            <a:cxnLst/>
            <a:rect l="l" t="t" r="r" b="b"/>
            <a:pathLst>
              <a:path h="1322705">
                <a:moveTo>
                  <a:pt x="0" y="13223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3" name="object 13"/>
          <p:cNvSpPr/>
          <p:nvPr>
            <p:custDataLst>
              <p:tags r:id="rId12"/>
            </p:custDataLst>
          </p:nvPr>
        </p:nvSpPr>
        <p:spPr>
          <a:xfrm>
            <a:off x="4298848" y="80088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4" name="object 14"/>
          <p:cNvSpPr/>
          <p:nvPr>
            <p:custDataLst>
              <p:tags r:id="rId13"/>
            </p:custDataLst>
          </p:nvPr>
        </p:nvSpPr>
        <p:spPr>
          <a:xfrm>
            <a:off x="4298848" y="78818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5" name="object 15"/>
          <p:cNvSpPr/>
          <p:nvPr>
            <p:custDataLst>
              <p:tags r:id="rId14"/>
            </p:custDataLst>
          </p:nvPr>
        </p:nvSpPr>
        <p:spPr>
          <a:xfrm>
            <a:off x="4298848" y="77548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6" name="object 16"/>
          <p:cNvSpPr/>
          <p:nvPr>
            <p:custDataLst>
              <p:tags r:id="rId15"/>
            </p:custDataLst>
          </p:nvPr>
        </p:nvSpPr>
        <p:spPr>
          <a:xfrm>
            <a:off x="489686" y="999617"/>
            <a:ext cx="78130" cy="7813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7" name="object 17"/>
          <p:cNvSpPr/>
          <p:nvPr>
            <p:custDataLst>
              <p:tags r:id="rId16"/>
            </p:custDataLst>
          </p:nvPr>
        </p:nvSpPr>
        <p:spPr>
          <a:xfrm>
            <a:off x="489686" y="1209649"/>
            <a:ext cx="78130" cy="7813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8" name="object 18"/>
          <p:cNvSpPr/>
          <p:nvPr>
            <p:custDataLst>
              <p:tags r:id="rId17"/>
            </p:custDataLst>
          </p:nvPr>
        </p:nvSpPr>
        <p:spPr>
          <a:xfrm>
            <a:off x="489686" y="1419682"/>
            <a:ext cx="78130" cy="7813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9" name="object 19"/>
          <p:cNvSpPr/>
          <p:nvPr>
            <p:custDataLst>
              <p:tags r:id="rId18"/>
            </p:custDataLst>
          </p:nvPr>
        </p:nvSpPr>
        <p:spPr>
          <a:xfrm>
            <a:off x="489686" y="1801787"/>
            <a:ext cx="78130" cy="7813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0" name="object 20"/>
          <p:cNvSpPr/>
          <p:nvPr>
            <p:custDataLst>
              <p:tags r:id="rId19"/>
            </p:custDataLst>
          </p:nvPr>
        </p:nvSpPr>
        <p:spPr>
          <a:xfrm>
            <a:off x="489686" y="2011819"/>
            <a:ext cx="78130" cy="7813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1" name="object 21"/>
          <p:cNvSpPr/>
          <p:nvPr>
            <p:custDataLst>
              <p:tags r:id="rId20"/>
            </p:custDataLst>
          </p:nvPr>
        </p:nvSpPr>
        <p:spPr>
          <a:xfrm>
            <a:off x="309193" y="2319667"/>
            <a:ext cx="3989704" cy="183515"/>
          </a:xfrm>
          <a:custGeom>
            <a:avLst/>
            <a:gdLst/>
            <a:ahLst/>
            <a:cxnLst/>
            <a:rect l="l" t="t" r="r" b="b"/>
            <a:pathLst>
              <a:path w="3989704" h="18351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3454"/>
                </a:lnTo>
                <a:lnTo>
                  <a:pt x="3989654" y="183454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2" name="object 22"/>
          <p:cNvSpPr txBox="1"/>
          <p:nvPr>
            <p:custDataLst>
              <p:tags r:id="rId21"/>
            </p:custDataLst>
          </p:nvPr>
        </p:nvSpPr>
        <p:spPr>
          <a:xfrm>
            <a:off x="378968" y="492248"/>
            <a:ext cx="3913504" cy="1987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fr-CA" sz="6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fr-CA" sz="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Récapitulation</a:t>
            </a:r>
            <a:endParaRPr lang="fr-CA" sz="1050" dirty="0" smtClean="0">
              <a:latin typeface="Arial"/>
              <a:cs typeface="Arial"/>
            </a:endParaRPr>
          </a:p>
          <a:p>
            <a:pPr marL="289560">
              <a:lnSpc>
                <a:spcPts val="1200"/>
              </a:lnSpc>
              <a:tabLst>
                <a:tab pos="182563" algn="l"/>
              </a:tabLst>
            </a:pPr>
            <a:r>
              <a:rPr lang="fr-CA" sz="1000" spc="-10" dirty="0" smtClean="0">
                <a:latin typeface="Arial"/>
              </a:rPr>
              <a:t>Les données ouvertes liées </a:t>
            </a:r>
            <a:r>
              <a:rPr lang="fr-CA" sz="1000" spc="-5" dirty="0" smtClean="0">
                <a:latin typeface="Arial"/>
              </a:rPr>
              <a:t>sont une question de données, pas</a:t>
            </a:r>
            <a:r>
              <a:rPr lang="fr-CA" sz="1600" dirty="0" smtClean="0"/>
              <a:t> </a:t>
            </a:r>
            <a:r>
              <a:rPr lang="fr-CA" sz="1000" spc="-10" dirty="0" smtClean="0">
                <a:latin typeface="Arial"/>
              </a:rPr>
              <a:t>d’applications.</a:t>
            </a:r>
            <a:endParaRPr lang="fr-CA" sz="1000" dirty="0" smtClean="0">
              <a:latin typeface="Arial"/>
              <a:cs typeface="Arial"/>
            </a:endParaRPr>
          </a:p>
          <a:p>
            <a:pPr marL="289560">
              <a:lnSpc>
                <a:spcPts val="1200"/>
              </a:lnSpc>
            </a:pPr>
            <a:r>
              <a:rPr lang="fr-CA" sz="1000" spc="-5" dirty="0" smtClean="0">
                <a:latin typeface="Arial"/>
              </a:rPr>
              <a:t>La </a:t>
            </a:r>
            <a:r>
              <a:rPr lang="fr-CA" sz="1000" i="1" spc="-5" dirty="0" smtClean="0">
                <a:latin typeface="Arial"/>
              </a:rPr>
              <a:t>chose</a:t>
            </a:r>
            <a:r>
              <a:rPr lang="fr-CA" sz="1000" spc="-5" dirty="0" smtClean="0">
                <a:latin typeface="Arial"/>
              </a:rPr>
              <a:t> et le </a:t>
            </a:r>
            <a:r>
              <a:rPr lang="fr-CA" sz="1000" i="1" spc="-5" dirty="0" smtClean="0">
                <a:latin typeface="Arial"/>
              </a:rPr>
              <a:t>nom de la chose</a:t>
            </a:r>
            <a:r>
              <a:rPr lang="fr-CA" sz="1000" spc="-5" dirty="0" smtClean="0">
                <a:latin typeface="Arial"/>
              </a:rPr>
              <a:t> ne sont pas la même </a:t>
            </a:r>
            <a:r>
              <a:rPr lang="fr-CA" sz="1000" i="1" spc="-5" dirty="0" smtClean="0">
                <a:latin typeface="Arial"/>
              </a:rPr>
              <a:t>chose</a:t>
            </a:r>
            <a:endParaRPr lang="fr-CA" sz="1000" dirty="0" smtClean="0">
              <a:latin typeface="Arial"/>
              <a:cs typeface="Arial"/>
            </a:endParaRPr>
          </a:p>
          <a:p>
            <a:pPr marL="289560" marR="275590">
              <a:lnSpc>
                <a:spcPts val="1200"/>
              </a:lnSpc>
            </a:pPr>
            <a:r>
              <a:rPr lang="fr-CA" sz="1000" spc="-5" dirty="0" smtClean="0">
                <a:latin typeface="Arial"/>
              </a:rPr>
              <a:t>L’utilisation la plus géniale de vos données et un cas d’utilisation auquel vous n’aviez pas pensé</a:t>
            </a:r>
            <a:r>
              <a:rPr lang="fr-CA" sz="1000" spc="-15" dirty="0" smtClean="0">
                <a:latin typeface="Arial"/>
              </a:rPr>
              <a:t>.</a:t>
            </a:r>
            <a:endParaRPr lang="fr-CA" sz="1000" dirty="0" smtClean="0">
              <a:latin typeface="Arial"/>
              <a:cs typeface="Arial"/>
            </a:endParaRPr>
          </a:p>
          <a:p>
            <a:pPr marL="289560">
              <a:lnSpc>
                <a:spcPts val="1200"/>
              </a:lnSpc>
            </a:pPr>
            <a:r>
              <a:rPr lang="fr-CA" sz="1000" spc="-15" dirty="0" smtClean="0">
                <a:latin typeface="Arial"/>
              </a:rPr>
              <a:t>L’utilisation du vocabulaire </a:t>
            </a:r>
            <a:r>
              <a:rPr lang="fr-CA" sz="1000" spc="-5" dirty="0" smtClean="0">
                <a:latin typeface="Arial"/>
              </a:rPr>
              <a:t>signifie </a:t>
            </a:r>
            <a:r>
              <a:rPr lang="fr-CA" sz="1000" spc="-10" dirty="0" smtClean="0">
                <a:latin typeface="Arial"/>
              </a:rPr>
              <a:t>quelque chose</a:t>
            </a:r>
            <a:r>
              <a:rPr lang="fr-CA" sz="1000" spc="-5" dirty="0" smtClean="0">
                <a:latin typeface="Arial"/>
              </a:rPr>
              <a:t>.</a:t>
            </a:r>
            <a:endParaRPr lang="fr-CA" sz="1000" dirty="0" smtClean="0">
              <a:latin typeface="Arial"/>
              <a:cs typeface="Arial"/>
            </a:endParaRPr>
          </a:p>
          <a:p>
            <a:pPr marL="289560">
              <a:lnSpc>
                <a:spcPts val="1200"/>
              </a:lnSpc>
            </a:pPr>
            <a:r>
              <a:rPr lang="fr-CA" sz="1000" spc="-10" dirty="0" smtClean="0">
                <a:latin typeface="Arial"/>
              </a:rPr>
              <a:t>Les LOD </a:t>
            </a:r>
            <a:r>
              <a:rPr lang="fr-CA" sz="1000" spc="-5" dirty="0" smtClean="0">
                <a:latin typeface="Arial"/>
              </a:rPr>
              <a:t>établissent des contacts avec les gens </a:t>
            </a:r>
            <a:r>
              <a:rPr lang="fr-CA" sz="1000" spc="-20" dirty="0" smtClean="0">
                <a:latin typeface="Arial"/>
              </a:rPr>
              <a:t>en </a:t>
            </a:r>
            <a:r>
              <a:rPr lang="fr-CA" sz="1000" spc="-5" dirty="0" smtClean="0">
                <a:latin typeface="Arial"/>
              </a:rPr>
              <a:t>établissant des contacts avec leurs</a:t>
            </a:r>
            <a:r>
              <a:rPr lang="fr-CA" sz="1600" dirty="0" smtClean="0"/>
              <a:t> </a:t>
            </a:r>
            <a:r>
              <a:rPr lang="fr-CA" sz="1000" spc="-10" dirty="0" smtClean="0">
                <a:latin typeface="Arial"/>
              </a:rPr>
              <a:t>machines.</a:t>
            </a:r>
            <a:endParaRPr lang="fr-CA" sz="1000" dirty="0" smtClean="0">
              <a:latin typeface="Arial"/>
              <a:cs typeface="Arial"/>
            </a:endParaRPr>
          </a:p>
          <a:p>
            <a:pPr>
              <a:lnSpc>
                <a:spcPts val="1400"/>
              </a:lnSpc>
            </a:pPr>
            <a:endParaRPr lang="fr-CA" sz="1350" dirty="0" smtClean="0">
              <a:latin typeface="Times New Roman"/>
              <a:cs typeface="Times New Roman"/>
            </a:endParaRPr>
          </a:p>
          <a:p>
            <a:pPr marL="12700">
              <a:lnSpc>
                <a:spcPts val="1400"/>
              </a:lnSpc>
            </a:pP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Information</a:t>
            </a:r>
            <a:r>
              <a:rPr lang="fr-CA" dirty="0" smtClean="0"/>
              <a:t> </a:t>
            </a: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supplémentaire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>
            <p:custDataLst>
              <p:tags r:id="rId22"/>
            </p:custDataLst>
          </p:nvPr>
        </p:nvSpPr>
        <p:spPr>
          <a:xfrm>
            <a:off x="309194" y="2490470"/>
            <a:ext cx="3989653" cy="5060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4" name="object 24"/>
          <p:cNvSpPr/>
          <p:nvPr>
            <p:custDataLst>
              <p:tags r:id="rId23"/>
            </p:custDataLst>
          </p:nvPr>
        </p:nvSpPr>
        <p:spPr>
          <a:xfrm>
            <a:off x="359994" y="3083674"/>
            <a:ext cx="101600" cy="1016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5" name="object 25"/>
          <p:cNvSpPr/>
          <p:nvPr>
            <p:custDataLst>
              <p:tags r:id="rId24"/>
            </p:custDataLst>
          </p:nvPr>
        </p:nvSpPr>
        <p:spPr>
          <a:xfrm>
            <a:off x="4235348" y="3070974"/>
            <a:ext cx="114249" cy="1143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6" name="object 26"/>
          <p:cNvSpPr/>
          <p:nvPr>
            <p:custDataLst>
              <p:tags r:id="rId25"/>
            </p:custDataLst>
          </p:nvPr>
        </p:nvSpPr>
        <p:spPr>
          <a:xfrm>
            <a:off x="410794" y="3121774"/>
            <a:ext cx="3837254" cy="6349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7" name="object 27"/>
          <p:cNvSpPr/>
          <p:nvPr>
            <p:custDataLst>
              <p:tags r:id="rId26"/>
            </p:custDataLst>
          </p:nvPr>
        </p:nvSpPr>
        <p:spPr>
          <a:xfrm>
            <a:off x="4298848" y="2363901"/>
            <a:ext cx="50749" cy="10160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8" name="object 28"/>
          <p:cNvSpPr/>
          <p:nvPr>
            <p:custDataLst>
              <p:tags r:id="rId27"/>
            </p:custDataLst>
          </p:nvPr>
        </p:nvSpPr>
        <p:spPr>
          <a:xfrm>
            <a:off x="4298848" y="2414687"/>
            <a:ext cx="50749" cy="66898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9" name="object 29"/>
          <p:cNvSpPr/>
          <p:nvPr>
            <p:custDataLst>
              <p:tags r:id="rId28"/>
            </p:custDataLst>
          </p:nvPr>
        </p:nvSpPr>
        <p:spPr>
          <a:xfrm>
            <a:off x="309193" y="2534737"/>
            <a:ext cx="3989704" cy="600075"/>
          </a:xfrm>
          <a:custGeom>
            <a:avLst/>
            <a:gdLst/>
            <a:ahLst/>
            <a:cxnLst/>
            <a:rect l="l" t="t" r="r" b="b"/>
            <a:pathLst>
              <a:path w="3989704" h="600075">
                <a:moveTo>
                  <a:pt x="3989654" y="0"/>
                </a:moveTo>
                <a:lnTo>
                  <a:pt x="0" y="0"/>
                </a:lnTo>
                <a:lnTo>
                  <a:pt x="0" y="548937"/>
                </a:lnTo>
                <a:lnTo>
                  <a:pt x="4008" y="568661"/>
                </a:lnTo>
                <a:lnTo>
                  <a:pt x="14922" y="584814"/>
                </a:lnTo>
                <a:lnTo>
                  <a:pt x="31075" y="595729"/>
                </a:lnTo>
                <a:lnTo>
                  <a:pt x="50800" y="599737"/>
                </a:lnTo>
                <a:lnTo>
                  <a:pt x="3938854" y="599737"/>
                </a:lnTo>
                <a:lnTo>
                  <a:pt x="3958579" y="595729"/>
                </a:lnTo>
                <a:lnTo>
                  <a:pt x="3974732" y="584814"/>
                </a:lnTo>
                <a:lnTo>
                  <a:pt x="3985646" y="568661"/>
                </a:lnTo>
                <a:lnTo>
                  <a:pt x="3989654" y="548937"/>
                </a:lnTo>
                <a:lnTo>
                  <a:pt x="3989654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0" name="object 30"/>
          <p:cNvSpPr/>
          <p:nvPr>
            <p:custDataLst>
              <p:tags r:id="rId29"/>
            </p:custDataLst>
          </p:nvPr>
        </p:nvSpPr>
        <p:spPr>
          <a:xfrm>
            <a:off x="4298848" y="2401987"/>
            <a:ext cx="0" cy="701040"/>
          </a:xfrm>
          <a:custGeom>
            <a:avLst/>
            <a:gdLst/>
            <a:ahLst/>
            <a:cxnLst/>
            <a:rect l="l" t="t" r="r" b="b"/>
            <a:pathLst>
              <a:path h="701039">
                <a:moveTo>
                  <a:pt x="0" y="70073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1" name="object 31"/>
          <p:cNvSpPr/>
          <p:nvPr>
            <p:custDataLst>
              <p:tags r:id="rId30"/>
            </p:custDataLst>
          </p:nvPr>
        </p:nvSpPr>
        <p:spPr>
          <a:xfrm>
            <a:off x="4298848" y="238928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2" name="object 32"/>
          <p:cNvSpPr/>
          <p:nvPr>
            <p:custDataLst>
              <p:tags r:id="rId31"/>
            </p:custDataLst>
          </p:nvPr>
        </p:nvSpPr>
        <p:spPr>
          <a:xfrm>
            <a:off x="4298848" y="237658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3" name="object 33"/>
          <p:cNvSpPr/>
          <p:nvPr>
            <p:custDataLst>
              <p:tags r:id="rId32"/>
            </p:custDataLst>
          </p:nvPr>
        </p:nvSpPr>
        <p:spPr>
          <a:xfrm>
            <a:off x="4298848" y="236388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4" name="object 34"/>
          <p:cNvSpPr/>
          <p:nvPr>
            <p:custDataLst>
              <p:tags r:id="rId33"/>
            </p:custDataLst>
          </p:nvPr>
        </p:nvSpPr>
        <p:spPr>
          <a:xfrm>
            <a:off x="489686" y="2567990"/>
            <a:ext cx="78130" cy="7813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5" name="object 35"/>
          <p:cNvSpPr/>
          <p:nvPr>
            <p:custDataLst>
              <p:tags r:id="rId34"/>
            </p:custDataLst>
          </p:nvPr>
        </p:nvSpPr>
        <p:spPr>
          <a:xfrm>
            <a:off x="489686" y="2778023"/>
            <a:ext cx="78130" cy="7813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6" name="object 36"/>
          <p:cNvSpPr/>
          <p:nvPr>
            <p:custDataLst>
              <p:tags r:id="rId35"/>
            </p:custDataLst>
          </p:nvPr>
        </p:nvSpPr>
        <p:spPr>
          <a:xfrm>
            <a:off x="489686" y="2988056"/>
            <a:ext cx="78130" cy="7813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7" name="object 37"/>
          <p:cNvSpPr txBox="1"/>
          <p:nvPr>
            <p:custDataLst>
              <p:tags r:id="rId36"/>
            </p:custDataLst>
          </p:nvPr>
        </p:nvSpPr>
        <p:spPr>
          <a:xfrm>
            <a:off x="610303" y="2527170"/>
            <a:ext cx="3600450" cy="534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78865">
              <a:lnSpc>
                <a:spcPts val="1400"/>
              </a:lnSpc>
            </a:pPr>
            <a:r>
              <a:rPr lang="fr-CA" sz="1050" spc="-10" dirty="0" smtClean="0">
                <a:latin typeface="Courier New"/>
                <a:hlinkClick r:id="rId53"/>
              </a:rPr>
              <a:t>http://www.cwrc.ca/fr</a:t>
            </a:r>
            <a:r>
              <a:rPr lang="fr-CA" sz="1050" spc="-10" dirty="0" smtClean="0">
                <a:latin typeface="Courier New"/>
              </a:rPr>
              <a:t> </a:t>
            </a:r>
            <a:r>
              <a:rPr lang="fr-CA" sz="1050" spc="-5" dirty="0" smtClean="0">
                <a:latin typeface="Courier New"/>
                <a:hlinkClick r:id="rId54"/>
              </a:rPr>
              <a:t>http://www.muninn-project.org/</a:t>
            </a:r>
            <a:endParaRPr lang="fr-CA" sz="1050" dirty="0" smtClean="0">
              <a:latin typeface="Courier New"/>
              <a:cs typeface="Courier New"/>
            </a:endParaRPr>
          </a:p>
          <a:p>
            <a:pPr marL="12700">
              <a:lnSpc>
                <a:spcPts val="1400"/>
              </a:lnSpc>
            </a:pPr>
            <a:r>
              <a:rPr lang="fr-CA" sz="1050" spc="-10" dirty="0" smtClean="0">
                <a:latin typeface="Courier New"/>
                <a:hlinkClick r:id="rId55"/>
              </a:rPr>
              <a:t>https://www.youtube.com/watch?v=aJW16qFkGHU</a:t>
            </a:r>
            <a:endParaRPr lang="fr-CA" sz="1050" dirty="0">
              <a:latin typeface="Courier New"/>
              <a:cs typeface="Courier New"/>
            </a:endParaRPr>
          </a:p>
        </p:txBody>
      </p:sp>
      <p:sp>
        <p:nvSpPr>
          <p:cNvPr id="38" name="object 38"/>
          <p:cNvSpPr/>
          <p:nvPr>
            <p:custDataLst>
              <p:tags r:id="rId37"/>
            </p:custDataLst>
          </p:nvPr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9" name="object 39"/>
          <p:cNvSpPr/>
          <p:nvPr>
            <p:custDataLst>
              <p:tags r:id="rId38"/>
            </p:custDataLst>
          </p:nvPr>
        </p:nvSpPr>
        <p:spPr>
          <a:xfrm>
            <a:off x="2303995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0" name="object 40"/>
          <p:cNvSpPr txBox="1">
            <a:spLocks noGrp="1"/>
          </p:cNvSpPr>
          <p:nvPr>
            <p:ph type="dt" sz="half" idx="6"/>
            <p:custDataLst>
              <p:tags r:id="rId39"/>
            </p:custDataLst>
          </p:nvPr>
        </p:nvSpPr>
        <p:spPr>
          <a:xfrm>
            <a:off x="1619250" y="3340195"/>
            <a:ext cx="58990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10" dirty="0" smtClean="0"/>
              <a:t>Warren </a:t>
            </a:r>
            <a:r>
              <a:rPr lang="fr-CA" spc="-5" dirty="0" smtClean="0"/>
              <a:t>et</a:t>
            </a:r>
            <a:r>
              <a:rPr lang="fr-CA" dirty="0" smtClean="0"/>
              <a:t> </a:t>
            </a:r>
            <a:r>
              <a:rPr lang="fr-CA" spc="-5" dirty="0" smtClean="0"/>
              <a:t>coll.</a:t>
            </a:r>
            <a:endParaRPr lang="fr-CA" spc="-5" dirty="0"/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  <p:custDataLst>
              <p:tags r:id="rId40"/>
            </p:custDataLst>
          </p:nvPr>
        </p:nvSpPr>
        <p:spPr>
          <a:xfrm>
            <a:off x="2399296" y="3340194"/>
            <a:ext cx="1658354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lang="fr-CA" i="1" spc="5" dirty="0">
              <a:latin typeface="Trebuchet MS"/>
            </a:endParaRPr>
          </a:p>
        </p:txBody>
      </p:sp>
      <p:sp>
        <p:nvSpPr>
          <p:cNvPr id="42" name="object 1461"/>
          <p:cNvSpPr txBox="1"/>
          <p:nvPr>
            <p:custDataLst>
              <p:tags r:id="rId41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suis-je?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rgbClr val="7F7F7F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liées?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vocabulaires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309193" y="655078"/>
            <a:ext cx="3989704" cy="183515"/>
          </a:xfrm>
          <a:custGeom>
            <a:avLst/>
            <a:gdLst/>
            <a:ahLst/>
            <a:cxnLst/>
            <a:rect l="l" t="t" r="r" b="b"/>
            <a:pathLst>
              <a:path w="3989704" h="18351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3454"/>
                </a:lnTo>
                <a:lnTo>
                  <a:pt x="3989654" y="183454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794400" y="660125"/>
            <a:ext cx="222843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0110">
              <a:lnSpc>
                <a:spcPct val="100000"/>
              </a:lnSpc>
              <a:spcBef>
                <a:spcPts val="480"/>
              </a:spcBef>
            </a:pP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Des questions?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>
            <p:custDataLst>
              <p:tags r:id="rId5"/>
            </p:custDataLst>
          </p:nvPr>
        </p:nvSpPr>
        <p:spPr>
          <a:xfrm>
            <a:off x="309194" y="825881"/>
            <a:ext cx="3989653" cy="5060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7" name="object 7"/>
          <p:cNvSpPr/>
          <p:nvPr>
            <p:custDataLst>
              <p:tags r:id="rId6"/>
            </p:custDataLst>
          </p:nvPr>
        </p:nvSpPr>
        <p:spPr>
          <a:xfrm>
            <a:off x="359994" y="3303562"/>
            <a:ext cx="101600" cy="1016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8" name="object 8"/>
          <p:cNvSpPr/>
          <p:nvPr>
            <p:custDataLst>
              <p:tags r:id="rId7"/>
            </p:custDataLst>
          </p:nvPr>
        </p:nvSpPr>
        <p:spPr>
          <a:xfrm>
            <a:off x="4235348" y="3290861"/>
            <a:ext cx="114249" cy="1143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9" name="object 9"/>
          <p:cNvSpPr/>
          <p:nvPr>
            <p:custDataLst>
              <p:tags r:id="rId8"/>
            </p:custDataLst>
          </p:nvPr>
        </p:nvSpPr>
        <p:spPr>
          <a:xfrm>
            <a:off x="410794" y="3341662"/>
            <a:ext cx="3837254" cy="6349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0" name="object 10"/>
          <p:cNvSpPr/>
          <p:nvPr>
            <p:custDataLst>
              <p:tags r:id="rId9"/>
            </p:custDataLst>
          </p:nvPr>
        </p:nvSpPr>
        <p:spPr>
          <a:xfrm>
            <a:off x="4298848" y="699312"/>
            <a:ext cx="50749" cy="1016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1" name="object 11"/>
          <p:cNvSpPr/>
          <p:nvPr>
            <p:custDataLst>
              <p:tags r:id="rId10"/>
            </p:custDataLst>
          </p:nvPr>
        </p:nvSpPr>
        <p:spPr>
          <a:xfrm>
            <a:off x="4298848" y="750074"/>
            <a:ext cx="50749" cy="255348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2" name="object 12"/>
          <p:cNvSpPr/>
          <p:nvPr>
            <p:custDataLst>
              <p:tags r:id="rId11"/>
            </p:custDataLst>
          </p:nvPr>
        </p:nvSpPr>
        <p:spPr>
          <a:xfrm>
            <a:off x="309193" y="870127"/>
            <a:ext cx="3989704" cy="2484755"/>
          </a:xfrm>
          <a:custGeom>
            <a:avLst/>
            <a:gdLst/>
            <a:ahLst/>
            <a:cxnLst/>
            <a:rect l="l" t="t" r="r" b="b"/>
            <a:pathLst>
              <a:path w="3989704" h="2484754">
                <a:moveTo>
                  <a:pt x="3989654" y="0"/>
                </a:moveTo>
                <a:lnTo>
                  <a:pt x="0" y="0"/>
                </a:lnTo>
                <a:lnTo>
                  <a:pt x="0" y="2433434"/>
                </a:lnTo>
                <a:lnTo>
                  <a:pt x="4008" y="2453159"/>
                </a:lnTo>
                <a:lnTo>
                  <a:pt x="14922" y="2469311"/>
                </a:lnTo>
                <a:lnTo>
                  <a:pt x="31075" y="2480226"/>
                </a:lnTo>
                <a:lnTo>
                  <a:pt x="50800" y="2484234"/>
                </a:lnTo>
                <a:lnTo>
                  <a:pt x="3938854" y="2484234"/>
                </a:lnTo>
                <a:lnTo>
                  <a:pt x="3958579" y="2480226"/>
                </a:lnTo>
                <a:lnTo>
                  <a:pt x="3974732" y="2469311"/>
                </a:lnTo>
                <a:lnTo>
                  <a:pt x="3985646" y="2453159"/>
                </a:lnTo>
                <a:lnTo>
                  <a:pt x="3989654" y="2433434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3" name="object 13"/>
          <p:cNvSpPr/>
          <p:nvPr>
            <p:custDataLst>
              <p:tags r:id="rId12"/>
            </p:custDataLst>
          </p:nvPr>
        </p:nvSpPr>
        <p:spPr>
          <a:xfrm>
            <a:off x="4298848" y="737374"/>
            <a:ext cx="0" cy="2585720"/>
          </a:xfrm>
          <a:custGeom>
            <a:avLst/>
            <a:gdLst/>
            <a:ahLst/>
            <a:cxnLst/>
            <a:rect l="l" t="t" r="r" b="b"/>
            <a:pathLst>
              <a:path h="2585720">
                <a:moveTo>
                  <a:pt x="0" y="258523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4" name="object 14"/>
          <p:cNvSpPr/>
          <p:nvPr>
            <p:custDataLst>
              <p:tags r:id="rId13"/>
            </p:custDataLst>
          </p:nvPr>
        </p:nvSpPr>
        <p:spPr>
          <a:xfrm>
            <a:off x="4298848" y="72467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5" name="object 15"/>
          <p:cNvSpPr/>
          <p:nvPr>
            <p:custDataLst>
              <p:tags r:id="rId14"/>
            </p:custDataLst>
          </p:nvPr>
        </p:nvSpPr>
        <p:spPr>
          <a:xfrm>
            <a:off x="4298848" y="71197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6" name="object 16"/>
          <p:cNvSpPr/>
          <p:nvPr>
            <p:custDataLst>
              <p:tags r:id="rId15"/>
            </p:custDataLst>
          </p:nvPr>
        </p:nvSpPr>
        <p:spPr>
          <a:xfrm>
            <a:off x="4298848" y="69927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7" name="object 17"/>
          <p:cNvSpPr/>
          <p:nvPr>
            <p:custDataLst>
              <p:tags r:id="rId16"/>
            </p:custDataLst>
          </p:nvPr>
        </p:nvSpPr>
        <p:spPr>
          <a:xfrm>
            <a:off x="419058" y="1080115"/>
            <a:ext cx="1069405" cy="106940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8" name="object 18"/>
          <p:cNvSpPr/>
          <p:nvPr>
            <p:custDataLst>
              <p:tags r:id="rId17"/>
            </p:custDataLst>
          </p:nvPr>
        </p:nvSpPr>
        <p:spPr>
          <a:xfrm>
            <a:off x="2634676" y="1624106"/>
            <a:ext cx="1401668" cy="44558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9" name="object 19"/>
          <p:cNvSpPr/>
          <p:nvPr>
            <p:custDataLst>
              <p:tags r:id="rId18"/>
            </p:custDataLst>
          </p:nvPr>
        </p:nvSpPr>
        <p:spPr>
          <a:xfrm>
            <a:off x="2476188" y="915894"/>
            <a:ext cx="1718643" cy="71293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0" name="object 20"/>
          <p:cNvSpPr/>
          <p:nvPr>
            <p:custDataLst>
              <p:tags r:id="rId19"/>
            </p:custDataLst>
          </p:nvPr>
        </p:nvSpPr>
        <p:spPr>
          <a:xfrm>
            <a:off x="2533457" y="2152999"/>
            <a:ext cx="1604107" cy="53470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1" name="object 21"/>
          <p:cNvSpPr/>
          <p:nvPr>
            <p:custDataLst>
              <p:tags r:id="rId20"/>
            </p:custDataLst>
          </p:nvPr>
        </p:nvSpPr>
        <p:spPr>
          <a:xfrm>
            <a:off x="1464054" y="1036730"/>
            <a:ext cx="1069403" cy="106940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2" name="object 22"/>
          <p:cNvSpPr/>
          <p:nvPr>
            <p:custDataLst>
              <p:tags r:id="rId21"/>
            </p:custDataLst>
          </p:nvPr>
        </p:nvSpPr>
        <p:spPr>
          <a:xfrm>
            <a:off x="637814" y="2161006"/>
            <a:ext cx="1713022" cy="53470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3" name="object 23"/>
          <p:cNvSpPr/>
          <p:nvPr>
            <p:custDataLst>
              <p:tags r:id="rId22"/>
            </p:custDataLst>
          </p:nvPr>
        </p:nvSpPr>
        <p:spPr>
          <a:xfrm>
            <a:off x="2083986" y="2712853"/>
            <a:ext cx="1616091" cy="53470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4" name="object 24"/>
          <p:cNvSpPr/>
          <p:nvPr>
            <p:custDataLst>
              <p:tags r:id="rId23"/>
            </p:custDataLst>
          </p:nvPr>
        </p:nvSpPr>
        <p:spPr>
          <a:xfrm>
            <a:off x="637814" y="2750579"/>
            <a:ext cx="1329120" cy="53470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5" name="object 25"/>
          <p:cNvSpPr/>
          <p:nvPr>
            <p:custDataLst>
              <p:tags r:id="rId24"/>
            </p:custDataLst>
          </p:nvPr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6" name="object 26"/>
          <p:cNvSpPr/>
          <p:nvPr>
            <p:custDataLst>
              <p:tags r:id="rId25"/>
            </p:custDataLst>
          </p:nvPr>
        </p:nvSpPr>
        <p:spPr>
          <a:xfrm>
            <a:off x="2303995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  <p:custDataLst>
              <p:tags r:id="rId26"/>
            </p:custDataLst>
          </p:nvPr>
        </p:nvSpPr>
        <p:spPr>
          <a:xfrm>
            <a:off x="1619250" y="3340195"/>
            <a:ext cx="58990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10" dirty="0" smtClean="0"/>
              <a:t>Warren </a:t>
            </a:r>
            <a:r>
              <a:rPr lang="fr-CA" spc="-5" dirty="0" smtClean="0"/>
              <a:t>et</a:t>
            </a:r>
            <a:r>
              <a:rPr lang="fr-CA" dirty="0" smtClean="0"/>
              <a:t> </a:t>
            </a:r>
            <a:r>
              <a:rPr lang="fr-CA" spc="-5" dirty="0" smtClean="0"/>
              <a:t>coll.</a:t>
            </a:r>
            <a:endParaRPr lang="fr-CA" spc="-5" dirty="0"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  <p:custDataLst>
              <p:tags r:id="rId27"/>
            </p:custDataLst>
          </p:nvPr>
        </p:nvSpPr>
        <p:spPr>
          <a:xfrm>
            <a:off x="2399296" y="3340195"/>
            <a:ext cx="1637048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lang="fr-CA" i="1" spc="5" dirty="0">
              <a:latin typeface="Trebuchet MS"/>
            </a:endParaRPr>
          </a:p>
        </p:txBody>
      </p:sp>
      <p:sp>
        <p:nvSpPr>
          <p:cNvPr id="29" name="object 1461"/>
          <p:cNvSpPr txBox="1"/>
          <p:nvPr>
            <p:custDataLst>
              <p:tags r:id="rId28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suis-je?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rgbClr val="7F7F7F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liées?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vocabulaires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" name="object 4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5" name="object 5"/>
          <p:cNvSpPr/>
          <p:nvPr>
            <p:custDataLst>
              <p:tags r:id="rId3"/>
            </p:custDataLst>
          </p:nvPr>
        </p:nvSpPr>
        <p:spPr>
          <a:xfrm>
            <a:off x="309193" y="823709"/>
            <a:ext cx="3989704" cy="193675"/>
          </a:xfrm>
          <a:custGeom>
            <a:avLst/>
            <a:gdLst/>
            <a:ahLst/>
            <a:cxnLst/>
            <a:rect l="l" t="t" r="r" b="b"/>
            <a:pathLst>
              <a:path w="3989704" h="19367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3153"/>
                </a:lnTo>
                <a:lnTo>
                  <a:pt x="3989654" y="19315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6" name="object 6"/>
          <p:cNvSpPr txBox="1"/>
          <p:nvPr>
            <p:custDataLst>
              <p:tags r:id="rId4"/>
            </p:custDataLst>
          </p:nvPr>
        </p:nvSpPr>
        <p:spPr>
          <a:xfrm>
            <a:off x="309146" y="823175"/>
            <a:ext cx="3989654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800" b="1" spc="-10" dirty="0" smtClean="0">
                <a:solidFill>
                  <a:srgbClr val="FFFFFF"/>
                </a:solidFill>
                <a:latin typeface="Arial"/>
              </a:rPr>
              <a:t>Premier </a:t>
            </a:r>
            <a:r>
              <a:rPr lang="fr-CA" sz="800" i="1" spc="-340" dirty="0" smtClean="0">
                <a:solidFill>
                  <a:srgbClr val="FFFF00"/>
                </a:solidFill>
                <a:latin typeface="Verdana"/>
              </a:rPr>
              <a:t>&gt;  &gt;  &gt;  &gt;  &gt;          </a:t>
            </a:r>
            <a:r>
              <a:rPr lang="fr-CA" sz="800" b="1" spc="-5" dirty="0" smtClean="0">
                <a:solidFill>
                  <a:srgbClr val="FFFFFF"/>
                </a:solidFill>
                <a:latin typeface="Arial"/>
              </a:rPr>
              <a:t>ensemble de données </a:t>
            </a:r>
            <a:r>
              <a:rPr lang="fr-CA" sz="800" b="1" spc="-10" dirty="0" smtClean="0">
                <a:solidFill>
                  <a:srgbClr val="FFFFFF"/>
                </a:solidFill>
                <a:latin typeface="Arial"/>
              </a:rPr>
              <a:t>sur le portail de données ouvertes du Canada </a:t>
            </a:r>
            <a:endParaRPr lang="fr-CA" sz="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>
            <p:custDataLst>
              <p:tags r:id="rId5"/>
            </p:custDataLst>
          </p:nvPr>
        </p:nvSpPr>
        <p:spPr>
          <a:xfrm>
            <a:off x="309194" y="1004214"/>
            <a:ext cx="3989653" cy="5060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8" name="object 8"/>
          <p:cNvSpPr/>
          <p:nvPr>
            <p:custDataLst>
              <p:tags r:id="rId6"/>
            </p:custDataLst>
          </p:nvPr>
        </p:nvSpPr>
        <p:spPr>
          <a:xfrm>
            <a:off x="359994" y="2945028"/>
            <a:ext cx="101600" cy="1016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9" name="object 9"/>
          <p:cNvSpPr/>
          <p:nvPr>
            <p:custDataLst>
              <p:tags r:id="rId7"/>
            </p:custDataLst>
          </p:nvPr>
        </p:nvSpPr>
        <p:spPr>
          <a:xfrm>
            <a:off x="4235348" y="2932328"/>
            <a:ext cx="114249" cy="1143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0" name="object 10"/>
          <p:cNvSpPr/>
          <p:nvPr>
            <p:custDataLst>
              <p:tags r:id="rId8"/>
            </p:custDataLst>
          </p:nvPr>
        </p:nvSpPr>
        <p:spPr>
          <a:xfrm>
            <a:off x="410794" y="2983128"/>
            <a:ext cx="3837254" cy="6349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1" name="object 11"/>
          <p:cNvSpPr/>
          <p:nvPr>
            <p:custDataLst>
              <p:tags r:id="rId9"/>
            </p:custDataLst>
          </p:nvPr>
        </p:nvSpPr>
        <p:spPr>
          <a:xfrm>
            <a:off x="4298848" y="867943"/>
            <a:ext cx="50749" cy="1016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2" name="object 12"/>
          <p:cNvSpPr/>
          <p:nvPr>
            <p:custDataLst>
              <p:tags r:id="rId10"/>
            </p:custDataLst>
          </p:nvPr>
        </p:nvSpPr>
        <p:spPr>
          <a:xfrm>
            <a:off x="4298848" y="918718"/>
            <a:ext cx="50749" cy="202631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3" name="object 13"/>
          <p:cNvSpPr/>
          <p:nvPr>
            <p:custDataLst>
              <p:tags r:id="rId11"/>
            </p:custDataLst>
          </p:nvPr>
        </p:nvSpPr>
        <p:spPr>
          <a:xfrm>
            <a:off x="309193" y="1048473"/>
            <a:ext cx="3989704" cy="1947545"/>
          </a:xfrm>
          <a:custGeom>
            <a:avLst/>
            <a:gdLst/>
            <a:ahLst/>
            <a:cxnLst/>
            <a:rect l="l" t="t" r="r" b="b"/>
            <a:pathLst>
              <a:path w="3989704" h="1947545">
                <a:moveTo>
                  <a:pt x="3989654" y="0"/>
                </a:moveTo>
                <a:lnTo>
                  <a:pt x="0" y="0"/>
                </a:lnTo>
                <a:lnTo>
                  <a:pt x="0" y="1896554"/>
                </a:lnTo>
                <a:lnTo>
                  <a:pt x="4008" y="1916279"/>
                </a:lnTo>
                <a:lnTo>
                  <a:pt x="14922" y="1932432"/>
                </a:lnTo>
                <a:lnTo>
                  <a:pt x="31075" y="1943346"/>
                </a:lnTo>
                <a:lnTo>
                  <a:pt x="50800" y="1947354"/>
                </a:lnTo>
                <a:lnTo>
                  <a:pt x="3938854" y="1947354"/>
                </a:lnTo>
                <a:lnTo>
                  <a:pt x="3958579" y="1943346"/>
                </a:lnTo>
                <a:lnTo>
                  <a:pt x="3974732" y="1932432"/>
                </a:lnTo>
                <a:lnTo>
                  <a:pt x="3985646" y="1916279"/>
                </a:lnTo>
                <a:lnTo>
                  <a:pt x="3989654" y="1896554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4" name="object 14"/>
          <p:cNvSpPr/>
          <p:nvPr>
            <p:custDataLst>
              <p:tags r:id="rId12"/>
            </p:custDataLst>
          </p:nvPr>
        </p:nvSpPr>
        <p:spPr>
          <a:xfrm>
            <a:off x="4298848" y="906018"/>
            <a:ext cx="0" cy="2058670"/>
          </a:xfrm>
          <a:custGeom>
            <a:avLst/>
            <a:gdLst/>
            <a:ahLst/>
            <a:cxnLst/>
            <a:rect l="l" t="t" r="r" b="b"/>
            <a:pathLst>
              <a:path h="2058670">
                <a:moveTo>
                  <a:pt x="0" y="205806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5" name="object 15"/>
          <p:cNvSpPr/>
          <p:nvPr>
            <p:custDataLst>
              <p:tags r:id="rId13"/>
            </p:custDataLst>
          </p:nvPr>
        </p:nvSpPr>
        <p:spPr>
          <a:xfrm>
            <a:off x="4298848" y="89331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6" name="object 16"/>
          <p:cNvSpPr/>
          <p:nvPr>
            <p:custDataLst>
              <p:tags r:id="rId14"/>
            </p:custDataLst>
          </p:nvPr>
        </p:nvSpPr>
        <p:spPr>
          <a:xfrm>
            <a:off x="4298848" y="88061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7" name="object 17"/>
          <p:cNvSpPr/>
          <p:nvPr>
            <p:custDataLst>
              <p:tags r:id="rId15"/>
            </p:custDataLst>
          </p:nvPr>
        </p:nvSpPr>
        <p:spPr>
          <a:xfrm>
            <a:off x="4298848" y="86791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8" name="object 18"/>
          <p:cNvSpPr/>
          <p:nvPr>
            <p:custDataLst>
              <p:tags r:id="rId16"/>
            </p:custDataLst>
          </p:nvPr>
        </p:nvSpPr>
        <p:spPr>
          <a:xfrm>
            <a:off x="554405" y="1073786"/>
            <a:ext cx="3499160" cy="187761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9" name="object 19"/>
          <p:cNvSpPr/>
          <p:nvPr>
            <p:custDataLst>
              <p:tags r:id="rId17"/>
            </p:custDataLst>
          </p:nvPr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0" name="object 20"/>
          <p:cNvSpPr/>
          <p:nvPr>
            <p:custDataLst>
              <p:tags r:id="rId18"/>
            </p:custDataLst>
          </p:nvPr>
        </p:nvSpPr>
        <p:spPr>
          <a:xfrm>
            <a:off x="2303995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  <p:custDataLst>
              <p:tags r:id="rId19"/>
            </p:custDataLst>
          </p:nvPr>
        </p:nvSpPr>
        <p:spPr>
          <a:xfrm>
            <a:off x="1619250" y="3340195"/>
            <a:ext cx="58990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10" dirty="0" smtClean="0"/>
              <a:t>Warren </a:t>
            </a:r>
            <a:r>
              <a:rPr lang="fr-CA" spc="-5" dirty="0" smtClean="0"/>
              <a:t>et</a:t>
            </a:r>
            <a:r>
              <a:rPr lang="fr-CA" dirty="0" smtClean="0"/>
              <a:t> </a:t>
            </a:r>
            <a:r>
              <a:rPr lang="fr-CA" spc="-5" dirty="0" smtClean="0"/>
              <a:t>coll.</a:t>
            </a:r>
            <a:endParaRPr lang="fr-CA" spc="-5"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  <p:custDataLst>
              <p:tags r:id="rId20"/>
            </p:custDataLst>
          </p:nvPr>
        </p:nvSpPr>
        <p:spPr>
          <a:xfrm>
            <a:off x="2399296" y="3340195"/>
            <a:ext cx="1654269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lang="fr-CA" i="1" spc="5" dirty="0">
              <a:latin typeface="Trebuchet MS"/>
            </a:endParaRPr>
          </a:p>
        </p:txBody>
      </p:sp>
      <p:sp>
        <p:nvSpPr>
          <p:cNvPr id="23" name="object 1461"/>
          <p:cNvSpPr txBox="1"/>
          <p:nvPr>
            <p:custDataLst>
              <p:tags r:id="rId21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suis-je?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/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rgbClr val="7F7F7F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liées?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vocabulaires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0" y="553808"/>
            <a:ext cx="4608004" cy="19372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6" name="object 6"/>
          <p:cNvSpPr/>
          <p:nvPr>
            <p:custDataLst>
              <p:tags r:id="rId4"/>
            </p:custDataLst>
          </p:nvPr>
        </p:nvSpPr>
        <p:spPr>
          <a:xfrm>
            <a:off x="0" y="745007"/>
            <a:ext cx="4608004" cy="5060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7" name="object 7"/>
          <p:cNvSpPr/>
          <p:nvPr>
            <p:custDataLst>
              <p:tags r:id="rId5"/>
            </p:custDataLst>
          </p:nvPr>
        </p:nvSpPr>
        <p:spPr>
          <a:xfrm>
            <a:off x="301040" y="1144955"/>
            <a:ext cx="191630" cy="19163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8" name="object 8"/>
          <p:cNvSpPr txBox="1"/>
          <p:nvPr>
            <p:custDataLst>
              <p:tags r:id="rId6"/>
            </p:custDataLst>
          </p:nvPr>
        </p:nvSpPr>
        <p:spPr>
          <a:xfrm>
            <a:off x="356019" y="1174991"/>
            <a:ext cx="8191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800" b="1" spc="-5" dirty="0" smtClean="0">
                <a:solidFill>
                  <a:srgbClr val="FAFAFD"/>
                </a:solidFill>
                <a:latin typeface="Arial"/>
              </a:rPr>
              <a:t>1</a:t>
            </a:r>
            <a:endParaRPr lang="fr-CA" sz="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>
            <p:custDataLst>
              <p:tags r:id="rId7"/>
            </p:custDataLst>
          </p:nvPr>
        </p:nvSpPr>
        <p:spPr>
          <a:xfrm>
            <a:off x="549985" y="1152664"/>
            <a:ext cx="1203161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1050" b="1" spc="-10" dirty="0" smtClean="0">
                <a:solidFill>
                  <a:srgbClr val="D6D6EF"/>
                </a:solidFill>
                <a:latin typeface="Arial"/>
              </a:rPr>
              <a:t>Qui suis-</a:t>
            </a:r>
            <a:r>
              <a:rPr lang="fr-CA" sz="1050" b="1" spc="-5" dirty="0" smtClean="0">
                <a:solidFill>
                  <a:srgbClr val="D6D6EF"/>
                </a:solidFill>
                <a:latin typeface="Arial"/>
              </a:rPr>
              <a:t>je?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>
            <p:custDataLst>
              <p:tags r:id="rId8"/>
            </p:custDataLst>
          </p:nvPr>
        </p:nvSpPr>
        <p:spPr>
          <a:xfrm>
            <a:off x="301040" y="1509331"/>
            <a:ext cx="191630" cy="19163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1" name="object 11"/>
          <p:cNvSpPr txBox="1"/>
          <p:nvPr>
            <p:custDataLst>
              <p:tags r:id="rId9"/>
            </p:custDataLst>
          </p:nvPr>
        </p:nvSpPr>
        <p:spPr>
          <a:xfrm>
            <a:off x="356019" y="1539379"/>
            <a:ext cx="8191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800" b="1" spc="-5" dirty="0" smtClean="0">
                <a:solidFill>
                  <a:srgbClr val="EAEAF7"/>
                </a:solidFill>
                <a:latin typeface="Arial"/>
              </a:rPr>
              <a:t>2</a:t>
            </a:r>
            <a:endParaRPr lang="fr-CA" sz="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>
            <p:custDataLst>
              <p:tags r:id="rId10"/>
            </p:custDataLst>
          </p:nvPr>
        </p:nvSpPr>
        <p:spPr>
          <a:xfrm>
            <a:off x="549986" y="1517040"/>
            <a:ext cx="2830163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1050" b="1" spc="-15" dirty="0" smtClean="0">
                <a:solidFill>
                  <a:srgbClr val="3333B2"/>
                </a:solidFill>
                <a:latin typeface="Arial"/>
              </a:rPr>
              <a:t>Pourquoi des </a:t>
            </a:r>
            <a:r>
              <a:rPr lang="fr-CA" sz="1050" b="1" spc="-5" dirty="0" smtClean="0">
                <a:solidFill>
                  <a:srgbClr val="3333B2"/>
                </a:solidFill>
                <a:latin typeface="Arial"/>
              </a:rPr>
              <a:t>données (ouvertes) liées?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>
            <p:custDataLst>
              <p:tags r:id="rId11"/>
            </p:custDataLst>
          </p:nvPr>
        </p:nvSpPr>
        <p:spPr>
          <a:xfrm>
            <a:off x="301040" y="1873707"/>
            <a:ext cx="191630" cy="19163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4" name="object 14"/>
          <p:cNvSpPr txBox="1"/>
          <p:nvPr>
            <p:custDataLst>
              <p:tags r:id="rId12"/>
            </p:custDataLst>
          </p:nvPr>
        </p:nvSpPr>
        <p:spPr>
          <a:xfrm>
            <a:off x="356019" y="1903120"/>
            <a:ext cx="8191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800" b="1" spc="-5" dirty="0" smtClean="0">
                <a:solidFill>
                  <a:srgbClr val="FAFAFD"/>
                </a:solidFill>
                <a:latin typeface="Arial"/>
              </a:rPr>
              <a:t>3</a:t>
            </a:r>
            <a:endParaRPr lang="fr-CA" sz="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>
            <p:custDataLst>
              <p:tags r:id="rId13"/>
            </p:custDataLst>
          </p:nvPr>
        </p:nvSpPr>
        <p:spPr>
          <a:xfrm>
            <a:off x="549986" y="1881416"/>
            <a:ext cx="305312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1050" b="1" spc="-5" dirty="0" smtClean="0">
                <a:solidFill>
                  <a:srgbClr val="D6D6EF"/>
                </a:solidFill>
                <a:latin typeface="Arial"/>
              </a:rPr>
              <a:t>Notes d’observation</a:t>
            </a:r>
            <a:r>
              <a:rPr lang="fr-CA" sz="1050" b="1" spc="-10" dirty="0" smtClean="0">
                <a:solidFill>
                  <a:srgbClr val="D6D6EF"/>
                </a:solidFill>
                <a:latin typeface="Arial"/>
              </a:rPr>
              <a:t> sur les</a:t>
            </a:r>
            <a:r>
              <a:rPr lang="fr-CA" dirty="0" smtClean="0"/>
              <a:t> </a:t>
            </a:r>
            <a:r>
              <a:rPr lang="fr-CA" sz="1050" b="1" spc="-10" dirty="0" smtClean="0">
                <a:solidFill>
                  <a:srgbClr val="D6D6EF"/>
                </a:solidFill>
                <a:latin typeface="Arial"/>
              </a:rPr>
              <a:t>vocabulaires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>
            <p:custDataLst>
              <p:tags r:id="rId14"/>
            </p:custDataLst>
          </p:nvPr>
        </p:nvSpPr>
        <p:spPr>
          <a:xfrm>
            <a:off x="301040" y="2238095"/>
            <a:ext cx="191630" cy="19163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7" name="object 17"/>
          <p:cNvSpPr txBox="1"/>
          <p:nvPr>
            <p:custDataLst>
              <p:tags r:id="rId15"/>
            </p:custDataLst>
          </p:nvPr>
        </p:nvSpPr>
        <p:spPr>
          <a:xfrm>
            <a:off x="356019" y="2268131"/>
            <a:ext cx="8191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800" b="1" spc="-5" dirty="0" smtClean="0">
                <a:solidFill>
                  <a:srgbClr val="FAFAFD"/>
                </a:solidFill>
                <a:latin typeface="Arial"/>
              </a:rPr>
              <a:t>4</a:t>
            </a:r>
            <a:endParaRPr lang="fr-CA" sz="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>
            <p:custDataLst>
              <p:tags r:id="rId16"/>
            </p:custDataLst>
          </p:nvPr>
        </p:nvSpPr>
        <p:spPr>
          <a:xfrm>
            <a:off x="549986" y="2245791"/>
            <a:ext cx="335496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1050" b="1" spc="-5" dirty="0" smtClean="0">
                <a:solidFill>
                  <a:srgbClr val="D6D6EF"/>
                </a:solidFill>
                <a:latin typeface="Arial"/>
              </a:rPr>
              <a:t>Notes d’observation </a:t>
            </a:r>
            <a:r>
              <a:rPr lang="fr-CA" sz="1050" b="1" spc="-10" dirty="0" smtClean="0">
                <a:solidFill>
                  <a:srgbClr val="D6D6EF"/>
                </a:solidFill>
                <a:latin typeface="Arial"/>
              </a:rPr>
              <a:t>sur la publication</a:t>
            </a:r>
            <a:r>
              <a:rPr lang="fr-CA" dirty="0" smtClean="0"/>
              <a:t> </a:t>
            </a:r>
            <a:r>
              <a:rPr lang="fr-CA" sz="1050" b="1" spc="-5" dirty="0" smtClean="0">
                <a:solidFill>
                  <a:srgbClr val="D6D6EF"/>
                </a:solidFill>
                <a:latin typeface="Arial"/>
              </a:rPr>
              <a:t>de données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>
            <p:custDataLst>
              <p:tags r:id="rId17"/>
            </p:custDataLst>
          </p:nvPr>
        </p:nvSpPr>
        <p:spPr>
          <a:xfrm>
            <a:off x="301040" y="2602471"/>
            <a:ext cx="191630" cy="19163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0" name="object 20"/>
          <p:cNvSpPr txBox="1"/>
          <p:nvPr>
            <p:custDataLst>
              <p:tags r:id="rId18"/>
            </p:custDataLst>
          </p:nvPr>
        </p:nvSpPr>
        <p:spPr>
          <a:xfrm>
            <a:off x="356019" y="2631884"/>
            <a:ext cx="8191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800" b="1" spc="-5" dirty="0" smtClean="0">
                <a:solidFill>
                  <a:srgbClr val="FAFAFD"/>
                </a:solidFill>
                <a:latin typeface="Arial"/>
              </a:rPr>
              <a:t>5</a:t>
            </a:r>
            <a:endParaRPr lang="fr-CA" sz="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>
            <p:custDataLst>
              <p:tags r:id="rId19"/>
            </p:custDataLst>
          </p:nvPr>
        </p:nvSpPr>
        <p:spPr>
          <a:xfrm>
            <a:off x="549986" y="2610180"/>
            <a:ext cx="3812464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1050" b="1" spc="-5" dirty="0" smtClean="0">
                <a:solidFill>
                  <a:srgbClr val="D6D6EF"/>
                </a:solidFill>
                <a:latin typeface="Arial"/>
              </a:rPr>
              <a:t>Notes d’observation sur le travail avec des triplets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>
            <p:custDataLst>
              <p:tags r:id="rId20"/>
            </p:custDataLst>
          </p:nvPr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3" name="object 23"/>
          <p:cNvSpPr/>
          <p:nvPr>
            <p:custDataLst>
              <p:tags r:id="rId21"/>
            </p:custDataLst>
          </p:nvPr>
        </p:nvSpPr>
        <p:spPr>
          <a:xfrm>
            <a:off x="2303995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  <p:custDataLst>
              <p:tags r:id="rId22"/>
            </p:custDataLst>
          </p:nvPr>
        </p:nvSpPr>
        <p:spPr>
          <a:xfrm>
            <a:off x="1619250" y="3340195"/>
            <a:ext cx="58990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10" dirty="0" smtClean="0"/>
              <a:t>Warren </a:t>
            </a:r>
            <a:r>
              <a:rPr lang="fr-CA" spc="-5" dirty="0" smtClean="0"/>
              <a:t>et</a:t>
            </a:r>
            <a:r>
              <a:rPr lang="fr-CA" dirty="0" smtClean="0"/>
              <a:t> </a:t>
            </a:r>
            <a:r>
              <a:rPr lang="fr-CA" spc="-5" dirty="0" smtClean="0"/>
              <a:t>coll.</a:t>
            </a:r>
            <a:endParaRPr lang="fr-CA" spc="-5" dirty="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  <p:custDataLst>
              <p:tags r:id="rId23"/>
            </p:custDataLst>
          </p:nvPr>
        </p:nvSpPr>
        <p:spPr>
          <a:xfrm>
            <a:off x="2399296" y="3340195"/>
            <a:ext cx="1810754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lang="fr-CA" i="1" spc="5" dirty="0">
              <a:latin typeface="Trebuchet MS"/>
            </a:endParaRPr>
          </a:p>
        </p:txBody>
      </p:sp>
      <p:sp>
        <p:nvSpPr>
          <p:cNvPr id="26" name="object 1461"/>
          <p:cNvSpPr txBox="1"/>
          <p:nvPr>
            <p:custDataLst>
              <p:tags r:id="rId24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suis-je?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chemeClr val="bg1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liées?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/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vocabulaires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309193" y="655078"/>
            <a:ext cx="3989704" cy="183515"/>
          </a:xfrm>
          <a:custGeom>
            <a:avLst/>
            <a:gdLst/>
            <a:ahLst/>
            <a:cxnLst/>
            <a:rect l="l" t="t" r="r" b="b"/>
            <a:pathLst>
              <a:path w="3989704" h="18351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3454"/>
                </a:lnTo>
                <a:lnTo>
                  <a:pt x="3989654" y="183454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5" name="object 5"/>
          <p:cNvSpPr/>
          <p:nvPr>
            <p:custDataLst>
              <p:tags r:id="rId4"/>
            </p:custDataLst>
          </p:nvPr>
        </p:nvSpPr>
        <p:spPr>
          <a:xfrm>
            <a:off x="309194" y="825881"/>
            <a:ext cx="3989653" cy="5060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6" name="object 6"/>
          <p:cNvSpPr/>
          <p:nvPr>
            <p:custDataLst>
              <p:tags r:id="rId5"/>
            </p:custDataLst>
          </p:nvPr>
        </p:nvSpPr>
        <p:spPr>
          <a:xfrm>
            <a:off x="359994" y="2280348"/>
            <a:ext cx="101600" cy="10160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7" name="object 7"/>
          <p:cNvSpPr/>
          <p:nvPr>
            <p:custDataLst>
              <p:tags r:id="rId6"/>
            </p:custDataLst>
          </p:nvPr>
        </p:nvSpPr>
        <p:spPr>
          <a:xfrm>
            <a:off x="4235348" y="2267648"/>
            <a:ext cx="114249" cy="11430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8" name="object 8"/>
          <p:cNvSpPr/>
          <p:nvPr>
            <p:custDataLst>
              <p:tags r:id="rId7"/>
            </p:custDataLst>
          </p:nvPr>
        </p:nvSpPr>
        <p:spPr>
          <a:xfrm>
            <a:off x="410794" y="2318448"/>
            <a:ext cx="3837254" cy="6349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9" name="object 9"/>
          <p:cNvSpPr/>
          <p:nvPr>
            <p:custDataLst>
              <p:tags r:id="rId8"/>
            </p:custDataLst>
          </p:nvPr>
        </p:nvSpPr>
        <p:spPr>
          <a:xfrm>
            <a:off x="4298848" y="699312"/>
            <a:ext cx="50749" cy="10160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0" name="object 10"/>
          <p:cNvSpPr/>
          <p:nvPr>
            <p:custDataLst>
              <p:tags r:id="rId9"/>
            </p:custDataLst>
          </p:nvPr>
        </p:nvSpPr>
        <p:spPr>
          <a:xfrm>
            <a:off x="4298848" y="750087"/>
            <a:ext cx="50749" cy="153026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1" name="object 11"/>
          <p:cNvSpPr/>
          <p:nvPr>
            <p:custDataLst>
              <p:tags r:id="rId10"/>
            </p:custDataLst>
          </p:nvPr>
        </p:nvSpPr>
        <p:spPr>
          <a:xfrm>
            <a:off x="309193" y="870140"/>
            <a:ext cx="3989704" cy="1461135"/>
          </a:xfrm>
          <a:custGeom>
            <a:avLst/>
            <a:gdLst/>
            <a:ahLst/>
            <a:cxnLst/>
            <a:rect l="l" t="t" r="r" b="b"/>
            <a:pathLst>
              <a:path w="3989704" h="1461135">
                <a:moveTo>
                  <a:pt x="3989654" y="0"/>
                </a:moveTo>
                <a:lnTo>
                  <a:pt x="0" y="0"/>
                </a:lnTo>
                <a:lnTo>
                  <a:pt x="0" y="1410208"/>
                </a:lnTo>
                <a:lnTo>
                  <a:pt x="4008" y="1429932"/>
                </a:lnTo>
                <a:lnTo>
                  <a:pt x="14922" y="1446085"/>
                </a:lnTo>
                <a:lnTo>
                  <a:pt x="31075" y="1456999"/>
                </a:lnTo>
                <a:lnTo>
                  <a:pt x="50800" y="1461008"/>
                </a:lnTo>
                <a:lnTo>
                  <a:pt x="3938854" y="1461008"/>
                </a:lnTo>
                <a:lnTo>
                  <a:pt x="3958579" y="1456999"/>
                </a:lnTo>
                <a:lnTo>
                  <a:pt x="3974732" y="1446085"/>
                </a:lnTo>
                <a:lnTo>
                  <a:pt x="3985646" y="1429932"/>
                </a:lnTo>
                <a:lnTo>
                  <a:pt x="3989654" y="1410208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2" name="object 12"/>
          <p:cNvSpPr/>
          <p:nvPr>
            <p:custDataLst>
              <p:tags r:id="rId11"/>
            </p:custDataLst>
          </p:nvPr>
        </p:nvSpPr>
        <p:spPr>
          <a:xfrm>
            <a:off x="4298848" y="737387"/>
            <a:ext cx="0" cy="1562100"/>
          </a:xfrm>
          <a:custGeom>
            <a:avLst/>
            <a:gdLst/>
            <a:ahLst/>
            <a:cxnLst/>
            <a:rect l="l" t="t" r="r" b="b"/>
            <a:pathLst>
              <a:path h="1562100">
                <a:moveTo>
                  <a:pt x="0" y="156201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3" name="object 13"/>
          <p:cNvSpPr/>
          <p:nvPr>
            <p:custDataLst>
              <p:tags r:id="rId12"/>
            </p:custDataLst>
          </p:nvPr>
        </p:nvSpPr>
        <p:spPr>
          <a:xfrm>
            <a:off x="4298848" y="72468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4" name="object 14"/>
          <p:cNvSpPr/>
          <p:nvPr>
            <p:custDataLst>
              <p:tags r:id="rId13"/>
            </p:custDataLst>
          </p:nvPr>
        </p:nvSpPr>
        <p:spPr>
          <a:xfrm>
            <a:off x="4298848" y="71198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5" name="object 15"/>
          <p:cNvSpPr/>
          <p:nvPr>
            <p:custDataLst>
              <p:tags r:id="rId14"/>
            </p:custDataLst>
          </p:nvPr>
        </p:nvSpPr>
        <p:spPr>
          <a:xfrm>
            <a:off x="4298848" y="69928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6" name="object 16"/>
          <p:cNvSpPr/>
          <p:nvPr>
            <p:custDataLst>
              <p:tags r:id="rId15"/>
            </p:custDataLst>
          </p:nvPr>
        </p:nvSpPr>
        <p:spPr>
          <a:xfrm>
            <a:off x="489686" y="916711"/>
            <a:ext cx="78130" cy="7813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7" name="object 17"/>
          <p:cNvSpPr/>
          <p:nvPr>
            <p:custDataLst>
              <p:tags r:id="rId16"/>
            </p:custDataLst>
          </p:nvPr>
        </p:nvSpPr>
        <p:spPr>
          <a:xfrm>
            <a:off x="489686" y="1126744"/>
            <a:ext cx="78130" cy="7813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8" name="object 18"/>
          <p:cNvSpPr/>
          <p:nvPr>
            <p:custDataLst>
              <p:tags r:id="rId17"/>
            </p:custDataLst>
          </p:nvPr>
        </p:nvSpPr>
        <p:spPr>
          <a:xfrm>
            <a:off x="489686" y="1336776"/>
            <a:ext cx="78130" cy="7813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9" name="object 19"/>
          <p:cNvSpPr/>
          <p:nvPr>
            <p:custDataLst>
              <p:tags r:id="rId18"/>
            </p:custDataLst>
          </p:nvPr>
        </p:nvSpPr>
        <p:spPr>
          <a:xfrm>
            <a:off x="489686" y="1546809"/>
            <a:ext cx="78130" cy="7813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0" name="object 20"/>
          <p:cNvSpPr/>
          <p:nvPr>
            <p:custDataLst>
              <p:tags r:id="rId19"/>
            </p:custDataLst>
          </p:nvPr>
        </p:nvSpPr>
        <p:spPr>
          <a:xfrm>
            <a:off x="489686" y="1756841"/>
            <a:ext cx="78130" cy="7813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1" name="object 21"/>
          <p:cNvSpPr/>
          <p:nvPr>
            <p:custDataLst>
              <p:tags r:id="rId20"/>
            </p:custDataLst>
          </p:nvPr>
        </p:nvSpPr>
        <p:spPr>
          <a:xfrm>
            <a:off x="489686" y="1966874"/>
            <a:ext cx="78130" cy="7813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2" name="object 22"/>
          <p:cNvSpPr/>
          <p:nvPr>
            <p:custDataLst>
              <p:tags r:id="rId21"/>
            </p:custDataLst>
          </p:nvPr>
        </p:nvSpPr>
        <p:spPr>
          <a:xfrm>
            <a:off x="489686" y="2176907"/>
            <a:ext cx="78130" cy="7813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3" name="object 23"/>
          <p:cNvSpPr/>
          <p:nvPr>
            <p:custDataLst>
              <p:tags r:id="rId22"/>
            </p:custDataLst>
          </p:nvPr>
        </p:nvSpPr>
        <p:spPr>
          <a:xfrm>
            <a:off x="309193" y="2356548"/>
            <a:ext cx="3989704" cy="183515"/>
          </a:xfrm>
          <a:custGeom>
            <a:avLst/>
            <a:gdLst/>
            <a:ahLst/>
            <a:cxnLst/>
            <a:rect l="l" t="t" r="r" b="b"/>
            <a:pathLst>
              <a:path w="3989704" h="18351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3454"/>
                </a:lnTo>
                <a:lnTo>
                  <a:pt x="3989654" y="183454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4" name="object 24"/>
          <p:cNvSpPr txBox="1"/>
          <p:nvPr>
            <p:custDataLst>
              <p:tags r:id="rId23"/>
            </p:custDataLst>
          </p:nvPr>
        </p:nvSpPr>
        <p:spPr>
          <a:xfrm>
            <a:off x="291877" y="434073"/>
            <a:ext cx="3892622" cy="209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fr-CA" sz="600" dirty="0" smtClean="0">
              <a:latin typeface="Times New Roman"/>
              <a:cs typeface="Times New Roman"/>
            </a:endParaRPr>
          </a:p>
          <a:p>
            <a:pPr marR="919480" algn="r">
              <a:lnSpc>
                <a:spcPct val="100000"/>
              </a:lnSpc>
              <a:spcBef>
                <a:spcPts val="480"/>
              </a:spcBef>
            </a:pP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Valeur commerciale </a:t>
            </a: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des</a:t>
            </a:r>
            <a:r>
              <a:rPr lang="fr-CA" dirty="0" smtClean="0"/>
              <a:t> </a:t>
            </a:r>
            <a:r>
              <a:rPr lang="fr-CA" sz="1050" b="1" spc="-15" dirty="0" smtClean="0">
                <a:solidFill>
                  <a:srgbClr val="FFFFFF"/>
                </a:solidFill>
                <a:latin typeface="Arial"/>
              </a:rPr>
              <a:t>LOD</a:t>
            </a:r>
            <a:endParaRPr lang="fr-CA" sz="1050" dirty="0" smtClean="0">
              <a:latin typeface="Arial"/>
              <a:cs typeface="Arial"/>
            </a:endParaRPr>
          </a:p>
          <a:p>
            <a:pPr marL="289560" marR="5080">
              <a:lnSpc>
                <a:spcPts val="1500"/>
              </a:lnSpc>
              <a:spcBef>
                <a:spcPts val="600"/>
              </a:spcBef>
            </a:pPr>
            <a:r>
              <a:rPr lang="fr-CA" sz="1050" spc="-5" dirty="0" smtClean="0">
                <a:latin typeface="Arial"/>
              </a:rPr>
              <a:t>Citations! Si </a:t>
            </a:r>
            <a:r>
              <a:rPr lang="fr-CA" sz="1050" spc="-15" dirty="0" smtClean="0">
                <a:latin typeface="Arial"/>
              </a:rPr>
              <a:t>vous </a:t>
            </a:r>
            <a:r>
              <a:rPr lang="fr-CA" sz="1050" spc="-5" dirty="0" smtClean="0">
                <a:latin typeface="Arial"/>
              </a:rPr>
              <a:t>pouvez le citer, ça </a:t>
            </a:r>
            <a:r>
              <a:rPr lang="fr-CA" sz="1050" spc="-10" dirty="0" smtClean="0">
                <a:latin typeface="Arial"/>
              </a:rPr>
              <a:t>existe! </a:t>
            </a:r>
          </a:p>
          <a:p>
            <a:pPr marL="289560" marR="5080">
              <a:lnSpc>
                <a:spcPts val="1500"/>
              </a:lnSpc>
              <a:spcBef>
                <a:spcPts val="60"/>
              </a:spcBef>
            </a:pPr>
            <a:r>
              <a:rPr lang="fr-CA" sz="1050" spc="-5" dirty="0" smtClean="0">
                <a:latin typeface="Arial"/>
              </a:rPr>
              <a:t>Externalisez </a:t>
            </a:r>
            <a:r>
              <a:rPr lang="fr-CA" sz="1050" spc="-15" dirty="0" smtClean="0">
                <a:latin typeface="Arial"/>
              </a:rPr>
              <a:t>vos </a:t>
            </a:r>
            <a:r>
              <a:rPr lang="fr-CA" sz="1050" spc="-5" dirty="0" smtClean="0">
                <a:latin typeface="Arial"/>
              </a:rPr>
              <a:t>coûts à </a:t>
            </a:r>
            <a:r>
              <a:rPr lang="fr-CA" sz="1050" spc="-10" dirty="0" smtClean="0">
                <a:latin typeface="Arial"/>
              </a:rPr>
              <a:t>quelqu’un d’autre. </a:t>
            </a:r>
          </a:p>
          <a:p>
            <a:pPr marL="289560" marR="5080">
              <a:lnSpc>
                <a:spcPts val="1500"/>
              </a:lnSpc>
              <a:spcBef>
                <a:spcPts val="60"/>
              </a:spcBef>
            </a:pPr>
            <a:r>
              <a:rPr lang="fr-CA" sz="1050" spc="-5" dirty="0" smtClean="0">
                <a:latin typeface="Arial"/>
              </a:rPr>
              <a:t>Documentez </a:t>
            </a:r>
            <a:r>
              <a:rPr lang="fr-CA" sz="1050" spc="-15" dirty="0" smtClean="0">
                <a:latin typeface="Arial"/>
              </a:rPr>
              <a:t>les particularités</a:t>
            </a:r>
            <a:r>
              <a:rPr lang="fr-CA" dirty="0" smtClean="0"/>
              <a:t> </a:t>
            </a:r>
            <a:r>
              <a:rPr lang="fr-CA" sz="1050" spc="-10" dirty="0" smtClean="0">
                <a:latin typeface="Arial"/>
              </a:rPr>
              <a:t>de vos données.</a:t>
            </a:r>
            <a:endParaRPr lang="fr-CA" sz="1050" dirty="0" smtClean="0">
              <a:latin typeface="Arial"/>
              <a:cs typeface="Arial"/>
            </a:endParaRPr>
          </a:p>
          <a:p>
            <a:pPr marL="289560" marR="547370">
              <a:lnSpc>
                <a:spcPts val="1500"/>
              </a:lnSpc>
            </a:pPr>
            <a:r>
              <a:rPr lang="fr-CA" sz="1050" strike="sngStrike" spc="-10" dirty="0" smtClean="0">
                <a:latin typeface="Arial"/>
              </a:rPr>
              <a:t>Les données liées</a:t>
            </a:r>
            <a:r>
              <a:rPr lang="fr-CA" sz="1050" strike="sngStrike" spc="-5" dirty="0" smtClean="0">
                <a:latin typeface="Arial"/>
              </a:rPr>
              <a:t> ne sont qu’une </a:t>
            </a:r>
            <a:r>
              <a:rPr lang="fr-CA" sz="1050" strike="sngStrike" spc="-15" dirty="0" smtClean="0">
                <a:latin typeface="Arial"/>
              </a:rPr>
              <a:t>mode. </a:t>
            </a:r>
          </a:p>
          <a:p>
            <a:pPr marL="289560" marR="547370">
              <a:lnSpc>
                <a:spcPts val="1500"/>
              </a:lnSpc>
            </a:pPr>
            <a:r>
              <a:rPr lang="fr-CA" sz="1050" strike="sngStrike" spc="-20" dirty="0" smtClean="0">
                <a:latin typeface="Arial"/>
              </a:rPr>
              <a:t>C’est </a:t>
            </a:r>
            <a:r>
              <a:rPr lang="fr-CA" sz="1050" strike="sngStrike" spc="-5" dirty="0" smtClean="0">
                <a:latin typeface="Arial"/>
              </a:rPr>
              <a:t>déjà sur </a:t>
            </a:r>
            <a:r>
              <a:rPr lang="fr-CA" sz="1050" strike="sngStrike" spc="-20" dirty="0" smtClean="0">
                <a:latin typeface="Arial"/>
              </a:rPr>
              <a:t>mon</a:t>
            </a:r>
            <a:r>
              <a:rPr lang="fr-CA" dirty="0" smtClean="0"/>
              <a:t> </a:t>
            </a:r>
            <a:r>
              <a:rPr lang="fr-CA" sz="1050" strike="sngStrike" spc="-10" dirty="0" smtClean="0">
                <a:latin typeface="Arial"/>
              </a:rPr>
              <a:t>site Web.</a:t>
            </a:r>
            <a:endParaRPr lang="fr-CA" sz="1050" dirty="0" smtClean="0">
              <a:latin typeface="Arial"/>
              <a:cs typeface="Arial"/>
            </a:endParaRPr>
          </a:p>
          <a:p>
            <a:pPr marL="289560" marR="742950">
              <a:lnSpc>
                <a:spcPts val="1500"/>
              </a:lnSpc>
            </a:pPr>
            <a:r>
              <a:rPr lang="fr-CA" sz="1050" strike="sngStrike" spc="-15" dirty="0" smtClean="0">
                <a:latin typeface="Arial"/>
              </a:rPr>
              <a:t>On va me</a:t>
            </a:r>
            <a:r>
              <a:rPr lang="fr-CA" sz="1050" strike="sngStrike" spc="-5" dirty="0" smtClean="0">
                <a:latin typeface="Arial"/>
              </a:rPr>
              <a:t> voler </a:t>
            </a:r>
            <a:r>
              <a:rPr lang="fr-CA" sz="1050" strike="sngStrike" spc="-20" dirty="0" smtClean="0">
                <a:latin typeface="Arial"/>
              </a:rPr>
              <a:t>mes </a:t>
            </a:r>
            <a:r>
              <a:rPr lang="fr-CA" sz="1050" strike="sngStrike" spc="-5" dirty="0" smtClean="0">
                <a:latin typeface="Arial"/>
              </a:rPr>
              <a:t>données. </a:t>
            </a:r>
          </a:p>
          <a:p>
            <a:pPr marL="289560" marR="742950">
              <a:lnSpc>
                <a:spcPts val="1500"/>
              </a:lnSpc>
            </a:pPr>
            <a:r>
              <a:rPr lang="fr-CA" sz="1050" strike="sngStrike" spc="-5" dirty="0" smtClean="0">
                <a:latin typeface="Arial"/>
              </a:rPr>
              <a:t>Il y a des erreurs </a:t>
            </a:r>
            <a:r>
              <a:rPr lang="fr-CA" sz="1050" strike="sngStrike" spc="-20" dirty="0" smtClean="0">
                <a:latin typeface="Arial"/>
              </a:rPr>
              <a:t>dans mes </a:t>
            </a:r>
            <a:r>
              <a:rPr lang="fr-CA" sz="1050" strike="sngStrike" spc="-5" dirty="0" smtClean="0">
                <a:latin typeface="Arial"/>
              </a:rPr>
              <a:t>données.</a:t>
            </a:r>
            <a:endParaRPr lang="fr-CA" sz="105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 Observations :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>
            <p:custDataLst>
              <p:tags r:id="rId24"/>
            </p:custDataLst>
          </p:nvPr>
        </p:nvSpPr>
        <p:spPr>
          <a:xfrm>
            <a:off x="309194" y="2527350"/>
            <a:ext cx="3989653" cy="5060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6" name="object 26"/>
          <p:cNvSpPr/>
          <p:nvPr>
            <p:custDataLst>
              <p:tags r:id="rId25"/>
            </p:custDataLst>
          </p:nvPr>
        </p:nvSpPr>
        <p:spPr>
          <a:xfrm>
            <a:off x="359994" y="3295523"/>
            <a:ext cx="101600" cy="10160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7" name="object 27"/>
          <p:cNvSpPr/>
          <p:nvPr>
            <p:custDataLst>
              <p:tags r:id="rId26"/>
            </p:custDataLst>
          </p:nvPr>
        </p:nvSpPr>
        <p:spPr>
          <a:xfrm>
            <a:off x="4235348" y="3282822"/>
            <a:ext cx="114249" cy="11430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8" name="object 28"/>
          <p:cNvSpPr/>
          <p:nvPr>
            <p:custDataLst>
              <p:tags r:id="rId27"/>
            </p:custDataLst>
          </p:nvPr>
        </p:nvSpPr>
        <p:spPr>
          <a:xfrm>
            <a:off x="410794" y="3333623"/>
            <a:ext cx="3837254" cy="6349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9" name="object 29"/>
          <p:cNvSpPr/>
          <p:nvPr>
            <p:custDataLst>
              <p:tags r:id="rId28"/>
            </p:custDataLst>
          </p:nvPr>
        </p:nvSpPr>
        <p:spPr>
          <a:xfrm>
            <a:off x="4298848" y="2400782"/>
            <a:ext cx="50749" cy="10160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0" name="object 30"/>
          <p:cNvSpPr/>
          <p:nvPr>
            <p:custDataLst>
              <p:tags r:id="rId29"/>
            </p:custDataLst>
          </p:nvPr>
        </p:nvSpPr>
        <p:spPr>
          <a:xfrm>
            <a:off x="4298848" y="2451575"/>
            <a:ext cx="50749" cy="84394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1" name="object 31"/>
          <p:cNvSpPr/>
          <p:nvPr>
            <p:custDataLst>
              <p:tags r:id="rId30"/>
            </p:custDataLst>
          </p:nvPr>
        </p:nvSpPr>
        <p:spPr>
          <a:xfrm>
            <a:off x="309193" y="2571624"/>
            <a:ext cx="3989704" cy="774700"/>
          </a:xfrm>
          <a:custGeom>
            <a:avLst/>
            <a:gdLst/>
            <a:ahLst/>
            <a:cxnLst/>
            <a:rect l="l" t="t" r="r" b="b"/>
            <a:pathLst>
              <a:path w="3989704" h="774700">
                <a:moveTo>
                  <a:pt x="3989654" y="0"/>
                </a:moveTo>
                <a:lnTo>
                  <a:pt x="0" y="0"/>
                </a:lnTo>
                <a:lnTo>
                  <a:pt x="0" y="723898"/>
                </a:lnTo>
                <a:lnTo>
                  <a:pt x="4008" y="743623"/>
                </a:lnTo>
                <a:lnTo>
                  <a:pt x="14922" y="759776"/>
                </a:lnTo>
                <a:lnTo>
                  <a:pt x="31075" y="770690"/>
                </a:lnTo>
                <a:lnTo>
                  <a:pt x="50800" y="774699"/>
                </a:lnTo>
                <a:lnTo>
                  <a:pt x="3938854" y="774699"/>
                </a:lnTo>
                <a:lnTo>
                  <a:pt x="3958579" y="770690"/>
                </a:lnTo>
                <a:lnTo>
                  <a:pt x="3974732" y="759776"/>
                </a:lnTo>
                <a:lnTo>
                  <a:pt x="3985646" y="743623"/>
                </a:lnTo>
                <a:lnTo>
                  <a:pt x="3989654" y="723898"/>
                </a:lnTo>
                <a:lnTo>
                  <a:pt x="3989654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2" name="object 32"/>
          <p:cNvSpPr/>
          <p:nvPr>
            <p:custDataLst>
              <p:tags r:id="rId31"/>
            </p:custDataLst>
          </p:nvPr>
        </p:nvSpPr>
        <p:spPr>
          <a:xfrm>
            <a:off x="4298848" y="2438875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87569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3" name="object 33"/>
          <p:cNvSpPr/>
          <p:nvPr>
            <p:custDataLst>
              <p:tags r:id="rId32"/>
            </p:custDataLst>
          </p:nvPr>
        </p:nvSpPr>
        <p:spPr>
          <a:xfrm>
            <a:off x="4298848" y="242617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4" name="object 34"/>
          <p:cNvSpPr/>
          <p:nvPr>
            <p:custDataLst>
              <p:tags r:id="rId33"/>
            </p:custDataLst>
          </p:nvPr>
        </p:nvSpPr>
        <p:spPr>
          <a:xfrm>
            <a:off x="4298848" y="241347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5" name="object 35"/>
          <p:cNvSpPr/>
          <p:nvPr>
            <p:custDataLst>
              <p:tags r:id="rId34"/>
            </p:custDataLst>
          </p:nvPr>
        </p:nvSpPr>
        <p:spPr>
          <a:xfrm>
            <a:off x="4298848" y="2400775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6" name="object 36"/>
          <p:cNvSpPr/>
          <p:nvPr>
            <p:custDataLst>
              <p:tags r:id="rId35"/>
            </p:custDataLst>
          </p:nvPr>
        </p:nvSpPr>
        <p:spPr>
          <a:xfrm>
            <a:off x="425754" y="2602280"/>
            <a:ext cx="136728" cy="13672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7" name="object 37"/>
          <p:cNvSpPr txBox="1"/>
          <p:nvPr>
            <p:custDataLst>
              <p:tags r:id="rId36"/>
            </p:custDataLst>
          </p:nvPr>
        </p:nvSpPr>
        <p:spPr>
          <a:xfrm>
            <a:off x="460311" y="2614993"/>
            <a:ext cx="6794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600" b="1" spc="-5" dirty="0" smtClean="0">
                <a:solidFill>
                  <a:srgbClr val="FFFFFF"/>
                </a:solidFill>
                <a:latin typeface="Arial"/>
              </a:rPr>
              <a:t>1</a:t>
            </a:r>
            <a:endParaRPr lang="fr-CA" sz="600" dirty="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>
            <p:custDataLst>
              <p:tags r:id="rId37"/>
            </p:custDataLst>
          </p:nvPr>
        </p:nvSpPr>
        <p:spPr>
          <a:xfrm>
            <a:off x="425754" y="2984385"/>
            <a:ext cx="136728" cy="13672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9" name="object 39"/>
          <p:cNvSpPr txBox="1"/>
          <p:nvPr>
            <p:custDataLst>
              <p:tags r:id="rId38"/>
            </p:custDataLst>
          </p:nvPr>
        </p:nvSpPr>
        <p:spPr>
          <a:xfrm>
            <a:off x="460311" y="2997098"/>
            <a:ext cx="6794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600" b="1" spc="-5" dirty="0" smtClean="0">
                <a:solidFill>
                  <a:srgbClr val="FFFFFF"/>
                </a:solidFill>
                <a:latin typeface="Arial"/>
              </a:rPr>
              <a:t>2</a:t>
            </a:r>
            <a:endParaRPr lang="fr-CA" sz="6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>
            <p:custDataLst>
              <p:tags r:id="rId39"/>
            </p:custDataLst>
          </p:nvPr>
        </p:nvSpPr>
        <p:spPr>
          <a:xfrm>
            <a:off x="624395" y="2574323"/>
            <a:ext cx="3467735" cy="724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lang="fr-CA" sz="1050" spc="-5" dirty="0" smtClean="0">
                <a:latin typeface="Arial"/>
              </a:rPr>
              <a:t>Il y a un marché </a:t>
            </a:r>
            <a:r>
              <a:rPr lang="fr-CA" sz="1050" spc="-10" dirty="0" smtClean="0">
                <a:latin typeface="Arial"/>
              </a:rPr>
              <a:t>plus grand pour</a:t>
            </a:r>
            <a:r>
              <a:rPr lang="fr-CA" sz="1050" spc="-5" dirty="0" smtClean="0">
                <a:latin typeface="Arial"/>
              </a:rPr>
              <a:t> des segments de </a:t>
            </a:r>
            <a:r>
              <a:rPr lang="fr-CA" sz="1050" spc="-15" dirty="0" smtClean="0">
                <a:latin typeface="Arial"/>
              </a:rPr>
              <a:t>votre </a:t>
            </a:r>
            <a:r>
              <a:rPr lang="fr-CA" sz="1050" spc="-10" dirty="0" smtClean="0">
                <a:latin typeface="Arial"/>
              </a:rPr>
              <a:t>publication </a:t>
            </a:r>
            <a:r>
              <a:rPr lang="fr-CA" sz="1050" spc="-5" dirty="0" smtClean="0">
                <a:latin typeface="Arial"/>
              </a:rPr>
              <a:t>que pour la publication</a:t>
            </a:r>
            <a:r>
              <a:rPr lang="fr-CA" dirty="0" smtClean="0"/>
              <a:t> </a:t>
            </a:r>
            <a:r>
              <a:rPr lang="fr-CA" sz="1050" spc="-5" dirty="0" smtClean="0">
                <a:latin typeface="Arial"/>
              </a:rPr>
              <a:t>entière.</a:t>
            </a:r>
            <a:endParaRPr lang="fr-CA" sz="1050" dirty="0" smtClean="0">
              <a:latin typeface="Arial"/>
              <a:cs typeface="Arial"/>
            </a:endParaRPr>
          </a:p>
          <a:p>
            <a:pPr marL="12700" marR="127635">
              <a:lnSpc>
                <a:spcPts val="1300"/>
              </a:lnSpc>
              <a:spcBef>
                <a:spcPts val="295"/>
              </a:spcBef>
            </a:pPr>
            <a:r>
              <a:rPr lang="fr-CA" sz="1050" spc="-5" dirty="0" smtClean="0">
                <a:latin typeface="Arial"/>
              </a:rPr>
              <a:t>Il y a un marché </a:t>
            </a:r>
            <a:r>
              <a:rPr lang="fr-CA" sz="1050" spc="-10" dirty="0" smtClean="0">
                <a:latin typeface="Arial"/>
              </a:rPr>
              <a:t>plus grand pour </a:t>
            </a:r>
            <a:r>
              <a:rPr lang="fr-CA" sz="1050" spc="-15" dirty="0" smtClean="0">
                <a:latin typeface="Arial"/>
              </a:rPr>
              <a:t>vos </a:t>
            </a:r>
            <a:r>
              <a:rPr lang="fr-CA" sz="1050" spc="-5" dirty="0" smtClean="0">
                <a:latin typeface="Arial"/>
              </a:rPr>
              <a:t>données auprès de personnes qui </a:t>
            </a:r>
            <a:r>
              <a:rPr lang="fr-CA" sz="1050" spc="-15" dirty="0" smtClean="0">
                <a:latin typeface="Arial"/>
              </a:rPr>
              <a:t>ne partagent pas votre</a:t>
            </a:r>
            <a:r>
              <a:rPr lang="fr-CA" dirty="0" smtClean="0"/>
              <a:t> </a:t>
            </a:r>
            <a:r>
              <a:rPr lang="fr-CA" sz="1050" spc="-5" dirty="0" smtClean="0">
                <a:latin typeface="Arial"/>
              </a:rPr>
              <a:t>alphabet.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>
            <p:custDataLst>
              <p:tags r:id="rId40"/>
            </p:custDataLst>
          </p:nvPr>
        </p:nvSpPr>
        <p:spPr>
          <a:xfrm>
            <a:off x="0" y="3312071"/>
            <a:ext cx="2304415" cy="136791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2" name="object 42"/>
          <p:cNvSpPr/>
          <p:nvPr>
            <p:custDataLst>
              <p:tags r:id="rId41"/>
            </p:custDataLst>
          </p:nvPr>
        </p:nvSpPr>
        <p:spPr>
          <a:xfrm>
            <a:off x="2303995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3" name="object 43"/>
          <p:cNvSpPr txBox="1">
            <a:spLocks noGrp="1"/>
          </p:cNvSpPr>
          <p:nvPr>
            <p:ph type="dt" sz="half" idx="6"/>
            <p:custDataLst>
              <p:tags r:id="rId42"/>
            </p:custDataLst>
          </p:nvPr>
        </p:nvSpPr>
        <p:spPr>
          <a:xfrm>
            <a:off x="1439810" y="3340195"/>
            <a:ext cx="76934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10" dirty="0" smtClean="0"/>
              <a:t>Warren </a:t>
            </a:r>
            <a:r>
              <a:rPr lang="fr-CA" spc="-5" dirty="0" smtClean="0"/>
              <a:t>et</a:t>
            </a:r>
            <a:r>
              <a:rPr lang="fr-CA" dirty="0" smtClean="0"/>
              <a:t> </a:t>
            </a:r>
            <a:r>
              <a:rPr lang="fr-CA" spc="-5" dirty="0" smtClean="0"/>
              <a:t>coll.</a:t>
            </a:r>
            <a:endParaRPr lang="fr-CA" spc="-5" dirty="0"/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  <p:custDataLst>
              <p:tags r:id="rId43"/>
            </p:custDataLst>
          </p:nvPr>
        </p:nvSpPr>
        <p:spPr>
          <a:xfrm>
            <a:off x="2399296" y="3340195"/>
            <a:ext cx="1652256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lang="fr-CA" i="1" spc="5" dirty="0">
              <a:latin typeface="Trebuchet MS"/>
            </a:endParaRPr>
          </a:p>
        </p:txBody>
      </p:sp>
      <p:sp>
        <p:nvSpPr>
          <p:cNvPr id="46" name="object 1461"/>
          <p:cNvSpPr txBox="1"/>
          <p:nvPr>
            <p:custDataLst>
              <p:tags r:id="rId44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suis-je?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chemeClr val="bg1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liées?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/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vocabulaires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309193" y="655078"/>
            <a:ext cx="3989704" cy="193675"/>
          </a:xfrm>
          <a:custGeom>
            <a:avLst/>
            <a:gdLst/>
            <a:ahLst/>
            <a:cxnLst/>
            <a:rect l="l" t="t" r="r" b="b"/>
            <a:pathLst>
              <a:path w="3989704" h="19367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3153"/>
                </a:lnTo>
                <a:lnTo>
                  <a:pt x="3989654" y="19315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5" name="object 5"/>
          <p:cNvSpPr/>
          <p:nvPr>
            <p:custDataLst>
              <p:tags r:id="rId4"/>
            </p:custDataLst>
          </p:nvPr>
        </p:nvSpPr>
        <p:spPr>
          <a:xfrm>
            <a:off x="309194" y="835583"/>
            <a:ext cx="3989653" cy="5060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6" name="object 6"/>
          <p:cNvSpPr/>
          <p:nvPr>
            <p:custDataLst>
              <p:tags r:id="rId5"/>
            </p:custDataLst>
          </p:nvPr>
        </p:nvSpPr>
        <p:spPr>
          <a:xfrm>
            <a:off x="359994" y="2078494"/>
            <a:ext cx="101600" cy="10160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7" name="object 7"/>
          <p:cNvSpPr/>
          <p:nvPr>
            <p:custDataLst>
              <p:tags r:id="rId6"/>
            </p:custDataLst>
          </p:nvPr>
        </p:nvSpPr>
        <p:spPr>
          <a:xfrm>
            <a:off x="4235348" y="2065794"/>
            <a:ext cx="114249" cy="11430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8" name="object 8"/>
          <p:cNvSpPr/>
          <p:nvPr>
            <p:custDataLst>
              <p:tags r:id="rId7"/>
            </p:custDataLst>
          </p:nvPr>
        </p:nvSpPr>
        <p:spPr>
          <a:xfrm>
            <a:off x="410794" y="2116595"/>
            <a:ext cx="3837254" cy="6349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9" name="object 9"/>
          <p:cNvSpPr/>
          <p:nvPr>
            <p:custDataLst>
              <p:tags r:id="rId8"/>
            </p:custDataLst>
          </p:nvPr>
        </p:nvSpPr>
        <p:spPr>
          <a:xfrm>
            <a:off x="4298848" y="699312"/>
            <a:ext cx="50749" cy="10160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0" name="object 10"/>
          <p:cNvSpPr/>
          <p:nvPr>
            <p:custDataLst>
              <p:tags r:id="rId9"/>
            </p:custDataLst>
          </p:nvPr>
        </p:nvSpPr>
        <p:spPr>
          <a:xfrm>
            <a:off x="4298848" y="750100"/>
            <a:ext cx="50749" cy="132839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1" name="object 11"/>
          <p:cNvSpPr/>
          <p:nvPr>
            <p:custDataLst>
              <p:tags r:id="rId10"/>
            </p:custDataLst>
          </p:nvPr>
        </p:nvSpPr>
        <p:spPr>
          <a:xfrm>
            <a:off x="309193" y="879847"/>
            <a:ext cx="3989704" cy="1249680"/>
          </a:xfrm>
          <a:custGeom>
            <a:avLst/>
            <a:gdLst/>
            <a:ahLst/>
            <a:cxnLst/>
            <a:rect l="l" t="t" r="r" b="b"/>
            <a:pathLst>
              <a:path w="3989704" h="1249680">
                <a:moveTo>
                  <a:pt x="3989654" y="0"/>
                </a:moveTo>
                <a:lnTo>
                  <a:pt x="0" y="0"/>
                </a:lnTo>
                <a:lnTo>
                  <a:pt x="0" y="1198647"/>
                </a:lnTo>
                <a:lnTo>
                  <a:pt x="4008" y="1218372"/>
                </a:lnTo>
                <a:lnTo>
                  <a:pt x="14922" y="1234525"/>
                </a:lnTo>
                <a:lnTo>
                  <a:pt x="31075" y="1245439"/>
                </a:lnTo>
                <a:lnTo>
                  <a:pt x="50800" y="1249447"/>
                </a:lnTo>
                <a:lnTo>
                  <a:pt x="3938854" y="1249447"/>
                </a:lnTo>
                <a:lnTo>
                  <a:pt x="3958579" y="1245439"/>
                </a:lnTo>
                <a:lnTo>
                  <a:pt x="3974732" y="1234525"/>
                </a:lnTo>
                <a:lnTo>
                  <a:pt x="3985646" y="1218372"/>
                </a:lnTo>
                <a:lnTo>
                  <a:pt x="3989654" y="1198647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2" name="object 12"/>
          <p:cNvSpPr/>
          <p:nvPr>
            <p:custDataLst>
              <p:tags r:id="rId11"/>
            </p:custDataLst>
          </p:nvPr>
        </p:nvSpPr>
        <p:spPr>
          <a:xfrm>
            <a:off x="4298848" y="737400"/>
            <a:ext cx="0" cy="1360170"/>
          </a:xfrm>
          <a:custGeom>
            <a:avLst/>
            <a:gdLst/>
            <a:ahLst/>
            <a:cxnLst/>
            <a:rect l="l" t="t" r="r" b="b"/>
            <a:pathLst>
              <a:path h="1360170">
                <a:moveTo>
                  <a:pt x="0" y="136014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3" name="object 13"/>
          <p:cNvSpPr/>
          <p:nvPr>
            <p:custDataLst>
              <p:tags r:id="rId12"/>
            </p:custDataLst>
          </p:nvPr>
        </p:nvSpPr>
        <p:spPr>
          <a:xfrm>
            <a:off x="4298848" y="72470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4" name="object 14"/>
          <p:cNvSpPr/>
          <p:nvPr>
            <p:custDataLst>
              <p:tags r:id="rId13"/>
            </p:custDataLst>
          </p:nvPr>
        </p:nvSpPr>
        <p:spPr>
          <a:xfrm>
            <a:off x="4298848" y="71200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5" name="object 15"/>
          <p:cNvSpPr/>
          <p:nvPr>
            <p:custDataLst>
              <p:tags r:id="rId14"/>
            </p:custDataLst>
          </p:nvPr>
        </p:nvSpPr>
        <p:spPr>
          <a:xfrm>
            <a:off x="4298848" y="69930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6" name="object 16"/>
          <p:cNvSpPr/>
          <p:nvPr>
            <p:custDataLst>
              <p:tags r:id="rId15"/>
            </p:custDataLst>
          </p:nvPr>
        </p:nvSpPr>
        <p:spPr>
          <a:xfrm>
            <a:off x="489686" y="923213"/>
            <a:ext cx="78130" cy="7813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7" name="object 17"/>
          <p:cNvSpPr/>
          <p:nvPr>
            <p:custDataLst>
              <p:tags r:id="rId16"/>
            </p:custDataLst>
          </p:nvPr>
        </p:nvSpPr>
        <p:spPr>
          <a:xfrm>
            <a:off x="489686" y="1133246"/>
            <a:ext cx="78130" cy="7813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8" name="object 18"/>
          <p:cNvSpPr/>
          <p:nvPr>
            <p:custDataLst>
              <p:tags r:id="rId17"/>
            </p:custDataLst>
          </p:nvPr>
        </p:nvSpPr>
        <p:spPr>
          <a:xfrm>
            <a:off x="489686" y="1343279"/>
            <a:ext cx="78130" cy="7813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9" name="object 19"/>
          <p:cNvSpPr/>
          <p:nvPr>
            <p:custDataLst>
              <p:tags r:id="rId18"/>
            </p:custDataLst>
          </p:nvPr>
        </p:nvSpPr>
        <p:spPr>
          <a:xfrm>
            <a:off x="489686" y="1553311"/>
            <a:ext cx="78130" cy="7813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0" name="object 20"/>
          <p:cNvSpPr/>
          <p:nvPr>
            <p:custDataLst>
              <p:tags r:id="rId19"/>
            </p:custDataLst>
          </p:nvPr>
        </p:nvSpPr>
        <p:spPr>
          <a:xfrm>
            <a:off x="489686" y="1763344"/>
            <a:ext cx="78130" cy="7813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1" name="object 21"/>
          <p:cNvSpPr/>
          <p:nvPr>
            <p:custDataLst>
              <p:tags r:id="rId20"/>
            </p:custDataLst>
          </p:nvPr>
        </p:nvSpPr>
        <p:spPr>
          <a:xfrm>
            <a:off x="489686" y="1973376"/>
            <a:ext cx="78130" cy="7813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2" name="object 22"/>
          <p:cNvSpPr/>
          <p:nvPr>
            <p:custDataLst>
              <p:tags r:id="rId21"/>
            </p:custDataLst>
          </p:nvPr>
        </p:nvSpPr>
        <p:spPr>
          <a:xfrm>
            <a:off x="309193" y="2243264"/>
            <a:ext cx="3989704" cy="183515"/>
          </a:xfrm>
          <a:custGeom>
            <a:avLst/>
            <a:gdLst/>
            <a:ahLst/>
            <a:cxnLst/>
            <a:rect l="l" t="t" r="r" b="b"/>
            <a:pathLst>
              <a:path w="3989704" h="183514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83454"/>
                </a:lnTo>
                <a:lnTo>
                  <a:pt x="3989654" y="183454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3" name="object 23"/>
          <p:cNvSpPr txBox="1"/>
          <p:nvPr>
            <p:custDataLst>
              <p:tags r:id="rId22"/>
            </p:custDataLst>
          </p:nvPr>
        </p:nvSpPr>
        <p:spPr>
          <a:xfrm>
            <a:off x="359944" y="420775"/>
            <a:ext cx="3938497" cy="207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fr-CA" sz="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Valeur motrice </a:t>
            </a: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des</a:t>
            </a:r>
            <a:r>
              <a:rPr lang="fr-CA" dirty="0" smtClean="0"/>
              <a:t> </a:t>
            </a:r>
            <a:r>
              <a:rPr lang="fr-CA" sz="1050" b="1" spc="-15" dirty="0" smtClean="0">
                <a:solidFill>
                  <a:srgbClr val="FFFFFF"/>
                </a:solidFill>
                <a:latin typeface="Arial"/>
              </a:rPr>
              <a:t>LOD</a:t>
            </a:r>
            <a:endParaRPr lang="fr-CA" sz="1050" dirty="0" smtClean="0">
              <a:latin typeface="Arial"/>
              <a:cs typeface="Arial"/>
            </a:endParaRPr>
          </a:p>
          <a:p>
            <a:pPr marL="289560" marR="347980">
              <a:lnSpc>
                <a:spcPts val="1100"/>
              </a:lnSpc>
              <a:spcBef>
                <a:spcPts val="110"/>
              </a:spcBef>
            </a:pPr>
            <a:r>
              <a:rPr lang="fr-CA" sz="1050" spc="-60" dirty="0" smtClean="0">
                <a:latin typeface="Arial"/>
              </a:rPr>
              <a:t>Vous </a:t>
            </a:r>
            <a:r>
              <a:rPr lang="fr-CA" sz="1050" spc="-20" dirty="0" smtClean="0">
                <a:latin typeface="Arial"/>
              </a:rPr>
              <a:t>pouvez travailler avec </a:t>
            </a:r>
            <a:r>
              <a:rPr lang="fr-CA" sz="1050" spc="-5" dirty="0" smtClean="0">
                <a:latin typeface="Arial"/>
              </a:rPr>
              <a:t>une URI </a:t>
            </a:r>
            <a:r>
              <a:rPr lang="fr-CA" sz="1050" spc="-10" dirty="0" smtClean="0">
                <a:latin typeface="Arial"/>
              </a:rPr>
              <a:t>lisible à la machine</a:t>
            </a:r>
            <a:r>
              <a:rPr lang="fr-CA" sz="1050" spc="-5" dirty="0" smtClean="0">
                <a:latin typeface="Arial"/>
              </a:rPr>
              <a:t>. </a:t>
            </a:r>
          </a:p>
          <a:p>
            <a:pPr marL="289560" marR="347980">
              <a:lnSpc>
                <a:spcPts val="1100"/>
              </a:lnSpc>
              <a:spcBef>
                <a:spcPts val="110"/>
              </a:spcBef>
            </a:pPr>
            <a:r>
              <a:rPr lang="fr-CA" sz="1050" spc="-60" dirty="0" smtClean="0">
                <a:latin typeface="Arial"/>
              </a:rPr>
              <a:t>Vous </a:t>
            </a:r>
            <a:r>
              <a:rPr lang="fr-CA" sz="1050" spc="-5" dirty="0" smtClean="0">
                <a:latin typeface="Arial"/>
              </a:rPr>
              <a:t>pouvez </a:t>
            </a:r>
            <a:r>
              <a:rPr lang="fr-CA" sz="1050" dirty="0" smtClean="0">
                <a:latin typeface="Arial"/>
              </a:rPr>
              <a:t>accepter de </a:t>
            </a:r>
            <a:r>
              <a:rPr lang="fr-CA" sz="1050" spc="-10" dirty="0" smtClean="0">
                <a:latin typeface="Arial"/>
              </a:rPr>
              <a:t>multiples</a:t>
            </a:r>
            <a:r>
              <a:rPr lang="fr-CA" dirty="0" smtClean="0"/>
              <a:t> </a:t>
            </a:r>
            <a:r>
              <a:rPr lang="fr-CA" sz="1050" spc="-5" dirty="0" smtClean="0">
                <a:latin typeface="Arial"/>
              </a:rPr>
              <a:t>sérialisations.</a:t>
            </a:r>
            <a:endParaRPr lang="fr-CA" sz="1050" dirty="0" smtClean="0">
              <a:latin typeface="Arial"/>
              <a:cs typeface="Arial"/>
            </a:endParaRPr>
          </a:p>
          <a:p>
            <a:pPr marL="289560" marR="5080">
              <a:lnSpc>
                <a:spcPts val="1100"/>
              </a:lnSpc>
            </a:pPr>
            <a:r>
              <a:rPr lang="fr-CA" sz="1050" spc="-60" dirty="0" smtClean="0">
                <a:latin typeface="Arial"/>
              </a:rPr>
              <a:t>Vous </a:t>
            </a:r>
            <a:r>
              <a:rPr lang="fr-CA" sz="1050" spc="-5" dirty="0" smtClean="0">
                <a:latin typeface="Arial"/>
              </a:rPr>
              <a:t>pouvez encore faire un </a:t>
            </a:r>
            <a:r>
              <a:rPr lang="fr-CA" sz="1050" spc="-10" dirty="0" smtClean="0">
                <a:latin typeface="Arial"/>
              </a:rPr>
              <a:t>renvoi </a:t>
            </a:r>
            <a:r>
              <a:rPr lang="fr-CA" sz="1050" spc="-5" dirty="0" smtClean="0">
                <a:latin typeface="Arial"/>
              </a:rPr>
              <a:t>à quelque chose, </a:t>
            </a:r>
            <a:r>
              <a:rPr lang="fr-CA" sz="1050" spc="-25" dirty="0" smtClean="0">
                <a:latin typeface="Arial"/>
              </a:rPr>
              <a:t>même si </a:t>
            </a:r>
            <a:r>
              <a:rPr lang="fr-CA" sz="1050" spc="-5" dirty="0" smtClean="0">
                <a:latin typeface="Arial"/>
              </a:rPr>
              <a:t>cela n’est pas « ouvert ». </a:t>
            </a:r>
          </a:p>
          <a:p>
            <a:pPr marL="289560" marR="5080">
              <a:lnSpc>
                <a:spcPts val="1100"/>
              </a:lnSpc>
            </a:pPr>
            <a:r>
              <a:rPr lang="fr-CA" sz="1050" spc="-60" dirty="0" smtClean="0">
                <a:latin typeface="Arial"/>
              </a:rPr>
              <a:t>Vous </a:t>
            </a:r>
            <a:r>
              <a:rPr lang="fr-CA" sz="1050" spc="-5" dirty="0" smtClean="0">
                <a:latin typeface="Arial"/>
              </a:rPr>
              <a:t>pouvez annoter les données </a:t>
            </a:r>
            <a:r>
              <a:rPr lang="fr-CA" sz="105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fr-CA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CA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ième </a:t>
            </a:r>
            <a:r>
              <a:rPr lang="fr-CA" sz="1050" spc="-10" dirty="0" smtClean="0">
                <a:latin typeface="Arial"/>
              </a:rPr>
              <a:t>degré.</a:t>
            </a:r>
            <a:endParaRPr lang="fr-CA" sz="1050" dirty="0" smtClean="0">
              <a:latin typeface="Arial"/>
              <a:cs typeface="Arial"/>
            </a:endParaRPr>
          </a:p>
          <a:p>
            <a:pPr marL="289560">
              <a:lnSpc>
                <a:spcPts val="1100"/>
              </a:lnSpc>
              <a:spcBef>
                <a:spcPts val="220"/>
              </a:spcBef>
            </a:pPr>
            <a:r>
              <a:rPr lang="fr-CA" sz="1050" spc="-5" dirty="0" smtClean="0">
                <a:latin typeface="Arial"/>
              </a:rPr>
              <a:t>Il est facile </a:t>
            </a:r>
            <a:r>
              <a:rPr lang="fr-CA" sz="1050" spc="-10" dirty="0" smtClean="0">
                <a:latin typeface="Arial"/>
              </a:rPr>
              <a:t>de déterminer la provenance</a:t>
            </a:r>
            <a:r>
              <a:rPr lang="fr-CA" sz="1050" spc="-5" dirty="0" smtClean="0">
                <a:latin typeface="Arial"/>
              </a:rPr>
              <a:t> des </a:t>
            </a:r>
            <a:r>
              <a:rPr lang="fr-CA" sz="1050" spc="-10" dirty="0" smtClean="0">
                <a:latin typeface="Arial"/>
              </a:rPr>
              <a:t>modifications et </a:t>
            </a:r>
            <a:r>
              <a:rPr lang="fr-CA" sz="1050" spc="-5" dirty="0" smtClean="0">
                <a:latin typeface="Arial"/>
              </a:rPr>
              <a:t>d’en faire</a:t>
            </a:r>
            <a:r>
              <a:rPr lang="fr-CA" dirty="0" smtClean="0"/>
              <a:t> </a:t>
            </a:r>
            <a:r>
              <a:rPr lang="fr-CA" sz="1050" spc="-10" dirty="0" smtClean="0">
                <a:latin typeface="Arial"/>
              </a:rPr>
              <a:t>le suivi.</a:t>
            </a:r>
            <a:endParaRPr lang="fr-CA" sz="1050" dirty="0" smtClean="0">
              <a:latin typeface="Arial"/>
              <a:cs typeface="Arial"/>
            </a:endParaRPr>
          </a:p>
          <a:p>
            <a:pPr marL="289560">
              <a:lnSpc>
                <a:spcPts val="1100"/>
              </a:lnSpc>
              <a:spcBef>
                <a:spcPts val="330"/>
              </a:spcBef>
            </a:pPr>
            <a:r>
              <a:rPr lang="fr-CA" sz="1050" spc="-60" dirty="0" smtClean="0">
                <a:latin typeface="Arial"/>
              </a:rPr>
              <a:t>Vous obtenez gratuitement </a:t>
            </a:r>
            <a:r>
              <a:rPr lang="fr-CA" sz="1050" spc="-5" dirty="0" smtClean="0">
                <a:latin typeface="Arial"/>
              </a:rPr>
              <a:t>de </a:t>
            </a:r>
            <a:r>
              <a:rPr lang="fr-CA" sz="1050" spc="-10" dirty="0" smtClean="0">
                <a:latin typeface="Arial"/>
              </a:rPr>
              <a:t>multiples </a:t>
            </a:r>
            <a:r>
              <a:rPr lang="fr-CA" sz="1050" spc="-5" dirty="0" smtClean="0">
                <a:latin typeface="Arial"/>
              </a:rPr>
              <a:t>langages et Unicode</a:t>
            </a:r>
            <a:r>
              <a:rPr lang="fr-CA" sz="1050" spc="-10" dirty="0" smtClean="0">
                <a:latin typeface="Arial"/>
              </a:rPr>
              <a:t>.</a:t>
            </a:r>
            <a:endParaRPr lang="fr-CA" sz="105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fr-CA" sz="6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fr-CA" sz="1050" dirty="0" smtClean="0">
              <a:latin typeface="Times New Roman"/>
              <a:cs typeface="Times New Roman"/>
            </a:endParaRPr>
          </a:p>
          <a:p>
            <a:pPr marL="12700">
              <a:lnSpc>
                <a:spcPts val="800"/>
              </a:lnSpc>
            </a:pP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Observations :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>
            <p:custDataLst>
              <p:tags r:id="rId23"/>
            </p:custDataLst>
          </p:nvPr>
        </p:nvSpPr>
        <p:spPr>
          <a:xfrm>
            <a:off x="309194" y="2414066"/>
            <a:ext cx="3989653" cy="5060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5" name="object 25"/>
          <p:cNvSpPr/>
          <p:nvPr>
            <p:custDataLst>
              <p:tags r:id="rId24"/>
            </p:custDataLst>
          </p:nvPr>
        </p:nvSpPr>
        <p:spPr>
          <a:xfrm>
            <a:off x="359994" y="3221863"/>
            <a:ext cx="101600" cy="10160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6" name="object 26"/>
          <p:cNvSpPr/>
          <p:nvPr>
            <p:custDataLst>
              <p:tags r:id="rId25"/>
            </p:custDataLst>
          </p:nvPr>
        </p:nvSpPr>
        <p:spPr>
          <a:xfrm>
            <a:off x="4235348" y="3209163"/>
            <a:ext cx="114249" cy="11430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7" name="object 27"/>
          <p:cNvSpPr/>
          <p:nvPr>
            <p:custDataLst>
              <p:tags r:id="rId26"/>
            </p:custDataLst>
          </p:nvPr>
        </p:nvSpPr>
        <p:spPr>
          <a:xfrm>
            <a:off x="410794" y="3259963"/>
            <a:ext cx="3837254" cy="6349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8" name="object 28"/>
          <p:cNvSpPr/>
          <p:nvPr>
            <p:custDataLst>
              <p:tags r:id="rId27"/>
            </p:custDataLst>
          </p:nvPr>
        </p:nvSpPr>
        <p:spPr>
          <a:xfrm>
            <a:off x="4298848" y="2287498"/>
            <a:ext cx="50749" cy="10160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9" name="object 29"/>
          <p:cNvSpPr/>
          <p:nvPr>
            <p:custDataLst>
              <p:tags r:id="rId28"/>
            </p:custDataLst>
          </p:nvPr>
        </p:nvSpPr>
        <p:spPr>
          <a:xfrm>
            <a:off x="4298848" y="2338293"/>
            <a:ext cx="50749" cy="88356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0" name="object 30"/>
          <p:cNvSpPr/>
          <p:nvPr>
            <p:custDataLst>
              <p:tags r:id="rId29"/>
            </p:custDataLst>
          </p:nvPr>
        </p:nvSpPr>
        <p:spPr>
          <a:xfrm>
            <a:off x="309193" y="2458342"/>
            <a:ext cx="3989704" cy="814705"/>
          </a:xfrm>
          <a:custGeom>
            <a:avLst/>
            <a:gdLst/>
            <a:ahLst/>
            <a:cxnLst/>
            <a:rect l="l" t="t" r="r" b="b"/>
            <a:pathLst>
              <a:path w="3989704" h="814704">
                <a:moveTo>
                  <a:pt x="3989654" y="0"/>
                </a:moveTo>
                <a:lnTo>
                  <a:pt x="0" y="0"/>
                </a:lnTo>
                <a:lnTo>
                  <a:pt x="0" y="763520"/>
                </a:lnTo>
                <a:lnTo>
                  <a:pt x="4008" y="783244"/>
                </a:lnTo>
                <a:lnTo>
                  <a:pt x="14922" y="799397"/>
                </a:lnTo>
                <a:lnTo>
                  <a:pt x="31075" y="810312"/>
                </a:lnTo>
                <a:lnTo>
                  <a:pt x="50800" y="814320"/>
                </a:lnTo>
                <a:lnTo>
                  <a:pt x="3938854" y="814320"/>
                </a:lnTo>
                <a:lnTo>
                  <a:pt x="3958579" y="810312"/>
                </a:lnTo>
                <a:lnTo>
                  <a:pt x="3974732" y="799397"/>
                </a:lnTo>
                <a:lnTo>
                  <a:pt x="3985646" y="783244"/>
                </a:lnTo>
                <a:lnTo>
                  <a:pt x="3989654" y="763520"/>
                </a:lnTo>
                <a:lnTo>
                  <a:pt x="3989654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1" name="object 31"/>
          <p:cNvSpPr/>
          <p:nvPr>
            <p:custDataLst>
              <p:tags r:id="rId30"/>
            </p:custDataLst>
          </p:nvPr>
        </p:nvSpPr>
        <p:spPr>
          <a:xfrm>
            <a:off x="4298848" y="2325593"/>
            <a:ext cx="0" cy="915669"/>
          </a:xfrm>
          <a:custGeom>
            <a:avLst/>
            <a:gdLst/>
            <a:ahLst/>
            <a:cxnLst/>
            <a:rect l="l" t="t" r="r" b="b"/>
            <a:pathLst>
              <a:path h="915669">
                <a:moveTo>
                  <a:pt x="0" y="91531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2" name="object 32"/>
          <p:cNvSpPr/>
          <p:nvPr>
            <p:custDataLst>
              <p:tags r:id="rId31"/>
            </p:custDataLst>
          </p:nvPr>
        </p:nvSpPr>
        <p:spPr>
          <a:xfrm>
            <a:off x="4298848" y="231289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3" name="object 33"/>
          <p:cNvSpPr/>
          <p:nvPr>
            <p:custDataLst>
              <p:tags r:id="rId32"/>
            </p:custDataLst>
          </p:nvPr>
        </p:nvSpPr>
        <p:spPr>
          <a:xfrm>
            <a:off x="4298848" y="230019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4" name="object 34"/>
          <p:cNvSpPr/>
          <p:nvPr>
            <p:custDataLst>
              <p:tags r:id="rId33"/>
            </p:custDataLst>
          </p:nvPr>
        </p:nvSpPr>
        <p:spPr>
          <a:xfrm>
            <a:off x="4298848" y="228749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5" name="object 35"/>
          <p:cNvSpPr/>
          <p:nvPr>
            <p:custDataLst>
              <p:tags r:id="rId34"/>
            </p:custDataLst>
          </p:nvPr>
        </p:nvSpPr>
        <p:spPr>
          <a:xfrm>
            <a:off x="425754" y="2488996"/>
            <a:ext cx="136728" cy="13672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6" name="object 36"/>
          <p:cNvSpPr txBox="1"/>
          <p:nvPr>
            <p:custDataLst>
              <p:tags r:id="rId35"/>
            </p:custDataLst>
          </p:nvPr>
        </p:nvSpPr>
        <p:spPr>
          <a:xfrm>
            <a:off x="460311" y="2501709"/>
            <a:ext cx="6794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600" b="1" spc="-5" dirty="0" smtClean="0">
                <a:solidFill>
                  <a:srgbClr val="FFFFFF"/>
                </a:solidFill>
                <a:latin typeface="Arial"/>
              </a:rPr>
              <a:t>1</a:t>
            </a:r>
            <a:endParaRPr lang="fr-CA" sz="6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>
            <p:custDataLst>
              <p:tags r:id="rId36"/>
            </p:custDataLst>
          </p:nvPr>
        </p:nvSpPr>
        <p:spPr>
          <a:xfrm>
            <a:off x="425754" y="2699029"/>
            <a:ext cx="136728" cy="13672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8" name="object 38"/>
          <p:cNvSpPr txBox="1"/>
          <p:nvPr>
            <p:custDataLst>
              <p:tags r:id="rId37"/>
            </p:custDataLst>
          </p:nvPr>
        </p:nvSpPr>
        <p:spPr>
          <a:xfrm>
            <a:off x="460311" y="2711742"/>
            <a:ext cx="6794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600" b="1" spc="-5" dirty="0" smtClean="0">
                <a:solidFill>
                  <a:srgbClr val="FFFFFF"/>
                </a:solidFill>
                <a:latin typeface="Arial"/>
              </a:rPr>
              <a:t>2</a:t>
            </a:r>
            <a:endParaRPr lang="fr-CA" sz="600" dirty="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>
            <p:custDataLst>
              <p:tags r:id="rId38"/>
            </p:custDataLst>
          </p:nvPr>
        </p:nvSpPr>
        <p:spPr>
          <a:xfrm>
            <a:off x="425754" y="3081134"/>
            <a:ext cx="136728" cy="13672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0" name="object 40"/>
          <p:cNvSpPr txBox="1"/>
          <p:nvPr>
            <p:custDataLst>
              <p:tags r:id="rId39"/>
            </p:custDataLst>
          </p:nvPr>
        </p:nvSpPr>
        <p:spPr>
          <a:xfrm>
            <a:off x="460311" y="3093377"/>
            <a:ext cx="6794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600" b="1" spc="-5" dirty="0" smtClean="0">
                <a:solidFill>
                  <a:srgbClr val="FFFFFF"/>
                </a:solidFill>
                <a:latin typeface="Arial"/>
              </a:rPr>
              <a:t>3</a:t>
            </a:r>
            <a:endParaRPr lang="fr-CA" sz="6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>
            <p:custDataLst>
              <p:tags r:id="rId40"/>
            </p:custDataLst>
          </p:nvPr>
        </p:nvSpPr>
        <p:spPr>
          <a:xfrm>
            <a:off x="624395" y="2465565"/>
            <a:ext cx="3674046" cy="78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lang="fr-CA" sz="1050" spc="-15" dirty="0" smtClean="0">
                <a:latin typeface="Arial"/>
              </a:rPr>
              <a:t>Cela force une </a:t>
            </a:r>
            <a:r>
              <a:rPr lang="fr-CA" sz="1050" spc="-10" dirty="0" smtClean="0">
                <a:latin typeface="Arial"/>
              </a:rPr>
              <a:t>séparation entre </a:t>
            </a:r>
            <a:r>
              <a:rPr lang="fr-CA" sz="1050" spc="-5" dirty="0" smtClean="0">
                <a:latin typeface="Arial"/>
              </a:rPr>
              <a:t>les </a:t>
            </a:r>
            <a:r>
              <a:rPr lang="fr-CA" sz="1050" b="1" spc="-5" dirty="0" smtClean="0">
                <a:latin typeface="Arial"/>
              </a:rPr>
              <a:t>données</a:t>
            </a:r>
            <a:r>
              <a:rPr lang="fr-CA" sz="1050" spc="-5" dirty="0" smtClean="0">
                <a:latin typeface="Arial"/>
              </a:rPr>
              <a:t> et l’</a:t>
            </a:r>
            <a:r>
              <a:rPr lang="fr-CA" sz="1050" b="1" spc="-5" dirty="0" smtClean="0">
                <a:latin typeface="Arial"/>
              </a:rPr>
              <a:t>application</a:t>
            </a:r>
            <a:r>
              <a:rPr lang="fr-CA" sz="1050" spc="-5" dirty="0" smtClean="0">
                <a:latin typeface="Arial"/>
              </a:rPr>
              <a:t>.</a:t>
            </a:r>
            <a:endParaRPr lang="fr-CA" sz="1050" dirty="0" smtClean="0">
              <a:latin typeface="Arial"/>
              <a:cs typeface="Arial"/>
            </a:endParaRPr>
          </a:p>
          <a:p>
            <a:pPr marL="12700" marR="130810">
              <a:lnSpc>
                <a:spcPts val="1100"/>
              </a:lnSpc>
              <a:spcBef>
                <a:spcPts val="300"/>
              </a:spcBef>
            </a:pPr>
            <a:r>
              <a:rPr lang="fr-CA" sz="1050" spc="-45" dirty="0" smtClean="0">
                <a:latin typeface="Arial"/>
              </a:rPr>
              <a:t>Vos </a:t>
            </a:r>
            <a:r>
              <a:rPr lang="fr-CA" sz="1050" spc="-5" dirty="0" smtClean="0">
                <a:latin typeface="Arial"/>
              </a:rPr>
              <a:t>cas d’utilisation pour </a:t>
            </a:r>
            <a:r>
              <a:rPr lang="fr-CA" sz="1050" spc="-15" dirty="0" smtClean="0">
                <a:latin typeface="Arial"/>
              </a:rPr>
              <a:t>les </a:t>
            </a:r>
            <a:r>
              <a:rPr lang="fr-CA" sz="1050" spc="-5" dirty="0" smtClean="0">
                <a:latin typeface="Arial"/>
              </a:rPr>
              <a:t>données ne sont </a:t>
            </a:r>
            <a:r>
              <a:rPr lang="fr-CA" sz="1050" spc="-20" dirty="0" smtClean="0">
                <a:latin typeface="Arial"/>
              </a:rPr>
              <a:t>jamais </a:t>
            </a:r>
            <a:r>
              <a:rPr lang="fr-CA" sz="1050" spc="-5" dirty="0" smtClean="0">
                <a:latin typeface="Arial"/>
              </a:rPr>
              <a:t>ce que les gens </a:t>
            </a:r>
            <a:r>
              <a:rPr lang="fr-CA" sz="1050" spc="-10" dirty="0" smtClean="0">
                <a:latin typeface="Arial"/>
              </a:rPr>
              <a:t>veulent </a:t>
            </a:r>
            <a:r>
              <a:rPr lang="fr-CA" sz="1050" spc="-5" dirty="0" smtClean="0">
                <a:latin typeface="Arial"/>
              </a:rPr>
              <a:t>obtenir de votre</a:t>
            </a:r>
            <a:r>
              <a:rPr lang="fr-CA" dirty="0" smtClean="0"/>
              <a:t> </a:t>
            </a:r>
            <a:r>
              <a:rPr lang="fr-CA" sz="1050" b="1" spc="-5" dirty="0" smtClean="0">
                <a:latin typeface="Arial"/>
              </a:rPr>
              <a:t>application</a:t>
            </a:r>
            <a:r>
              <a:rPr lang="fr-CA" sz="1050" spc="-5" dirty="0" smtClean="0">
                <a:latin typeface="Arial"/>
              </a:rPr>
              <a:t>.</a:t>
            </a:r>
            <a:endParaRPr lang="fr-CA" sz="1050" dirty="0" smtClean="0">
              <a:latin typeface="Arial"/>
              <a:cs typeface="Arial"/>
            </a:endParaRPr>
          </a:p>
          <a:p>
            <a:pPr marL="12700">
              <a:lnSpc>
                <a:spcPts val="1100"/>
              </a:lnSpc>
              <a:spcBef>
                <a:spcPts val="330"/>
              </a:spcBef>
            </a:pPr>
            <a:r>
              <a:rPr lang="fr-CA" sz="1050" i="1" spc="-10" dirty="0" smtClean="0">
                <a:latin typeface="Arial"/>
              </a:rPr>
              <a:t>Les LOD </a:t>
            </a:r>
            <a:r>
              <a:rPr lang="fr-CA" sz="1050" i="1" spc="-5" dirty="0" smtClean="0">
                <a:latin typeface="Arial"/>
              </a:rPr>
              <a:t>établissent des contacts avec les gens </a:t>
            </a:r>
            <a:r>
              <a:rPr lang="fr-CA" sz="1050" i="1" spc="-20" dirty="0" smtClean="0">
                <a:latin typeface="Arial"/>
              </a:rPr>
              <a:t>en </a:t>
            </a:r>
            <a:r>
              <a:rPr lang="fr-CA" sz="1050" i="1" spc="-5" dirty="0" smtClean="0">
                <a:latin typeface="Arial"/>
              </a:rPr>
              <a:t>établissant des contacts avec leurs</a:t>
            </a:r>
            <a:r>
              <a:rPr lang="fr-CA" dirty="0" smtClean="0"/>
              <a:t> </a:t>
            </a:r>
            <a:r>
              <a:rPr lang="fr-CA" sz="1050" i="1" spc="-10" dirty="0" smtClean="0">
                <a:latin typeface="Arial"/>
              </a:rPr>
              <a:t>machines.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>
            <p:custDataLst>
              <p:tags r:id="rId41"/>
            </p:custDataLst>
          </p:nvPr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3" name="object 43"/>
          <p:cNvSpPr/>
          <p:nvPr>
            <p:custDataLst>
              <p:tags r:id="rId42"/>
            </p:custDataLst>
          </p:nvPr>
        </p:nvSpPr>
        <p:spPr>
          <a:xfrm>
            <a:off x="2303995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6"/>
            <p:custDataLst>
              <p:tags r:id="rId43"/>
            </p:custDataLst>
          </p:nvPr>
        </p:nvSpPr>
        <p:spPr>
          <a:xfrm>
            <a:off x="1695450" y="3340195"/>
            <a:ext cx="51370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10" dirty="0" smtClean="0"/>
              <a:t>Warren </a:t>
            </a:r>
            <a:r>
              <a:rPr lang="fr-CA" spc="-5" dirty="0" smtClean="0"/>
              <a:t>et</a:t>
            </a:r>
            <a:r>
              <a:rPr lang="fr-CA" dirty="0" smtClean="0"/>
              <a:t> </a:t>
            </a:r>
            <a:r>
              <a:rPr lang="fr-CA" spc="-5" dirty="0" smtClean="0"/>
              <a:t>coll.</a:t>
            </a:r>
            <a:endParaRPr lang="fr-CA" spc="-5" dirty="0"/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  <p:custDataLst>
              <p:tags r:id="rId44"/>
            </p:custDataLst>
          </p:nvPr>
        </p:nvSpPr>
        <p:spPr>
          <a:xfrm>
            <a:off x="2399296" y="3340195"/>
            <a:ext cx="195030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lang="fr-CA" i="1" spc="5" dirty="0">
              <a:latin typeface="Trebuchet MS"/>
            </a:endParaRPr>
          </a:p>
        </p:txBody>
      </p:sp>
      <p:sp>
        <p:nvSpPr>
          <p:cNvPr id="46" name="object 1461"/>
          <p:cNvSpPr txBox="1"/>
          <p:nvPr>
            <p:custDataLst>
              <p:tags r:id="rId45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suis-je?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chemeClr val="bg1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liées?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/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vocabulaires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309193" y="682281"/>
            <a:ext cx="3989704" cy="193675"/>
          </a:xfrm>
          <a:custGeom>
            <a:avLst/>
            <a:gdLst/>
            <a:ahLst/>
            <a:cxnLst/>
            <a:rect l="l" t="t" r="r" b="b"/>
            <a:pathLst>
              <a:path w="3989704" h="19367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3153"/>
                </a:lnTo>
                <a:lnTo>
                  <a:pt x="3989654" y="19315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5" name="object 5"/>
          <p:cNvSpPr txBox="1"/>
          <p:nvPr>
            <p:custDataLst>
              <p:tags r:id="rId4"/>
            </p:custDataLst>
          </p:nvPr>
        </p:nvSpPr>
        <p:spPr>
          <a:xfrm>
            <a:off x="359994" y="499669"/>
            <a:ext cx="296545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fr-CA" sz="6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fr-CA" sz="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fr-CA" sz="1050" b="1" spc="-15" dirty="0" smtClean="0">
                <a:solidFill>
                  <a:srgbClr val="FFFFFF"/>
                </a:solidFill>
                <a:latin typeface="Arial"/>
              </a:rPr>
              <a:t>Vocabulaires : </a:t>
            </a: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Utilisez </a:t>
            </a: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une </a:t>
            </a: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norme (Laquelle</a:t>
            </a: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!?)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>
            <p:custDataLst>
              <p:tags r:id="rId5"/>
            </p:custDataLst>
          </p:nvPr>
        </p:nvSpPr>
        <p:spPr>
          <a:xfrm>
            <a:off x="309194" y="862774"/>
            <a:ext cx="3989653" cy="5060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7" name="object 7"/>
          <p:cNvSpPr/>
          <p:nvPr>
            <p:custDataLst>
              <p:tags r:id="rId6"/>
            </p:custDataLst>
          </p:nvPr>
        </p:nvSpPr>
        <p:spPr>
          <a:xfrm>
            <a:off x="359994" y="3157169"/>
            <a:ext cx="101600" cy="1016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8" name="object 8"/>
          <p:cNvSpPr/>
          <p:nvPr>
            <p:custDataLst>
              <p:tags r:id="rId7"/>
            </p:custDataLst>
          </p:nvPr>
        </p:nvSpPr>
        <p:spPr>
          <a:xfrm>
            <a:off x="4235348" y="3144469"/>
            <a:ext cx="114249" cy="1143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9" name="object 9"/>
          <p:cNvSpPr/>
          <p:nvPr>
            <p:custDataLst>
              <p:tags r:id="rId8"/>
            </p:custDataLst>
          </p:nvPr>
        </p:nvSpPr>
        <p:spPr>
          <a:xfrm>
            <a:off x="410794" y="3195269"/>
            <a:ext cx="3837254" cy="6349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0" name="object 10"/>
          <p:cNvSpPr/>
          <p:nvPr>
            <p:custDataLst>
              <p:tags r:id="rId9"/>
            </p:custDataLst>
          </p:nvPr>
        </p:nvSpPr>
        <p:spPr>
          <a:xfrm>
            <a:off x="4298848" y="726516"/>
            <a:ext cx="50749" cy="1016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1" name="object 11"/>
          <p:cNvSpPr/>
          <p:nvPr>
            <p:custDataLst>
              <p:tags r:id="rId10"/>
            </p:custDataLst>
          </p:nvPr>
        </p:nvSpPr>
        <p:spPr>
          <a:xfrm>
            <a:off x="4298848" y="777278"/>
            <a:ext cx="50749" cy="237989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2" name="object 12"/>
          <p:cNvSpPr/>
          <p:nvPr>
            <p:custDataLst>
              <p:tags r:id="rId11"/>
            </p:custDataLst>
          </p:nvPr>
        </p:nvSpPr>
        <p:spPr>
          <a:xfrm>
            <a:off x="309193" y="907034"/>
            <a:ext cx="3989704" cy="2301240"/>
          </a:xfrm>
          <a:custGeom>
            <a:avLst/>
            <a:gdLst/>
            <a:ahLst/>
            <a:cxnLst/>
            <a:rect l="l" t="t" r="r" b="b"/>
            <a:pathLst>
              <a:path w="3989704" h="2301240">
                <a:moveTo>
                  <a:pt x="3989654" y="0"/>
                </a:moveTo>
                <a:lnTo>
                  <a:pt x="0" y="0"/>
                </a:lnTo>
                <a:lnTo>
                  <a:pt x="0" y="2250135"/>
                </a:lnTo>
                <a:lnTo>
                  <a:pt x="4008" y="2269859"/>
                </a:lnTo>
                <a:lnTo>
                  <a:pt x="14922" y="2286012"/>
                </a:lnTo>
                <a:lnTo>
                  <a:pt x="31075" y="2296927"/>
                </a:lnTo>
                <a:lnTo>
                  <a:pt x="50800" y="2300935"/>
                </a:lnTo>
                <a:lnTo>
                  <a:pt x="3938854" y="2300935"/>
                </a:lnTo>
                <a:lnTo>
                  <a:pt x="3958579" y="2296927"/>
                </a:lnTo>
                <a:lnTo>
                  <a:pt x="3974732" y="2286012"/>
                </a:lnTo>
                <a:lnTo>
                  <a:pt x="3985646" y="2269859"/>
                </a:lnTo>
                <a:lnTo>
                  <a:pt x="3989654" y="2250135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3" name="object 13"/>
          <p:cNvSpPr/>
          <p:nvPr>
            <p:custDataLst>
              <p:tags r:id="rId12"/>
            </p:custDataLst>
          </p:nvPr>
        </p:nvSpPr>
        <p:spPr>
          <a:xfrm>
            <a:off x="4298848" y="764578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30">
                <a:moveTo>
                  <a:pt x="0" y="241164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4" name="object 14"/>
          <p:cNvSpPr/>
          <p:nvPr>
            <p:custDataLst>
              <p:tags r:id="rId13"/>
            </p:custDataLst>
          </p:nvPr>
        </p:nvSpPr>
        <p:spPr>
          <a:xfrm>
            <a:off x="4298848" y="75187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5" name="object 15"/>
          <p:cNvSpPr/>
          <p:nvPr>
            <p:custDataLst>
              <p:tags r:id="rId14"/>
            </p:custDataLst>
          </p:nvPr>
        </p:nvSpPr>
        <p:spPr>
          <a:xfrm>
            <a:off x="4298848" y="73917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6" name="object 16"/>
          <p:cNvSpPr/>
          <p:nvPr>
            <p:custDataLst>
              <p:tags r:id="rId15"/>
            </p:custDataLst>
          </p:nvPr>
        </p:nvSpPr>
        <p:spPr>
          <a:xfrm>
            <a:off x="4298848" y="726478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7" name="object 17"/>
          <p:cNvSpPr/>
          <p:nvPr>
            <p:custDataLst>
              <p:tags r:id="rId16"/>
            </p:custDataLst>
          </p:nvPr>
        </p:nvSpPr>
        <p:spPr>
          <a:xfrm>
            <a:off x="523112" y="932359"/>
            <a:ext cx="3499408" cy="198066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8" name="object 18"/>
          <p:cNvSpPr/>
          <p:nvPr>
            <p:custDataLst>
              <p:tags r:id="rId17"/>
            </p:custDataLst>
          </p:nvPr>
        </p:nvSpPr>
        <p:spPr>
          <a:xfrm>
            <a:off x="359994" y="3004121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19" name="object 19"/>
          <p:cNvSpPr txBox="1"/>
          <p:nvPr>
            <p:custDataLst>
              <p:tags r:id="rId18"/>
            </p:custDataLst>
          </p:nvPr>
        </p:nvSpPr>
        <p:spPr>
          <a:xfrm>
            <a:off x="503732" y="2761145"/>
            <a:ext cx="358775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lang="fr-CA" sz="800" i="1" spc="-5" dirty="0" smtClean="0">
                <a:latin typeface="Arial"/>
              </a:rPr>
              <a:t>a</a:t>
            </a:r>
            <a:endParaRPr lang="fr-CA" sz="8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fr-CA" sz="8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lang="fr-CA" sz="900" i="1" baseline="37037" dirty="0" smtClean="0">
                <a:latin typeface="Arial"/>
              </a:rPr>
              <a:t>a</a:t>
            </a:r>
            <a:r>
              <a:rPr lang="fr-CA" sz="600" dirty="0" smtClean="0">
                <a:latin typeface="Courier New"/>
                <a:hlinkClick r:id="rId33"/>
              </a:rPr>
              <a:t>https://xkcd.com/927/</a:t>
            </a:r>
            <a:endParaRPr lang="fr-CA" sz="600" dirty="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>
            <p:custDataLst>
              <p:tags r:id="rId19"/>
            </p:custDataLst>
          </p:nvPr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1" name="object 21"/>
          <p:cNvSpPr/>
          <p:nvPr>
            <p:custDataLst>
              <p:tags r:id="rId20"/>
            </p:custDataLst>
          </p:nvPr>
        </p:nvSpPr>
        <p:spPr>
          <a:xfrm>
            <a:off x="2303995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lang="fr-CA" dirty="0"/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  <p:custDataLst>
              <p:tags r:id="rId21"/>
            </p:custDataLst>
          </p:nvPr>
        </p:nvSpPr>
        <p:spPr>
          <a:xfrm>
            <a:off x="1695450" y="3340195"/>
            <a:ext cx="51370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10" dirty="0" smtClean="0"/>
              <a:t>Warren </a:t>
            </a:r>
            <a:r>
              <a:rPr lang="fr-CA" spc="-5" dirty="0" smtClean="0"/>
              <a:t>et</a:t>
            </a:r>
            <a:r>
              <a:rPr lang="fr-CA" dirty="0" smtClean="0"/>
              <a:t> </a:t>
            </a:r>
            <a:r>
              <a:rPr lang="fr-CA" spc="-5" dirty="0" smtClean="0"/>
              <a:t>coll.</a:t>
            </a:r>
            <a:endParaRPr lang="fr-CA" spc="-5" dirty="0"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  <p:custDataLst>
              <p:tags r:id="rId22"/>
            </p:custDataLst>
          </p:nvPr>
        </p:nvSpPr>
        <p:spPr>
          <a:xfrm>
            <a:off x="2399296" y="3340195"/>
            <a:ext cx="1836052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lang="fr-CA" i="1" spc="5" dirty="0">
              <a:latin typeface="Trebuchet MS"/>
            </a:endParaRPr>
          </a:p>
        </p:txBody>
      </p:sp>
      <p:sp>
        <p:nvSpPr>
          <p:cNvPr id="25" name="object 1461"/>
          <p:cNvSpPr txBox="1"/>
          <p:nvPr>
            <p:custDataLst>
              <p:tags r:id="rId23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suis-je?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rgbClr val="7F7F7F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liées?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vocabulaires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/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>
            <p:custDataLst>
              <p:tags r:id="rId1"/>
            </p:custDataLst>
          </p:nvPr>
        </p:nvSpPr>
        <p:spPr>
          <a:xfrm>
            <a:off x="2303995" y="0"/>
            <a:ext cx="2304415" cy="556895"/>
          </a:xfrm>
          <a:custGeom>
            <a:avLst/>
            <a:gdLst/>
            <a:ahLst/>
            <a:cxnLst/>
            <a:rect l="l" t="t" r="r" b="b"/>
            <a:pathLst>
              <a:path w="2304415" h="556895">
                <a:moveTo>
                  <a:pt x="0" y="556348"/>
                </a:moveTo>
                <a:lnTo>
                  <a:pt x="2303995" y="556348"/>
                </a:lnTo>
                <a:lnTo>
                  <a:pt x="2303995" y="0"/>
                </a:lnTo>
                <a:lnTo>
                  <a:pt x="0" y="0"/>
                </a:lnTo>
                <a:lnTo>
                  <a:pt x="0" y="5563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>
            <p:custDataLst>
              <p:tags r:id="rId2"/>
            </p:custDataLst>
          </p:nvPr>
        </p:nvSpPr>
        <p:spPr>
          <a:xfrm>
            <a:off x="0" y="553808"/>
            <a:ext cx="4608004" cy="5060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>
            <p:custDataLst>
              <p:tags r:id="rId3"/>
            </p:custDataLst>
          </p:nvPr>
        </p:nvSpPr>
        <p:spPr>
          <a:xfrm>
            <a:off x="309193" y="877226"/>
            <a:ext cx="3989704" cy="193675"/>
          </a:xfrm>
          <a:custGeom>
            <a:avLst/>
            <a:gdLst/>
            <a:ahLst/>
            <a:cxnLst/>
            <a:rect l="l" t="t" r="r" b="b"/>
            <a:pathLst>
              <a:path w="3989704" h="19367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3153"/>
                </a:lnTo>
                <a:lnTo>
                  <a:pt x="3989654" y="19315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>
            <p:custDataLst>
              <p:tags r:id="rId4"/>
            </p:custDataLst>
          </p:nvPr>
        </p:nvSpPr>
        <p:spPr>
          <a:xfrm>
            <a:off x="347294" y="876693"/>
            <a:ext cx="2643556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0"/>
              </a:lnSpc>
            </a:pPr>
            <a:r>
              <a:rPr sz="1050" b="1" spc="-20" dirty="0">
                <a:solidFill>
                  <a:srgbClr val="FFFFFF"/>
                </a:solidFill>
                <a:latin typeface="Arial"/>
              </a:rPr>
              <a:t>Options </a:t>
            </a:r>
            <a:r>
              <a:rPr sz="1050" b="1" spc="-5" dirty="0" smtClean="0">
                <a:solidFill>
                  <a:srgbClr val="FFFFFF"/>
                </a:solidFill>
                <a:latin typeface="Arial"/>
              </a:rPr>
              <a:t>d</a:t>
            </a: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’</a:t>
            </a:r>
            <a:r>
              <a:rPr sz="1050" b="1" spc="-5" dirty="0" smtClean="0">
                <a:solidFill>
                  <a:srgbClr val="FFFFFF"/>
                </a:solidFill>
                <a:latin typeface="Arial"/>
              </a:rPr>
              <a:t>utilisation</a:t>
            </a:r>
            <a:r>
              <a:rPr dirty="0" smtClean="0"/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</a:rPr>
              <a:t>de vocabulaires :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>
            <p:custDataLst>
              <p:tags r:id="rId5"/>
            </p:custDataLst>
          </p:nvPr>
        </p:nvSpPr>
        <p:spPr>
          <a:xfrm>
            <a:off x="309194" y="1057719"/>
            <a:ext cx="3989653" cy="5060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>
            <p:custDataLst>
              <p:tags r:id="rId6"/>
            </p:custDataLst>
          </p:nvPr>
        </p:nvSpPr>
        <p:spPr>
          <a:xfrm>
            <a:off x="359994" y="1693443"/>
            <a:ext cx="101600" cy="10160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>
            <p:custDataLst>
              <p:tags r:id="rId7"/>
            </p:custDataLst>
          </p:nvPr>
        </p:nvSpPr>
        <p:spPr>
          <a:xfrm>
            <a:off x="4235348" y="1680743"/>
            <a:ext cx="114249" cy="11430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>
            <p:custDataLst>
              <p:tags r:id="rId8"/>
            </p:custDataLst>
          </p:nvPr>
        </p:nvSpPr>
        <p:spPr>
          <a:xfrm>
            <a:off x="410794" y="1731543"/>
            <a:ext cx="3837254" cy="6349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>
            <p:custDataLst>
              <p:tags r:id="rId9"/>
            </p:custDataLst>
          </p:nvPr>
        </p:nvSpPr>
        <p:spPr>
          <a:xfrm>
            <a:off x="4298848" y="921461"/>
            <a:ext cx="50749" cy="10160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>
            <p:custDataLst>
              <p:tags r:id="rId10"/>
            </p:custDataLst>
          </p:nvPr>
        </p:nvSpPr>
        <p:spPr>
          <a:xfrm>
            <a:off x="4298848" y="972252"/>
            <a:ext cx="50749" cy="721191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>
            <p:custDataLst>
              <p:tags r:id="rId11"/>
            </p:custDataLst>
          </p:nvPr>
        </p:nvSpPr>
        <p:spPr>
          <a:xfrm>
            <a:off x="309193" y="1102000"/>
            <a:ext cx="3989704" cy="642620"/>
          </a:xfrm>
          <a:custGeom>
            <a:avLst/>
            <a:gdLst/>
            <a:ahLst/>
            <a:cxnLst/>
            <a:rect l="l" t="t" r="r" b="b"/>
            <a:pathLst>
              <a:path w="3989704" h="642619">
                <a:moveTo>
                  <a:pt x="3989654" y="0"/>
                </a:moveTo>
                <a:lnTo>
                  <a:pt x="0" y="0"/>
                </a:lnTo>
                <a:lnTo>
                  <a:pt x="0" y="591442"/>
                </a:lnTo>
                <a:lnTo>
                  <a:pt x="4008" y="611167"/>
                </a:lnTo>
                <a:lnTo>
                  <a:pt x="14922" y="627320"/>
                </a:lnTo>
                <a:lnTo>
                  <a:pt x="31075" y="638234"/>
                </a:lnTo>
                <a:lnTo>
                  <a:pt x="50800" y="642243"/>
                </a:lnTo>
                <a:lnTo>
                  <a:pt x="3938854" y="642243"/>
                </a:lnTo>
                <a:lnTo>
                  <a:pt x="3958579" y="638234"/>
                </a:lnTo>
                <a:lnTo>
                  <a:pt x="3974732" y="627320"/>
                </a:lnTo>
                <a:lnTo>
                  <a:pt x="3985646" y="611167"/>
                </a:lnTo>
                <a:lnTo>
                  <a:pt x="3989654" y="591442"/>
                </a:lnTo>
                <a:lnTo>
                  <a:pt x="3989654" y="0"/>
                </a:lnTo>
                <a:close/>
              </a:path>
            </a:pathLst>
          </a:custGeom>
          <a:solidFill>
            <a:srgbClr val="E9E9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>
            <p:custDataLst>
              <p:tags r:id="rId12"/>
            </p:custDataLst>
          </p:nvPr>
        </p:nvSpPr>
        <p:spPr>
          <a:xfrm>
            <a:off x="4298848" y="959552"/>
            <a:ext cx="0" cy="753110"/>
          </a:xfrm>
          <a:custGeom>
            <a:avLst/>
            <a:gdLst/>
            <a:ahLst/>
            <a:cxnLst/>
            <a:rect l="l" t="t" r="r" b="b"/>
            <a:pathLst>
              <a:path h="753110">
                <a:moveTo>
                  <a:pt x="0" y="75294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>
            <p:custDataLst>
              <p:tags r:id="rId13"/>
            </p:custDataLst>
          </p:nvPr>
        </p:nvSpPr>
        <p:spPr>
          <a:xfrm>
            <a:off x="4298848" y="94685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>
            <p:custDataLst>
              <p:tags r:id="rId14"/>
            </p:custDataLst>
          </p:nvPr>
        </p:nvSpPr>
        <p:spPr>
          <a:xfrm>
            <a:off x="4298848" y="93415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>
            <p:custDataLst>
              <p:tags r:id="rId15"/>
            </p:custDataLst>
          </p:nvPr>
        </p:nvSpPr>
        <p:spPr>
          <a:xfrm>
            <a:off x="4298848" y="921452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>
            <p:custDataLst>
              <p:tags r:id="rId16"/>
            </p:custDataLst>
          </p:nvPr>
        </p:nvSpPr>
        <p:spPr>
          <a:xfrm>
            <a:off x="425754" y="1132649"/>
            <a:ext cx="136728" cy="13672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>
            <p:custDataLst>
              <p:tags r:id="rId17"/>
            </p:custDataLst>
          </p:nvPr>
        </p:nvSpPr>
        <p:spPr>
          <a:xfrm>
            <a:off x="460311" y="1145362"/>
            <a:ext cx="6794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FFFFFF"/>
                </a:solidFill>
                <a:latin typeface="Arial"/>
              </a:rPr>
              <a:t>1</a:t>
            </a:r>
            <a:endParaRPr lang="fr-CA" sz="6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>
            <p:custDataLst>
              <p:tags r:id="rId18"/>
            </p:custDataLst>
          </p:nvPr>
        </p:nvSpPr>
        <p:spPr>
          <a:xfrm>
            <a:off x="425754" y="1342682"/>
            <a:ext cx="136728" cy="13672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>
            <p:custDataLst>
              <p:tags r:id="rId19"/>
            </p:custDataLst>
          </p:nvPr>
        </p:nvSpPr>
        <p:spPr>
          <a:xfrm>
            <a:off x="460311" y="1355394"/>
            <a:ext cx="6794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FFFFFF"/>
                </a:solidFill>
                <a:latin typeface="Arial"/>
              </a:rPr>
              <a:t>2</a:t>
            </a:r>
            <a:endParaRPr lang="fr-CA" sz="6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>
            <p:custDataLst>
              <p:tags r:id="rId20"/>
            </p:custDataLst>
          </p:nvPr>
        </p:nvSpPr>
        <p:spPr>
          <a:xfrm>
            <a:off x="425742" y="1552714"/>
            <a:ext cx="136728" cy="13672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>
            <p:custDataLst>
              <p:tags r:id="rId21"/>
            </p:custDataLst>
          </p:nvPr>
        </p:nvSpPr>
        <p:spPr>
          <a:xfrm>
            <a:off x="460298" y="1564957"/>
            <a:ext cx="6794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FFFFFF"/>
                </a:solidFill>
                <a:latin typeface="Arial"/>
              </a:rPr>
              <a:t>3</a:t>
            </a:r>
            <a:endParaRPr lang="fr-CA" sz="6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>
            <p:custDataLst>
              <p:tags r:id="rId22"/>
            </p:custDataLst>
          </p:nvPr>
        </p:nvSpPr>
        <p:spPr>
          <a:xfrm>
            <a:off x="624382" y="1109230"/>
            <a:ext cx="2899868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050" spc="-5" dirty="0">
                <a:latin typeface="Arial"/>
              </a:rPr>
              <a:t>Utilisez </a:t>
            </a:r>
            <a:r>
              <a:rPr sz="1050" spc="-15" dirty="0">
                <a:latin typeface="Arial"/>
              </a:rPr>
              <a:t>le</a:t>
            </a:r>
            <a:r>
              <a:rPr dirty="0" smtClean="0"/>
              <a:t> </a:t>
            </a:r>
            <a:r>
              <a:rPr sz="1050" spc="-10" dirty="0">
                <a:latin typeface="Arial"/>
              </a:rPr>
              <a:t>vôtre.</a:t>
            </a:r>
            <a:endParaRPr lang="fr-CA" sz="1050" dirty="0">
              <a:latin typeface="Arial"/>
              <a:cs typeface="Arial"/>
            </a:endParaRPr>
          </a:p>
          <a:p>
            <a:pPr marL="12700">
              <a:lnSpc>
                <a:spcPts val="1300"/>
              </a:lnSpc>
              <a:spcBef>
                <a:spcPts val="330"/>
              </a:spcBef>
            </a:pPr>
            <a:r>
              <a:rPr sz="1050" spc="-10" dirty="0">
                <a:latin typeface="Arial"/>
              </a:rPr>
              <a:t>Utilisez </a:t>
            </a:r>
            <a:r>
              <a:rPr sz="1050" spc="-5" dirty="0">
                <a:latin typeface="Arial"/>
              </a:rPr>
              <a:t>un </a:t>
            </a:r>
            <a:r>
              <a:rPr sz="1050" spc="-10" dirty="0">
                <a:latin typeface="Arial"/>
              </a:rPr>
              <a:t>vocabulaire</a:t>
            </a:r>
            <a:r>
              <a:rPr dirty="0" smtClean="0"/>
              <a:t> </a:t>
            </a:r>
            <a:r>
              <a:rPr sz="1050" spc="-20" dirty="0">
                <a:latin typeface="Arial"/>
              </a:rPr>
              <a:t>existant.</a:t>
            </a:r>
            <a:endParaRPr lang="fr-CA" sz="1050" dirty="0">
              <a:latin typeface="Arial"/>
              <a:cs typeface="Arial"/>
            </a:endParaRPr>
          </a:p>
          <a:p>
            <a:pPr marL="12700">
              <a:lnSpc>
                <a:spcPts val="1300"/>
              </a:lnSpc>
              <a:spcBef>
                <a:spcPts val="330"/>
              </a:spcBef>
            </a:pPr>
            <a:r>
              <a:rPr sz="1050" spc="-10" dirty="0">
                <a:latin typeface="Arial"/>
              </a:rPr>
              <a:t>Utilisez de multiples vocabulaires</a:t>
            </a:r>
            <a:r>
              <a:rPr dirty="0" smtClean="0"/>
              <a:t> </a:t>
            </a:r>
            <a:r>
              <a:rPr sz="1050" spc="-10" dirty="0">
                <a:latin typeface="Arial"/>
              </a:rPr>
              <a:t>existants.</a:t>
            </a:r>
            <a:endParaRPr lang="fr-CA" sz="105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>
            <p:custDataLst>
              <p:tags r:id="rId23"/>
            </p:custDataLst>
          </p:nvPr>
        </p:nvSpPr>
        <p:spPr>
          <a:xfrm>
            <a:off x="309180" y="1896173"/>
            <a:ext cx="3989704" cy="193675"/>
          </a:xfrm>
          <a:custGeom>
            <a:avLst/>
            <a:gdLst/>
            <a:ahLst/>
            <a:cxnLst/>
            <a:rect l="l" t="t" r="r" b="b"/>
            <a:pathLst>
              <a:path w="3989704" h="19367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93153"/>
                </a:lnTo>
                <a:lnTo>
                  <a:pt x="3989654" y="193153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>
            <p:custDataLst>
              <p:tags r:id="rId24"/>
            </p:custDataLst>
          </p:nvPr>
        </p:nvSpPr>
        <p:spPr>
          <a:xfrm>
            <a:off x="309181" y="2076666"/>
            <a:ext cx="3989653" cy="5060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>
            <p:custDataLst>
              <p:tags r:id="rId25"/>
            </p:custDataLst>
          </p:nvPr>
        </p:nvSpPr>
        <p:spPr>
          <a:xfrm>
            <a:off x="359981" y="2864751"/>
            <a:ext cx="101600" cy="10160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>
            <p:custDataLst>
              <p:tags r:id="rId26"/>
            </p:custDataLst>
          </p:nvPr>
        </p:nvSpPr>
        <p:spPr>
          <a:xfrm>
            <a:off x="4235335" y="2852051"/>
            <a:ext cx="114249" cy="11430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>
            <p:custDataLst>
              <p:tags r:id="rId27"/>
            </p:custDataLst>
          </p:nvPr>
        </p:nvSpPr>
        <p:spPr>
          <a:xfrm>
            <a:off x="410782" y="2902852"/>
            <a:ext cx="3837254" cy="6349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>
            <p:custDataLst>
              <p:tags r:id="rId28"/>
            </p:custDataLst>
          </p:nvPr>
        </p:nvSpPr>
        <p:spPr>
          <a:xfrm>
            <a:off x="4298835" y="1940407"/>
            <a:ext cx="50749" cy="10160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>
            <p:custDataLst>
              <p:tags r:id="rId29"/>
            </p:custDataLst>
          </p:nvPr>
        </p:nvSpPr>
        <p:spPr>
          <a:xfrm>
            <a:off x="4298835" y="1991197"/>
            <a:ext cx="50749" cy="87355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>
            <p:custDataLst>
              <p:tags r:id="rId30"/>
            </p:custDataLst>
          </p:nvPr>
        </p:nvSpPr>
        <p:spPr>
          <a:xfrm>
            <a:off x="309180" y="2120945"/>
            <a:ext cx="3989704" cy="795020"/>
          </a:xfrm>
          <a:custGeom>
            <a:avLst/>
            <a:gdLst/>
            <a:ahLst/>
            <a:cxnLst/>
            <a:rect l="l" t="t" r="r" b="b"/>
            <a:pathLst>
              <a:path w="3989704" h="795019">
                <a:moveTo>
                  <a:pt x="3989654" y="0"/>
                </a:moveTo>
                <a:lnTo>
                  <a:pt x="0" y="0"/>
                </a:lnTo>
                <a:lnTo>
                  <a:pt x="0" y="743805"/>
                </a:lnTo>
                <a:lnTo>
                  <a:pt x="4008" y="763530"/>
                </a:lnTo>
                <a:lnTo>
                  <a:pt x="14922" y="779683"/>
                </a:lnTo>
                <a:lnTo>
                  <a:pt x="31075" y="790597"/>
                </a:lnTo>
                <a:lnTo>
                  <a:pt x="50800" y="794606"/>
                </a:lnTo>
                <a:lnTo>
                  <a:pt x="3938854" y="794606"/>
                </a:lnTo>
                <a:lnTo>
                  <a:pt x="3958579" y="790597"/>
                </a:lnTo>
                <a:lnTo>
                  <a:pt x="3974732" y="779683"/>
                </a:lnTo>
                <a:lnTo>
                  <a:pt x="3985646" y="763530"/>
                </a:lnTo>
                <a:lnTo>
                  <a:pt x="3989654" y="743805"/>
                </a:lnTo>
                <a:lnTo>
                  <a:pt x="3989654" y="0"/>
                </a:lnTo>
                <a:close/>
              </a:path>
            </a:pathLst>
          </a:custGeom>
          <a:solidFill>
            <a:srgbClr val="F8E5E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>
            <p:custDataLst>
              <p:tags r:id="rId31"/>
            </p:custDataLst>
          </p:nvPr>
        </p:nvSpPr>
        <p:spPr>
          <a:xfrm>
            <a:off x="4298835" y="1978497"/>
            <a:ext cx="0" cy="905510"/>
          </a:xfrm>
          <a:custGeom>
            <a:avLst/>
            <a:gdLst/>
            <a:ahLst/>
            <a:cxnLst/>
            <a:rect l="l" t="t" r="r" b="b"/>
            <a:pathLst>
              <a:path h="905510">
                <a:moveTo>
                  <a:pt x="0" y="90530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>
            <p:custDataLst>
              <p:tags r:id="rId32"/>
            </p:custDataLst>
          </p:nvPr>
        </p:nvSpPr>
        <p:spPr>
          <a:xfrm>
            <a:off x="4298835" y="196579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>
            <p:custDataLst>
              <p:tags r:id="rId33"/>
            </p:custDataLst>
          </p:nvPr>
        </p:nvSpPr>
        <p:spPr>
          <a:xfrm>
            <a:off x="4298835" y="195309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>
            <p:custDataLst>
              <p:tags r:id="rId34"/>
            </p:custDataLst>
          </p:nvPr>
        </p:nvSpPr>
        <p:spPr>
          <a:xfrm>
            <a:off x="4298835" y="1940397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>
            <p:custDataLst>
              <p:tags r:id="rId35"/>
            </p:custDataLst>
          </p:nvPr>
        </p:nvSpPr>
        <p:spPr>
          <a:xfrm>
            <a:off x="489673" y="2167496"/>
            <a:ext cx="78130" cy="7813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>
            <p:custDataLst>
              <p:tags r:id="rId36"/>
            </p:custDataLst>
          </p:nvPr>
        </p:nvSpPr>
        <p:spPr>
          <a:xfrm>
            <a:off x="489673" y="2377528"/>
            <a:ext cx="78130" cy="7813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>
            <p:custDataLst>
              <p:tags r:id="rId37"/>
            </p:custDataLst>
          </p:nvPr>
        </p:nvSpPr>
        <p:spPr>
          <a:xfrm>
            <a:off x="489673" y="2587561"/>
            <a:ext cx="78130" cy="7813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 txBox="1"/>
          <p:nvPr>
            <p:custDataLst>
              <p:tags r:id="rId38"/>
            </p:custDataLst>
          </p:nvPr>
        </p:nvSpPr>
        <p:spPr>
          <a:xfrm>
            <a:off x="347294" y="1842413"/>
            <a:ext cx="4167556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CA" sz="1050" b="1" spc="-5" dirty="0" smtClean="0">
                <a:solidFill>
                  <a:srgbClr val="FFFFFF"/>
                </a:solidFill>
                <a:latin typeface="Arial"/>
              </a:rPr>
              <a:t>Point de vue </a:t>
            </a:r>
            <a:r>
              <a:rPr lang="fr-CA" sz="1050" b="1" spc="-15" dirty="0" smtClean="0">
                <a:solidFill>
                  <a:srgbClr val="FFFFFF"/>
                </a:solidFill>
                <a:latin typeface="Arial"/>
              </a:rPr>
              <a:t>du consommateur</a:t>
            </a:r>
            <a:r>
              <a:rPr lang="fr-CA" dirty="0" smtClean="0"/>
              <a:t> </a:t>
            </a:r>
            <a:r>
              <a:rPr lang="fr-CA" sz="1050" b="1" spc="-10" dirty="0" smtClean="0">
                <a:solidFill>
                  <a:srgbClr val="FFFFFF"/>
                </a:solidFill>
                <a:latin typeface="Arial"/>
              </a:rPr>
              <a:t>de données :</a:t>
            </a:r>
            <a:endParaRPr lang="fr-CA" sz="1050" dirty="0" smtClean="0">
              <a:latin typeface="Arial"/>
              <a:cs typeface="Arial"/>
            </a:endParaRPr>
          </a:p>
          <a:p>
            <a:pPr marL="289560" marR="5080">
              <a:lnSpc>
                <a:spcPts val="1200"/>
              </a:lnSpc>
            </a:pPr>
            <a:r>
              <a:rPr lang="fr-CA" sz="900" spc="-5" dirty="0" smtClean="0">
                <a:latin typeface="Arial"/>
              </a:rPr>
              <a:t>Les consommateurs </a:t>
            </a:r>
            <a:r>
              <a:rPr lang="fr-CA" sz="900" spc="-10" dirty="0" smtClean="0">
                <a:latin typeface="Arial"/>
              </a:rPr>
              <a:t>veulent</a:t>
            </a:r>
            <a:r>
              <a:rPr lang="fr-CA" sz="900" spc="-5" dirty="0" smtClean="0">
                <a:latin typeface="Arial"/>
              </a:rPr>
              <a:t> </a:t>
            </a:r>
            <a:r>
              <a:rPr lang="fr-CA" sz="900" spc="-15" dirty="0" smtClean="0">
                <a:latin typeface="Arial"/>
              </a:rPr>
              <a:t>savoir </a:t>
            </a:r>
            <a:r>
              <a:rPr lang="fr-CA" sz="900" spc="-5" dirty="0" smtClean="0">
                <a:latin typeface="Arial"/>
              </a:rPr>
              <a:t>à quoi </a:t>
            </a:r>
            <a:r>
              <a:rPr lang="fr-CA" sz="900" spc="-15" dirty="0" smtClean="0">
                <a:latin typeface="Arial"/>
              </a:rPr>
              <a:t>s’attendre </a:t>
            </a:r>
            <a:r>
              <a:rPr lang="fr-CA" sz="900" spc="-5" dirty="0" smtClean="0">
                <a:latin typeface="Arial"/>
              </a:rPr>
              <a:t>des </a:t>
            </a:r>
            <a:r>
              <a:rPr lang="fr-CA" sz="900" spc="-10" dirty="0" smtClean="0">
                <a:latin typeface="Arial"/>
              </a:rPr>
              <a:t>vocabulaires. </a:t>
            </a:r>
          </a:p>
          <a:p>
            <a:pPr marL="289560" marR="5080">
              <a:lnSpc>
                <a:spcPts val="1200"/>
              </a:lnSpc>
            </a:pPr>
            <a:r>
              <a:rPr lang="fr-CA" sz="900" spc="-5" dirty="0" smtClean="0">
                <a:latin typeface="Arial"/>
              </a:rPr>
              <a:t>De multiples </a:t>
            </a:r>
            <a:r>
              <a:rPr lang="fr-CA" sz="900" spc="-10" dirty="0" smtClean="0">
                <a:latin typeface="Arial"/>
              </a:rPr>
              <a:t>vocabulaires </a:t>
            </a:r>
            <a:r>
              <a:rPr lang="fr-CA" sz="900" spc="-5" dirty="0" smtClean="0">
                <a:latin typeface="Arial"/>
              </a:rPr>
              <a:t>doivent être </a:t>
            </a:r>
            <a:r>
              <a:rPr lang="fr-CA" sz="900" spc="-10" dirty="0" smtClean="0">
                <a:latin typeface="Arial"/>
              </a:rPr>
              <a:t>interreliés. </a:t>
            </a:r>
            <a:r>
              <a:rPr lang="fr-CA" sz="900" spc="-45" dirty="0" smtClean="0">
                <a:latin typeface="Arial"/>
              </a:rPr>
              <a:t>(Vous </a:t>
            </a:r>
            <a:r>
              <a:rPr lang="fr-CA" sz="900" spc="-10" dirty="0" smtClean="0">
                <a:latin typeface="Arial"/>
              </a:rPr>
              <a:t>construisez</a:t>
            </a:r>
            <a:r>
              <a:rPr lang="fr-CA" sz="1400" dirty="0" smtClean="0"/>
              <a:t> </a:t>
            </a:r>
            <a:r>
              <a:rPr lang="fr-CA" sz="900" spc="-5" dirty="0" smtClean="0">
                <a:latin typeface="Arial"/>
              </a:rPr>
              <a:t>les relations.)</a:t>
            </a:r>
            <a:endParaRPr lang="fr-CA" sz="900" dirty="0" smtClean="0">
              <a:latin typeface="Arial"/>
              <a:cs typeface="Arial"/>
            </a:endParaRPr>
          </a:p>
          <a:p>
            <a:pPr marL="289560" marR="398780">
              <a:lnSpc>
                <a:spcPts val="1200"/>
              </a:lnSpc>
            </a:pPr>
            <a:r>
              <a:rPr lang="fr-CA" sz="900" b="1" spc="-5" dirty="0" smtClean="0">
                <a:latin typeface="Arial"/>
              </a:rPr>
              <a:t>La </a:t>
            </a:r>
            <a:r>
              <a:rPr lang="fr-CA" sz="900" b="1" spc="-15" dirty="0" smtClean="0">
                <a:latin typeface="Arial"/>
              </a:rPr>
              <a:t>grande </a:t>
            </a:r>
            <a:r>
              <a:rPr lang="fr-CA" sz="900" b="1" spc="-5" dirty="0" smtClean="0">
                <a:latin typeface="Arial"/>
              </a:rPr>
              <a:t>majorité des consommateurs </a:t>
            </a:r>
            <a:r>
              <a:rPr lang="fr-CA" sz="900" b="1" spc="-10" dirty="0" smtClean="0">
                <a:latin typeface="Arial"/>
              </a:rPr>
              <a:t>de données </a:t>
            </a:r>
            <a:r>
              <a:rPr lang="fr-CA" sz="900" b="1" spc="-5" dirty="0" smtClean="0">
                <a:latin typeface="Arial"/>
              </a:rPr>
              <a:t>ne peuvent utiliser un raisonnement ontologique au moment de la requête</a:t>
            </a:r>
            <a:r>
              <a:rPr lang="fr-CA" sz="900" b="1" dirty="0" smtClean="0">
                <a:latin typeface="Arial"/>
              </a:rPr>
              <a:t>.</a:t>
            </a:r>
            <a:endParaRPr lang="fr-CA" sz="900" dirty="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>
            <p:custDataLst>
              <p:tags r:id="rId39"/>
            </p:custDataLst>
          </p:nvPr>
        </p:nvSpPr>
        <p:spPr>
          <a:xfrm>
            <a:off x="0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-12" y="143929"/>
                </a:moveTo>
                <a:lnTo>
                  <a:pt x="2303983" y="143929"/>
                </a:lnTo>
                <a:lnTo>
                  <a:pt x="2303983" y="0"/>
                </a:lnTo>
                <a:lnTo>
                  <a:pt x="-12" y="0"/>
                </a:lnTo>
                <a:lnTo>
                  <a:pt x="-12" y="143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>
            <p:custDataLst>
              <p:tags r:id="rId40"/>
            </p:custDataLst>
          </p:nvPr>
        </p:nvSpPr>
        <p:spPr>
          <a:xfrm>
            <a:off x="2303983" y="3312071"/>
            <a:ext cx="2304415" cy="144145"/>
          </a:xfrm>
          <a:custGeom>
            <a:avLst/>
            <a:gdLst/>
            <a:ahLst/>
            <a:cxnLst/>
            <a:rect l="l" t="t" r="r" b="b"/>
            <a:pathLst>
              <a:path w="2304415" h="144145">
                <a:moveTo>
                  <a:pt x="0" y="143929"/>
                </a:moveTo>
                <a:lnTo>
                  <a:pt x="2303995" y="143929"/>
                </a:lnTo>
                <a:lnTo>
                  <a:pt x="2303995" y="0"/>
                </a:lnTo>
                <a:lnTo>
                  <a:pt x="0" y="0"/>
                </a:lnTo>
                <a:lnTo>
                  <a:pt x="0" y="143929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>
            <a:spLocks noGrp="1"/>
          </p:cNvSpPr>
          <p:nvPr>
            <p:ph type="dt" sz="half" idx="6"/>
            <p:custDataLst>
              <p:tags r:id="rId41"/>
            </p:custDataLst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10" dirty="0"/>
              <a:t>Warren </a:t>
            </a:r>
            <a:r>
              <a:rPr spc="-5" dirty="0"/>
              <a:t>et</a:t>
            </a:r>
            <a:r>
              <a:rPr dirty="0" smtClean="0"/>
              <a:t> </a:t>
            </a:r>
            <a:r>
              <a:rPr spc="-5" dirty="0"/>
              <a:t>coll.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  <p:custDataLst>
              <p:tags r:id="rId42"/>
            </p:custDataLst>
          </p:nvPr>
        </p:nvSpPr>
        <p:spPr>
          <a:xfrm>
            <a:off x="2399296" y="3340195"/>
            <a:ext cx="134492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lang="fr-CA" spc="-5" dirty="0" smtClean="0"/>
              <a:t>Opérationnaliser les données ouvertes liées</a:t>
            </a:r>
            <a:endParaRPr i="1" spc="5" dirty="0">
              <a:latin typeface="Trebuchet MS"/>
            </a:endParaRPr>
          </a:p>
        </p:txBody>
      </p:sp>
      <p:sp>
        <p:nvSpPr>
          <p:cNvPr id="45" name="object 1461"/>
          <p:cNvSpPr txBox="1"/>
          <p:nvPr>
            <p:custDataLst>
              <p:tags r:id="rId43"/>
            </p:custDataLst>
          </p:nvPr>
        </p:nvSpPr>
        <p:spPr>
          <a:xfrm>
            <a:off x="326767" y="21722"/>
            <a:ext cx="188242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 marR="5080" indent="639445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Qui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suis-je?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10" dirty="0" smtClean="0">
                <a:solidFill>
                  <a:srgbClr val="7F7F7F"/>
                </a:solidFill>
                <a:latin typeface="Arial" panose="020B0604020202020204" pitchFamily="34" charset="0"/>
              </a:rPr>
              <a:t>Pourquoi des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données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(ouvertes)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liées? </a:t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Notes d’observation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sur les</a:t>
            </a:r>
            <a:r>
              <a:rPr lang="fr-CA" sz="600" dirty="0" smtClean="0">
                <a:solidFill>
                  <a:schemeClr val="bg1"/>
                </a:solidFill>
              </a:rPr>
              <a:t> </a:t>
            </a:r>
            <a:r>
              <a:rPr lang="fr-CA" sz="600" spc="-5" dirty="0" smtClean="0">
                <a:solidFill>
                  <a:schemeClr val="bg1"/>
                </a:solidFill>
                <a:latin typeface="Arial" panose="020B0604020202020204" pitchFamily="34" charset="0"/>
              </a:rPr>
              <a:t>vocabulaires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/>
            </a:r>
            <a:b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la publication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de données</a:t>
            </a:r>
            <a:endParaRPr lang="fr-CA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ts val="700"/>
              </a:lnSpc>
            </a:pP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Notes d’observation sur le travail avec des</a:t>
            </a:r>
            <a:r>
              <a:rPr lang="fr-CA" sz="600" dirty="0" smtClean="0"/>
              <a:t> </a:t>
            </a:r>
            <a:r>
              <a:rPr lang="fr-CA" sz="600" spc="-5" dirty="0" smtClean="0">
                <a:solidFill>
                  <a:srgbClr val="7F7F7F"/>
                </a:solidFill>
                <a:latin typeface="Arial" panose="020B0604020202020204" pitchFamily="34" charset="0"/>
              </a:rPr>
              <a:t>triplets</a:t>
            </a:r>
            <a:endParaRPr lang="fr-CA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6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7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8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9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0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1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2535</Words>
  <Application>Microsoft Office PowerPoint</Application>
  <PresentationFormat>Custom</PresentationFormat>
  <Paragraphs>1239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Operationalizing Linked Open Data</dc:title>
  <dc:creator>Rob Warren with much input from S. Brown, A. Lemak, C. Faulkner, S. Hulan, C. Schwartz, J. Schellinck, D. Evans, M. Farrell, et al.</dc:creator>
  <cp:lastModifiedBy>Argos</cp:lastModifiedBy>
  <cp:revision>19</cp:revision>
  <dcterms:created xsi:type="dcterms:W3CDTF">2016-10-28T17:37:05Z</dcterms:created>
  <dcterms:modified xsi:type="dcterms:W3CDTF">2016-11-07T16:07:53Z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2016-10-28T00:00:00Z</vt:filetime>
  </property>
  <property fmtid="{D5CDD505-2E9C-101B-9397-08002B2CF9AE}" pid="3" name="Creator">
    <vt:lpwstr>LaTeX with Beamer class version 3.24</vt:lpwstr>
  </property>
  <property fmtid="{D5CDD505-2E9C-101B-9397-08002B2CF9AE}" pid="4" name="LastSaved">
    <vt:filetime>2016-10-28T00:00:00Z</vt:filetime>
  </property>
</Properties>
</file>