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8" r:id="rId5"/>
    <p:sldId id="259"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B99E45-67F3-4EB6-A9AF-14B5EE710542}"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6E363-BC5B-41DC-82DE-C40FA7485FE2}" type="slidenum">
              <a:rPr lang="en-US" smtClean="0"/>
              <a:t>‹#›</a:t>
            </a:fld>
            <a:endParaRPr lang="en-US"/>
          </a:p>
        </p:txBody>
      </p:sp>
    </p:spTree>
    <p:extLst>
      <p:ext uri="{BB962C8B-B14F-4D97-AF65-F5344CB8AC3E}">
        <p14:creationId xmlns:p14="http://schemas.microsoft.com/office/powerpoint/2010/main" val="2178010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99E45-67F3-4EB6-A9AF-14B5EE710542}"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6E363-BC5B-41DC-82DE-C40FA7485FE2}" type="slidenum">
              <a:rPr lang="en-US" smtClean="0"/>
              <a:t>‹#›</a:t>
            </a:fld>
            <a:endParaRPr lang="en-US"/>
          </a:p>
        </p:txBody>
      </p:sp>
    </p:spTree>
    <p:extLst>
      <p:ext uri="{BB962C8B-B14F-4D97-AF65-F5344CB8AC3E}">
        <p14:creationId xmlns:p14="http://schemas.microsoft.com/office/powerpoint/2010/main" val="44190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99E45-67F3-4EB6-A9AF-14B5EE710542}"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6E363-BC5B-41DC-82DE-C40FA7485FE2}" type="slidenum">
              <a:rPr lang="en-US" smtClean="0"/>
              <a:t>‹#›</a:t>
            </a:fld>
            <a:endParaRPr lang="en-US"/>
          </a:p>
        </p:txBody>
      </p:sp>
    </p:spTree>
    <p:extLst>
      <p:ext uri="{BB962C8B-B14F-4D97-AF65-F5344CB8AC3E}">
        <p14:creationId xmlns:p14="http://schemas.microsoft.com/office/powerpoint/2010/main" val="1205258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99E45-67F3-4EB6-A9AF-14B5EE710542}"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6E363-BC5B-41DC-82DE-C40FA7485FE2}" type="slidenum">
              <a:rPr lang="en-US" smtClean="0"/>
              <a:t>‹#›</a:t>
            </a:fld>
            <a:endParaRPr lang="en-US"/>
          </a:p>
        </p:txBody>
      </p:sp>
    </p:spTree>
    <p:extLst>
      <p:ext uri="{BB962C8B-B14F-4D97-AF65-F5344CB8AC3E}">
        <p14:creationId xmlns:p14="http://schemas.microsoft.com/office/powerpoint/2010/main" val="180383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B99E45-67F3-4EB6-A9AF-14B5EE710542}"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6E363-BC5B-41DC-82DE-C40FA7485FE2}" type="slidenum">
              <a:rPr lang="en-US" smtClean="0"/>
              <a:t>‹#›</a:t>
            </a:fld>
            <a:endParaRPr lang="en-US"/>
          </a:p>
        </p:txBody>
      </p:sp>
    </p:spTree>
    <p:extLst>
      <p:ext uri="{BB962C8B-B14F-4D97-AF65-F5344CB8AC3E}">
        <p14:creationId xmlns:p14="http://schemas.microsoft.com/office/powerpoint/2010/main" val="283609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B99E45-67F3-4EB6-A9AF-14B5EE710542}"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6E363-BC5B-41DC-82DE-C40FA7485FE2}" type="slidenum">
              <a:rPr lang="en-US" smtClean="0"/>
              <a:t>‹#›</a:t>
            </a:fld>
            <a:endParaRPr lang="en-US"/>
          </a:p>
        </p:txBody>
      </p:sp>
    </p:spTree>
    <p:extLst>
      <p:ext uri="{BB962C8B-B14F-4D97-AF65-F5344CB8AC3E}">
        <p14:creationId xmlns:p14="http://schemas.microsoft.com/office/powerpoint/2010/main" val="1748594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B99E45-67F3-4EB6-A9AF-14B5EE710542}"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36E363-BC5B-41DC-82DE-C40FA7485FE2}" type="slidenum">
              <a:rPr lang="en-US" smtClean="0"/>
              <a:t>‹#›</a:t>
            </a:fld>
            <a:endParaRPr lang="en-US"/>
          </a:p>
        </p:txBody>
      </p:sp>
    </p:spTree>
    <p:extLst>
      <p:ext uri="{BB962C8B-B14F-4D97-AF65-F5344CB8AC3E}">
        <p14:creationId xmlns:p14="http://schemas.microsoft.com/office/powerpoint/2010/main" val="944817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B99E45-67F3-4EB6-A9AF-14B5EE710542}"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36E363-BC5B-41DC-82DE-C40FA7485FE2}" type="slidenum">
              <a:rPr lang="en-US" smtClean="0"/>
              <a:t>‹#›</a:t>
            </a:fld>
            <a:endParaRPr lang="en-US"/>
          </a:p>
        </p:txBody>
      </p:sp>
    </p:spTree>
    <p:extLst>
      <p:ext uri="{BB962C8B-B14F-4D97-AF65-F5344CB8AC3E}">
        <p14:creationId xmlns:p14="http://schemas.microsoft.com/office/powerpoint/2010/main" val="3400639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99E45-67F3-4EB6-A9AF-14B5EE710542}"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36E363-BC5B-41DC-82DE-C40FA7485FE2}" type="slidenum">
              <a:rPr lang="en-US" smtClean="0"/>
              <a:t>‹#›</a:t>
            </a:fld>
            <a:endParaRPr lang="en-US"/>
          </a:p>
        </p:txBody>
      </p:sp>
    </p:spTree>
    <p:extLst>
      <p:ext uri="{BB962C8B-B14F-4D97-AF65-F5344CB8AC3E}">
        <p14:creationId xmlns:p14="http://schemas.microsoft.com/office/powerpoint/2010/main" val="18391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B99E45-67F3-4EB6-A9AF-14B5EE710542}"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6E363-BC5B-41DC-82DE-C40FA7485FE2}" type="slidenum">
              <a:rPr lang="en-US" smtClean="0"/>
              <a:t>‹#›</a:t>
            </a:fld>
            <a:endParaRPr lang="en-US"/>
          </a:p>
        </p:txBody>
      </p:sp>
    </p:spTree>
    <p:extLst>
      <p:ext uri="{BB962C8B-B14F-4D97-AF65-F5344CB8AC3E}">
        <p14:creationId xmlns:p14="http://schemas.microsoft.com/office/powerpoint/2010/main" val="57086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B99E45-67F3-4EB6-A9AF-14B5EE710542}"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6E363-BC5B-41DC-82DE-C40FA7485FE2}" type="slidenum">
              <a:rPr lang="en-US" smtClean="0"/>
              <a:t>‹#›</a:t>
            </a:fld>
            <a:endParaRPr lang="en-US"/>
          </a:p>
        </p:txBody>
      </p:sp>
    </p:spTree>
    <p:extLst>
      <p:ext uri="{BB962C8B-B14F-4D97-AF65-F5344CB8AC3E}">
        <p14:creationId xmlns:p14="http://schemas.microsoft.com/office/powerpoint/2010/main" val="222586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99E45-67F3-4EB6-A9AF-14B5EE710542}"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6E363-BC5B-41DC-82DE-C40FA7485FE2}" type="slidenum">
              <a:rPr lang="en-US" smtClean="0"/>
              <a:t>‹#›</a:t>
            </a:fld>
            <a:endParaRPr lang="en-US"/>
          </a:p>
        </p:txBody>
      </p:sp>
    </p:spTree>
    <p:extLst>
      <p:ext uri="{BB962C8B-B14F-4D97-AF65-F5344CB8AC3E}">
        <p14:creationId xmlns:p14="http://schemas.microsoft.com/office/powerpoint/2010/main" val="1853231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cgill.ca/ehs/files/ehs/detailed_steps_to_register.pdf" TargetMode="External"/><Relationship Id="rId2" Type="http://schemas.openxmlformats.org/officeDocument/2006/relationships/hyperlink" Target="http://www.mcgill.ca/ehs/training/whmis" TargetMode="External"/><Relationship Id="rId1" Type="http://schemas.openxmlformats.org/officeDocument/2006/relationships/slideLayout" Target="../slideLayouts/slideLayout2.xml"/><Relationship Id="rId4" Type="http://schemas.openxmlformats.org/officeDocument/2006/relationships/hyperlink" Target="https://www.mcgill.ca/hr-webforms/staffdevelopment/?CourseID=31&amp;ModuleName=EHS&amp;EsoOrigi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ehs@mcgill.ca" TargetMode="External"/><Relationship Id="rId2" Type="http://schemas.openxmlformats.org/officeDocument/2006/relationships/hyperlink" Target="https://www.mcgill.ca/ehs/training/whm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cgill.ca/ehs/training/safety-training-exams" TargetMode="External"/><Relationship Id="rId2" Type="http://schemas.openxmlformats.org/officeDocument/2006/relationships/hyperlink" Target="http://www.mcgill.ca/ehs/train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cgill.ca/ehs/training/presentatio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WHMIS-2015</a:t>
            </a:r>
            <a:endParaRPr lang="en-US" dirty="0"/>
          </a:p>
        </p:txBody>
      </p:sp>
      <p:sp>
        <p:nvSpPr>
          <p:cNvPr id="3" name="Subtitle 2"/>
          <p:cNvSpPr>
            <a:spLocks noGrp="1"/>
          </p:cNvSpPr>
          <p:nvPr>
            <p:ph type="subTitle" idx="1"/>
          </p:nvPr>
        </p:nvSpPr>
        <p:spPr/>
        <p:txBody>
          <a:bodyPr/>
          <a:lstStyle/>
          <a:p>
            <a:r>
              <a:rPr lang="en-US" dirty="0" smtClean="0"/>
              <a:t>General information on registration,</a:t>
            </a:r>
          </a:p>
          <a:p>
            <a:r>
              <a:rPr lang="en-US" dirty="0" smtClean="0"/>
              <a:t>online test, </a:t>
            </a:r>
          </a:p>
          <a:p>
            <a:r>
              <a:rPr lang="en-US" dirty="0" smtClean="0"/>
              <a:t>and certification</a:t>
            </a:r>
            <a:endParaRPr lang="en-US" dirty="0"/>
          </a:p>
        </p:txBody>
      </p:sp>
    </p:spTree>
    <p:extLst>
      <p:ext uri="{BB962C8B-B14F-4D97-AF65-F5344CB8AC3E}">
        <p14:creationId xmlns:p14="http://schemas.microsoft.com/office/powerpoint/2010/main" val="417226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Opt Out results is shown below</a:t>
            </a:r>
            <a:endParaRPr lang="en-US" dirty="0"/>
          </a:p>
        </p:txBody>
      </p:sp>
      <p:pic>
        <p:nvPicPr>
          <p:cNvPr id="4" name="Content Placeholder 3"/>
          <p:cNvPicPr>
            <a:picLocks noGrp="1" noChangeAspect="1"/>
          </p:cNvPicPr>
          <p:nvPr>
            <p:ph idx="1"/>
          </p:nvPr>
        </p:nvPicPr>
        <p:blipFill>
          <a:blip r:embed="rId2"/>
          <a:stretch>
            <a:fillRect/>
          </a:stretch>
        </p:blipFill>
        <p:spPr>
          <a:xfrm>
            <a:off x="838200" y="3405560"/>
            <a:ext cx="10515600" cy="1191467"/>
          </a:xfrm>
          <a:prstGeom prst="rect">
            <a:avLst/>
          </a:prstGeom>
        </p:spPr>
      </p:pic>
    </p:spTree>
    <p:extLst>
      <p:ext uri="{BB962C8B-B14F-4D97-AF65-F5344CB8AC3E}">
        <p14:creationId xmlns:p14="http://schemas.microsoft.com/office/powerpoint/2010/main" val="573298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p:txBody>
          <a:bodyPr>
            <a:normAutofit/>
          </a:bodyPr>
          <a:lstStyle/>
          <a:p>
            <a:r>
              <a:rPr lang="en-US" dirty="0" smtClean="0"/>
              <a:t>What is WHMIS-2015, and Where is the course link? </a:t>
            </a:r>
          </a:p>
          <a:p>
            <a:pPr lvl="1"/>
            <a:r>
              <a:rPr lang="en-US" dirty="0" smtClean="0"/>
              <a:t>Please go here: </a:t>
            </a:r>
            <a:r>
              <a:rPr lang="en-US" dirty="0" smtClean="0">
                <a:hlinkClick r:id="rId2"/>
              </a:rPr>
              <a:t>http://www.mcgill.ca/ehs/training/whmis</a:t>
            </a:r>
            <a:endParaRPr lang="en-US" dirty="0" smtClean="0"/>
          </a:p>
          <a:p>
            <a:pPr marL="457200" lvl="1" indent="0">
              <a:buNone/>
            </a:pPr>
            <a:endParaRPr lang="en-US" dirty="0" smtClean="0"/>
          </a:p>
          <a:p>
            <a:r>
              <a:rPr lang="en-US" dirty="0" smtClean="0">
                <a:hlinkClick r:id="rId3"/>
              </a:rPr>
              <a:t>Step by Step online </a:t>
            </a:r>
            <a:r>
              <a:rPr lang="en-US" dirty="0" smtClean="0"/>
              <a:t>registration process</a:t>
            </a:r>
          </a:p>
          <a:p>
            <a:pPr lvl="1"/>
            <a:r>
              <a:rPr lang="en-US" dirty="0" smtClean="0"/>
              <a:t>In order to register you will need:</a:t>
            </a:r>
          </a:p>
          <a:p>
            <a:pPr lvl="2"/>
            <a:r>
              <a:rPr lang="en-US" dirty="0" smtClean="0"/>
              <a:t>McGill Id or McGill username.</a:t>
            </a:r>
          </a:p>
          <a:p>
            <a:pPr lvl="2"/>
            <a:r>
              <a:rPr lang="en-US" dirty="0" smtClean="0"/>
              <a:t>Minerva Pin or McGill Password.</a:t>
            </a:r>
          </a:p>
          <a:p>
            <a:pPr lvl="2"/>
            <a:r>
              <a:rPr lang="en-US" dirty="0" smtClean="0"/>
              <a:t>Then you have to view the Training Calendar (</a:t>
            </a:r>
            <a:r>
              <a:rPr lang="en-US" dirty="0" smtClean="0">
                <a:hlinkClick r:id="rId4"/>
              </a:rPr>
              <a:t>for Live Course</a:t>
            </a:r>
            <a:r>
              <a:rPr lang="en-US" dirty="0" smtClean="0"/>
              <a:t>)</a:t>
            </a:r>
          </a:p>
          <a:p>
            <a:pPr lvl="2"/>
            <a:r>
              <a:rPr lang="en-US" dirty="0" smtClean="0"/>
              <a:t>There is currently no online course</a:t>
            </a:r>
            <a:endParaRPr lang="en-US" dirty="0" smtClean="0"/>
          </a:p>
          <a:p>
            <a:pPr lvl="1"/>
            <a:endParaRPr lang="en-US" dirty="0"/>
          </a:p>
        </p:txBody>
      </p:sp>
    </p:spTree>
    <p:extLst>
      <p:ext uri="{BB962C8B-B14F-4D97-AF65-F5344CB8AC3E}">
        <p14:creationId xmlns:p14="http://schemas.microsoft.com/office/powerpoint/2010/main" val="262833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 completing your online WHMIS 2015 test, please keep your e-results </a:t>
            </a:r>
            <a:r>
              <a:rPr lang="en-US" dirty="0" smtClean="0"/>
              <a:t>until you receive your e-certificate. That email serves as proof </a:t>
            </a:r>
            <a:r>
              <a:rPr lang="en-US" dirty="0" smtClean="0"/>
              <a:t>of </a:t>
            </a:r>
            <a:r>
              <a:rPr lang="en-US" dirty="0" smtClean="0"/>
              <a:t>training and allows </a:t>
            </a:r>
            <a:r>
              <a:rPr lang="en-US" dirty="0" smtClean="0"/>
              <a:t>you to enter laboratory.</a:t>
            </a:r>
          </a:p>
          <a:p>
            <a:r>
              <a:rPr lang="en-US" dirty="0" smtClean="0"/>
              <a:t>Approximately one month </a:t>
            </a:r>
            <a:r>
              <a:rPr lang="en-US" dirty="0" smtClean="0"/>
              <a:t>the completion of the course/test, </a:t>
            </a:r>
            <a:r>
              <a:rPr lang="en-US" dirty="0" smtClean="0"/>
              <a:t>EHS will do its best to forward you an e-certificate. </a:t>
            </a:r>
            <a:r>
              <a:rPr lang="en-US" dirty="0" smtClean="0"/>
              <a:t>Sometime, due </a:t>
            </a:r>
            <a:r>
              <a:rPr lang="en-US" dirty="0" smtClean="0"/>
              <a:t>to </a:t>
            </a:r>
            <a:r>
              <a:rPr lang="en-US" dirty="0" smtClean="0"/>
              <a:t>busyness, </a:t>
            </a:r>
            <a:r>
              <a:rPr lang="en-US" dirty="0" smtClean="0"/>
              <a:t>it may take longer</a:t>
            </a:r>
            <a:r>
              <a:rPr lang="en-US" dirty="0" smtClean="0"/>
              <a:t>. To stay tune on updates, please visit this </a:t>
            </a:r>
            <a:r>
              <a:rPr lang="en-US" dirty="0" smtClean="0">
                <a:hlinkClick r:id="rId2"/>
              </a:rPr>
              <a:t>page</a:t>
            </a:r>
            <a:r>
              <a:rPr lang="en-US" dirty="0" smtClean="0"/>
              <a:t>. If the information is not updated, simply email </a:t>
            </a:r>
            <a:r>
              <a:rPr lang="en-US" dirty="0" smtClean="0">
                <a:hlinkClick r:id="rId3"/>
              </a:rPr>
              <a:t>ehs@mcgill.ca</a:t>
            </a:r>
            <a:r>
              <a:rPr lang="en-US" dirty="0"/>
              <a:t>.</a:t>
            </a:r>
            <a:endParaRPr lang="en-US" dirty="0" smtClean="0"/>
          </a:p>
          <a:p>
            <a:r>
              <a:rPr lang="en-US" dirty="0" smtClean="0"/>
              <a:t>The certification is valid for a three year period. Should you need to maintain your WHMIS 2015 certification, you will need to challenge the test again (in person). If you get the passing grade set at 80%, EHS will extend your certification for another three years. If you fail, you will be required to assist to a Live Course.</a:t>
            </a:r>
            <a:endParaRPr lang="en-US" dirty="0"/>
          </a:p>
        </p:txBody>
      </p:sp>
    </p:spTree>
    <p:extLst>
      <p:ext uri="{BB962C8B-B14F-4D97-AF65-F5344CB8AC3E}">
        <p14:creationId xmlns:p14="http://schemas.microsoft.com/office/powerpoint/2010/main" val="1036525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determine what type of registration I need?</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r>
              <a:rPr lang="en-US" dirty="0"/>
              <a:t>t</a:t>
            </a:r>
            <a:r>
              <a:rPr lang="en-US" dirty="0" smtClean="0"/>
              <a:t>o a Live Course?</a:t>
            </a:r>
          </a:p>
          <a:p>
            <a:pPr marL="0" indent="0">
              <a:buNone/>
            </a:pPr>
            <a:endParaRPr lang="en-US" dirty="0" smtClean="0"/>
          </a:p>
          <a:p>
            <a:pPr lvl="1"/>
            <a:r>
              <a:rPr lang="en-US" dirty="0" smtClean="0"/>
              <a:t>It is the </a:t>
            </a:r>
            <a:r>
              <a:rPr lang="en-US" b="1" dirty="0" smtClean="0"/>
              <a:t>mandatory</a:t>
            </a:r>
            <a:r>
              <a:rPr lang="en-US" dirty="0" smtClean="0"/>
              <a:t> if it is the </a:t>
            </a:r>
            <a:r>
              <a:rPr lang="en-US" u="sng" dirty="0" smtClean="0"/>
              <a:t>first time </a:t>
            </a:r>
            <a:r>
              <a:rPr lang="en-US" dirty="0" smtClean="0"/>
              <a:t>you do this certification. This registration includes an online test [and re-write if needed]. No additional exam test registration will be necessary [including for the re-write].</a:t>
            </a:r>
          </a:p>
          <a:p>
            <a:pPr lvl="1"/>
            <a:r>
              <a:rPr lang="en-US" dirty="0" smtClean="0"/>
              <a:t>Note: EHS recognize other university/institution Live course certification; but not online. Read more </a:t>
            </a:r>
            <a:r>
              <a:rPr lang="en-US" dirty="0" smtClean="0">
                <a:hlinkClick r:id="rId2"/>
              </a:rPr>
              <a:t>here</a:t>
            </a:r>
            <a:r>
              <a:rPr lang="en-US" dirty="0" smtClean="0"/>
              <a:t>, 5</a:t>
            </a:r>
            <a:r>
              <a:rPr lang="en-US" baseline="30000" dirty="0" smtClean="0"/>
              <a:t>th</a:t>
            </a:r>
            <a:r>
              <a:rPr lang="en-US" dirty="0" smtClean="0"/>
              <a:t> paragraph.</a:t>
            </a:r>
          </a:p>
          <a:p>
            <a:pPr lvl="1"/>
            <a:endParaRPr lang="en-US" dirty="0" smtClean="0"/>
          </a:p>
          <a:p>
            <a:r>
              <a:rPr lang="en-US" dirty="0" smtClean="0"/>
              <a:t>to an “in person” exam?</a:t>
            </a:r>
          </a:p>
          <a:p>
            <a:pPr marL="0" indent="0">
              <a:buNone/>
            </a:pPr>
            <a:endParaRPr lang="en-US" dirty="0" smtClean="0"/>
          </a:p>
          <a:p>
            <a:pPr lvl="1"/>
            <a:r>
              <a:rPr lang="en-US" dirty="0" smtClean="0"/>
              <a:t>If our Live course offering conflicts with your schedule, and</a:t>
            </a:r>
          </a:p>
          <a:p>
            <a:pPr lvl="1"/>
            <a:r>
              <a:rPr lang="en-US" dirty="0" smtClean="0"/>
              <a:t>if you have failed once already, EHS offers </a:t>
            </a:r>
            <a:r>
              <a:rPr lang="en-US" dirty="0" smtClean="0">
                <a:hlinkClick r:id="rId3"/>
              </a:rPr>
              <a:t>in person </a:t>
            </a:r>
            <a:r>
              <a:rPr lang="en-US" dirty="0" smtClean="0"/>
              <a:t> test session to accommodate you (at EHS office).</a:t>
            </a:r>
            <a:br>
              <a:rPr lang="en-US" dirty="0" smtClean="0"/>
            </a:br>
            <a:endParaRPr lang="en-US" dirty="0" smtClean="0"/>
          </a:p>
        </p:txBody>
      </p:sp>
    </p:spTree>
    <p:extLst>
      <p:ext uri="{BB962C8B-B14F-4D97-AF65-F5344CB8AC3E}">
        <p14:creationId xmlns:p14="http://schemas.microsoft.com/office/powerpoint/2010/main" val="1542050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p:txBody>
          <a:bodyPr>
            <a:normAutofit/>
          </a:bodyPr>
          <a:lstStyle/>
          <a:p>
            <a:r>
              <a:rPr lang="en-US" dirty="0" smtClean="0"/>
              <a:t>To better prepare myself for the test, I can:</a:t>
            </a:r>
          </a:p>
          <a:p>
            <a:pPr marL="0" indent="0">
              <a:buNone/>
            </a:pPr>
            <a:endParaRPr lang="en-US" dirty="0" smtClean="0"/>
          </a:p>
          <a:p>
            <a:pPr lvl="1"/>
            <a:r>
              <a:rPr lang="en-US" dirty="0" smtClean="0"/>
              <a:t>Download and study the course notes (pdf slide presentation)</a:t>
            </a:r>
          </a:p>
          <a:p>
            <a:pPr lvl="2"/>
            <a:r>
              <a:rPr lang="en-US" dirty="0" smtClean="0"/>
              <a:t>Please go here: </a:t>
            </a:r>
            <a:r>
              <a:rPr lang="en-US" dirty="0" smtClean="0">
                <a:hlinkClick r:id="rId2"/>
              </a:rPr>
              <a:t>http://www.mcgill.ca/ehs/training/presentations</a:t>
            </a:r>
            <a:endParaRPr lang="en-US" dirty="0" smtClean="0"/>
          </a:p>
          <a:p>
            <a:pPr lvl="2"/>
            <a:r>
              <a:rPr lang="en-US" dirty="0" smtClean="0"/>
              <a:t>Read carefully the instructions found on the EHS webpage to access them.</a:t>
            </a:r>
          </a:p>
          <a:p>
            <a:pPr lvl="1"/>
            <a:endParaRPr lang="en-US" dirty="0"/>
          </a:p>
        </p:txBody>
      </p:sp>
    </p:spTree>
    <p:extLst>
      <p:ext uri="{BB962C8B-B14F-4D97-AF65-F5344CB8AC3E}">
        <p14:creationId xmlns:p14="http://schemas.microsoft.com/office/powerpoint/2010/main" val="622762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write in the online test heading</a:t>
            </a:r>
            <a:endParaRPr lang="en-US" dirty="0"/>
          </a:p>
        </p:txBody>
      </p:sp>
      <p:sp>
        <p:nvSpPr>
          <p:cNvPr id="3" name="Content Placeholder 2"/>
          <p:cNvSpPr>
            <a:spLocks noGrp="1"/>
          </p:cNvSpPr>
          <p:nvPr>
            <p:ph idx="1"/>
          </p:nvPr>
        </p:nvSpPr>
        <p:spPr/>
        <p:txBody>
          <a:bodyPr/>
          <a:lstStyle/>
          <a:p>
            <a:r>
              <a:rPr lang="en-US" dirty="0" smtClean="0"/>
              <a:t>Name and ID: </a:t>
            </a:r>
            <a:r>
              <a:rPr lang="en-US" i="1" dirty="0" smtClean="0"/>
              <a:t>put yours</a:t>
            </a:r>
          </a:p>
          <a:p>
            <a:r>
              <a:rPr lang="en-US" dirty="0" smtClean="0"/>
              <a:t>Department: i.e. </a:t>
            </a:r>
            <a:r>
              <a:rPr lang="en-US" i="1" dirty="0" smtClean="0"/>
              <a:t>the location of the laboratory</a:t>
            </a:r>
          </a:p>
          <a:p>
            <a:pPr lvl="1"/>
            <a:r>
              <a:rPr lang="en-US" i="1" dirty="0" smtClean="0"/>
              <a:t>EHS doesn’t need the name of your diploma</a:t>
            </a:r>
          </a:p>
          <a:p>
            <a:r>
              <a:rPr lang="en-US" dirty="0" smtClean="0"/>
              <a:t>PI (principal investigator): </a:t>
            </a:r>
            <a:r>
              <a:rPr lang="en-US" i="1" dirty="0" smtClean="0"/>
              <a:t>your professor</a:t>
            </a:r>
          </a:p>
          <a:p>
            <a:r>
              <a:rPr lang="en-US" dirty="0" smtClean="0"/>
              <a:t>PI email: </a:t>
            </a:r>
            <a:r>
              <a:rPr lang="en-US" i="1" dirty="0" smtClean="0"/>
              <a:t>Professor one</a:t>
            </a:r>
          </a:p>
          <a:p>
            <a:pPr lvl="1"/>
            <a:r>
              <a:rPr lang="en-US" i="1" dirty="0" smtClean="0"/>
              <a:t>it could be your TA, as per Prof. instruction</a:t>
            </a:r>
          </a:p>
          <a:p>
            <a:pPr lvl="1"/>
            <a:r>
              <a:rPr lang="en-US" i="1" dirty="0" smtClean="0"/>
              <a:t>It could be your School Advisor if not yet assigned to a professor/project</a:t>
            </a:r>
          </a:p>
          <a:p>
            <a:r>
              <a:rPr lang="en-US" dirty="0" smtClean="0"/>
              <a:t>Building &amp; Lab room #:</a:t>
            </a:r>
            <a:r>
              <a:rPr lang="en-US" i="1" dirty="0" smtClean="0"/>
              <a:t>  put yours [if this is not applicable – write “NA”)</a:t>
            </a:r>
          </a:p>
        </p:txBody>
      </p:sp>
    </p:spTree>
    <p:extLst>
      <p:ext uri="{BB962C8B-B14F-4D97-AF65-F5344CB8AC3E}">
        <p14:creationId xmlns:p14="http://schemas.microsoft.com/office/powerpoint/2010/main" val="113790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hints for online test</a:t>
            </a:r>
            <a:endParaRPr lang="en-US" dirty="0"/>
          </a:p>
        </p:txBody>
      </p:sp>
      <p:sp>
        <p:nvSpPr>
          <p:cNvPr id="3" name="Content Placeholder 2"/>
          <p:cNvSpPr>
            <a:spLocks noGrp="1"/>
          </p:cNvSpPr>
          <p:nvPr>
            <p:ph idx="1"/>
          </p:nvPr>
        </p:nvSpPr>
        <p:spPr/>
        <p:txBody>
          <a:bodyPr/>
          <a:lstStyle/>
          <a:p>
            <a:r>
              <a:rPr lang="en-US" dirty="0" smtClean="0"/>
              <a:t>You have accessed your online test, but realized that you do not have the 1 hour in front of you to write it. Best is to “Exit and clear survey”. You will be able to go again later at a more </a:t>
            </a:r>
            <a:r>
              <a:rPr lang="en-US" smtClean="0"/>
              <a:t>convenient time.</a:t>
            </a:r>
            <a:endParaRPr lang="en-US" dirty="0" smtClean="0"/>
          </a:p>
          <a:p>
            <a:endParaRPr lang="en-US" dirty="0"/>
          </a:p>
        </p:txBody>
      </p:sp>
      <p:pic>
        <p:nvPicPr>
          <p:cNvPr id="6" name="Picture 5"/>
          <p:cNvPicPr>
            <a:picLocks noChangeAspect="1"/>
          </p:cNvPicPr>
          <p:nvPr/>
        </p:nvPicPr>
        <p:blipFill>
          <a:blip r:embed="rId2"/>
          <a:stretch>
            <a:fillRect/>
          </a:stretch>
        </p:blipFill>
        <p:spPr>
          <a:xfrm>
            <a:off x="1048813" y="3757915"/>
            <a:ext cx="5904762" cy="2419048"/>
          </a:xfrm>
          <a:prstGeom prst="rect">
            <a:avLst/>
          </a:prstGeom>
        </p:spPr>
      </p:pic>
    </p:spTree>
    <p:extLst>
      <p:ext uri="{BB962C8B-B14F-4D97-AF65-F5344CB8AC3E}">
        <p14:creationId xmlns:p14="http://schemas.microsoft.com/office/powerpoint/2010/main" val="52629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“Opt out”, and Why?</a:t>
            </a:r>
            <a:endParaRPr lang="en-US" dirty="0"/>
          </a:p>
        </p:txBody>
      </p:sp>
      <p:sp>
        <p:nvSpPr>
          <p:cNvPr id="6" name="Content Placeholder 5"/>
          <p:cNvSpPr>
            <a:spLocks noGrp="1"/>
          </p:cNvSpPr>
          <p:nvPr>
            <p:ph idx="1"/>
          </p:nvPr>
        </p:nvSpPr>
        <p:spPr/>
        <p:txBody>
          <a:bodyPr/>
          <a:lstStyle/>
          <a:p>
            <a:r>
              <a:rPr lang="en-US" dirty="0" smtClean="0"/>
              <a:t>If you </a:t>
            </a:r>
            <a:r>
              <a:rPr lang="en-US" smtClean="0"/>
              <a:t>are definitive/certain </a:t>
            </a:r>
            <a:r>
              <a:rPr lang="en-US" dirty="0" smtClean="0"/>
              <a:t>that you don’t want to write the online test – for which you just have been invited: please Opt Out.</a:t>
            </a:r>
          </a:p>
          <a:p>
            <a:r>
              <a:rPr lang="en-US" dirty="0" smtClean="0"/>
              <a:t>Why?</a:t>
            </a:r>
          </a:p>
          <a:p>
            <a:pPr lvl="1"/>
            <a:r>
              <a:rPr lang="en-US" dirty="0" smtClean="0"/>
              <a:t>Perhaps you have registered to an online exam, but since successfully wrote it; therefore you no longer need to write an additional one.</a:t>
            </a:r>
          </a:p>
          <a:p>
            <a:pPr lvl="1"/>
            <a:r>
              <a:rPr lang="en-US" dirty="0" smtClean="0"/>
              <a:t>Perhaps you won’t have the time to do it before the deadline, and prefer registering to the next offered session</a:t>
            </a:r>
          </a:p>
          <a:p>
            <a:r>
              <a:rPr lang="en-US" dirty="0" smtClean="0"/>
              <a:t>When?</a:t>
            </a:r>
          </a:p>
          <a:p>
            <a:pPr lvl="1"/>
            <a:r>
              <a:rPr lang="en-US" dirty="0" smtClean="0"/>
              <a:t>The offer to Opt Out is included in the Lime Survey – online test itself link. See pictures. </a:t>
            </a:r>
          </a:p>
        </p:txBody>
      </p:sp>
    </p:spTree>
    <p:extLst>
      <p:ext uri="{BB962C8B-B14F-4D97-AF65-F5344CB8AC3E}">
        <p14:creationId xmlns:p14="http://schemas.microsoft.com/office/powerpoint/2010/main" val="177347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out and pick the second link to Opt Out!</a:t>
            </a:r>
            <a:endParaRPr lang="en-US" dirty="0"/>
          </a:p>
        </p:txBody>
      </p:sp>
      <p:pic>
        <p:nvPicPr>
          <p:cNvPr id="1026" name="Picture 2" descr="C:\Users\jsanso\AppData\Local\Temp\SNAGHTMLb9348a.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4571" y="2853675"/>
            <a:ext cx="8542857" cy="2295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131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653</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WHMIS-2015</vt:lpstr>
      <vt:lpstr>Useful links</vt:lpstr>
      <vt:lpstr>Certification</vt:lpstr>
      <vt:lpstr>How to determine what type of registration I need?</vt:lpstr>
      <vt:lpstr>Useful links</vt:lpstr>
      <vt:lpstr>What to write in the online test heading</vt:lpstr>
      <vt:lpstr>Useful hints for online test</vt:lpstr>
      <vt:lpstr>How can I “Opt out”, and Why?</vt:lpstr>
      <vt:lpstr>Watch out and pick the second link to Opt Out!</vt:lpstr>
      <vt:lpstr>Successful Opt Out results is shown below</vt:lpstr>
    </vt:vector>
  </TitlesOfParts>
  <Company>McGill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Josée Sansoucy</dc:creator>
  <cp:lastModifiedBy>Josée Sansoucy</cp:lastModifiedBy>
  <cp:revision>66</cp:revision>
  <dcterms:created xsi:type="dcterms:W3CDTF">2017-09-01T16:59:27Z</dcterms:created>
  <dcterms:modified xsi:type="dcterms:W3CDTF">2018-08-29T19:33:57Z</dcterms:modified>
</cp:coreProperties>
</file>