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1" r:id="rId5"/>
    <p:sldId id="260" r:id="rId6"/>
    <p:sldId id="266" r:id="rId7"/>
    <p:sldId id="278" r:id="rId8"/>
    <p:sldId id="262" r:id="rId9"/>
    <p:sldId id="276" r:id="rId10"/>
    <p:sldId id="275" r:id="rId11"/>
    <p:sldId id="268" r:id="rId12"/>
    <p:sldId id="270" r:id="rId13"/>
    <p:sldId id="271" r:id="rId14"/>
    <p:sldId id="277" r:id="rId15"/>
    <p:sldId id="256" r:id="rId16"/>
    <p:sldId id="264" r:id="rId17"/>
    <p:sldId id="272" r:id="rId18"/>
    <p:sldId id="265" r:id="rId19"/>
    <p:sldId id="267" r:id="rId20"/>
    <p:sldId id="273" r:id="rId21"/>
    <p:sldId id="274" r:id="rId2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54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16" y="-7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40AC0-62D6-4306-BC2C-EDA000079D28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18597-4029-47A0-BAEB-7497663A3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48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029D5-AC48-4970-A661-44F6DC26FCDD}" type="datetimeFigureOut">
              <a:rPr lang="en-US" smtClean="0"/>
              <a:pPr/>
              <a:t>9/21/2012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49A79-6880-49FE-876D-427A52EFD8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9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49A79-6880-49FE-876D-427A52EFD811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1E4E-A65E-4D5E-A184-0926E5F3923F}" type="datetimeFigureOut">
              <a:rPr lang="en-US" smtClean="0"/>
              <a:pPr/>
              <a:t>9/21/2012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0EE6-AD1A-4DE9-9E1B-21AEFB5852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1E4E-A65E-4D5E-A184-0926E5F3923F}" type="datetimeFigureOut">
              <a:rPr lang="en-US" smtClean="0"/>
              <a:pPr/>
              <a:t>9/21/2012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0EE6-AD1A-4DE9-9E1B-21AEFB5852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1E4E-A65E-4D5E-A184-0926E5F3923F}" type="datetimeFigureOut">
              <a:rPr lang="en-US" smtClean="0"/>
              <a:pPr/>
              <a:t>9/21/2012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0EE6-AD1A-4DE9-9E1B-21AEFB5852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1E4E-A65E-4D5E-A184-0926E5F3923F}" type="datetimeFigureOut">
              <a:rPr lang="en-US" smtClean="0"/>
              <a:pPr/>
              <a:t>9/21/2012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0EE6-AD1A-4DE9-9E1B-21AEFB5852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1E4E-A65E-4D5E-A184-0926E5F3923F}" type="datetimeFigureOut">
              <a:rPr lang="en-US" smtClean="0"/>
              <a:pPr/>
              <a:t>9/21/2012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0EE6-AD1A-4DE9-9E1B-21AEFB5852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1E4E-A65E-4D5E-A184-0926E5F3923F}" type="datetimeFigureOut">
              <a:rPr lang="en-US" smtClean="0"/>
              <a:pPr/>
              <a:t>9/21/2012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0EE6-AD1A-4DE9-9E1B-21AEFB5852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1E4E-A65E-4D5E-A184-0926E5F3923F}" type="datetimeFigureOut">
              <a:rPr lang="en-US" smtClean="0"/>
              <a:pPr/>
              <a:t>9/21/2012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0EE6-AD1A-4DE9-9E1B-21AEFB5852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1E4E-A65E-4D5E-A184-0926E5F3923F}" type="datetimeFigureOut">
              <a:rPr lang="en-US" smtClean="0"/>
              <a:pPr/>
              <a:t>9/21/2012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0EE6-AD1A-4DE9-9E1B-21AEFB5852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1E4E-A65E-4D5E-A184-0926E5F3923F}" type="datetimeFigureOut">
              <a:rPr lang="en-US" smtClean="0"/>
              <a:pPr/>
              <a:t>9/21/2012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0EE6-AD1A-4DE9-9E1B-21AEFB5852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1E4E-A65E-4D5E-A184-0926E5F3923F}" type="datetimeFigureOut">
              <a:rPr lang="en-US" smtClean="0"/>
              <a:pPr/>
              <a:t>9/21/2012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0EE6-AD1A-4DE9-9E1B-21AEFB5852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1E4E-A65E-4D5E-A184-0926E5F3923F}" type="datetimeFigureOut">
              <a:rPr lang="en-US" smtClean="0"/>
              <a:pPr/>
              <a:t>9/21/2012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2B0EE6-AD1A-4DE9-9E1B-21AEFB5852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761E4E-A65E-4D5E-A184-0926E5F3923F}" type="datetimeFigureOut">
              <a:rPr lang="en-US" smtClean="0"/>
              <a:pPr/>
              <a:t>9/21/2012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2B0EE6-AD1A-4DE9-9E1B-21AEFB5852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u="sng" dirty="0" smtClean="0"/>
              <a:t>First-Year Success</a:t>
            </a:r>
            <a:br>
              <a:rPr lang="en-CA" b="1" u="sng" dirty="0" smtClean="0"/>
            </a:br>
            <a:r>
              <a:rPr lang="en-CA" u="sng" dirty="0" smtClean="0"/>
              <a:t>b</a:t>
            </a:r>
            <a:r>
              <a:rPr lang="en-CA" b="1" u="sng" dirty="0" smtClean="0"/>
              <a:t>y Design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Leslie Copeland</a:t>
            </a:r>
          </a:p>
          <a:p>
            <a:r>
              <a:rPr lang="en-US" dirty="0" smtClean="0"/>
              <a:t>First-Year Coordinator</a:t>
            </a:r>
          </a:p>
          <a:p>
            <a:r>
              <a:rPr lang="en-US" dirty="0" smtClean="0"/>
              <a:t>First-Year Office, Student Services</a:t>
            </a:r>
          </a:p>
          <a:p>
            <a:r>
              <a:rPr lang="en-US" dirty="0" smtClean="0"/>
              <a:t>McGill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Time Management</a:t>
            </a:r>
          </a:p>
          <a:p>
            <a:pPr algn="ctr">
              <a:buNone/>
            </a:pPr>
            <a:endParaRPr lang="en-US" b="1" dirty="0" smtClean="0"/>
          </a:p>
          <a:p>
            <a:r>
              <a:rPr lang="en-US" dirty="0" smtClean="0"/>
              <a:t>One of the keys toward “Designing” first-year success</a:t>
            </a:r>
          </a:p>
          <a:p>
            <a:r>
              <a:rPr lang="en-US" dirty="0" smtClean="0"/>
              <a:t>Good news!  It is a skill and it can be learned.</a:t>
            </a:r>
          </a:p>
          <a:p>
            <a:r>
              <a:rPr lang="en-US" dirty="0" smtClean="0"/>
              <a:t>Discipline / Habits = 21 Days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First-Year Success</a:t>
            </a:r>
            <a:br>
              <a:rPr lang="en-US" dirty="0" smtClean="0"/>
            </a:br>
            <a:r>
              <a:rPr lang="en-US" dirty="0" smtClean="0"/>
              <a:t>by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Categories of Time Use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Wasted time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Busy time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Important and urgent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Urgent but not important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Important but not urgent</a:t>
            </a:r>
          </a:p>
          <a:p>
            <a:pPr marL="484632" indent="-457200">
              <a:buNone/>
            </a:pPr>
            <a:endParaRPr lang="en-US" dirty="0" smtClean="0"/>
          </a:p>
          <a:p>
            <a:pPr marL="484632" indent="-457200"/>
            <a:r>
              <a:rPr lang="en-US" dirty="0" smtClean="0"/>
              <a:t>We need to define these for ourselves	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First-Year Success</a:t>
            </a:r>
            <a:br>
              <a:rPr lang="en-US" dirty="0" smtClean="0"/>
            </a:br>
            <a:r>
              <a:rPr lang="en-US" dirty="0" smtClean="0"/>
              <a:t>by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Question:</a:t>
            </a:r>
          </a:p>
          <a:p>
            <a:pPr lvl="2"/>
            <a:r>
              <a:rPr lang="en-US" sz="2400" i="1" dirty="0" smtClean="0"/>
              <a:t>What are some of the biggest contributors to time lost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First-Year Success</a:t>
            </a:r>
            <a:br>
              <a:rPr lang="en-US" dirty="0" smtClean="0"/>
            </a:br>
            <a:r>
              <a:rPr lang="en-US" dirty="0" smtClean="0"/>
              <a:t>by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08120"/>
          </a:xfrm>
        </p:spPr>
        <p:txBody>
          <a:bodyPr>
            <a:normAutofit/>
          </a:bodyPr>
          <a:lstStyle/>
          <a:p>
            <a:r>
              <a:rPr lang="en-US" dirty="0" smtClean="0"/>
              <a:t>Procrastination!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“ Procrastination is an invisible disease which takes talented individuals with great potential and turns him/her, slowly, bit-by-bit, over time, into a complete and utter failure.”</a:t>
            </a:r>
          </a:p>
          <a:p>
            <a:pPr lvl="1" algn="r">
              <a:buNone/>
            </a:pPr>
            <a:r>
              <a:rPr lang="en-US" sz="1400" dirty="0" smtClean="0"/>
              <a:t>	</a:t>
            </a:r>
            <a:r>
              <a:rPr lang="en-US" sz="1800" i="1" dirty="0" smtClean="0"/>
              <a:t>How can I get myself to do what I need to do?  </a:t>
            </a:r>
          </a:p>
          <a:p>
            <a:pPr lvl="1" algn="r">
              <a:buNone/>
            </a:pPr>
            <a:r>
              <a:rPr lang="en-US" sz="1800" i="1" dirty="0" smtClean="0"/>
              <a:t>Author: Terry Gogna</a:t>
            </a:r>
            <a:endParaRPr lang="en-US" sz="1800" i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First-Year Success</a:t>
            </a:r>
            <a:br>
              <a:rPr lang="en-US" dirty="0" smtClean="0"/>
            </a:br>
            <a:r>
              <a:rPr lang="en-US" dirty="0" smtClean="0"/>
              <a:t>by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Management Tips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CA" dirty="0" smtClean="0"/>
              <a:t>Identify one day &amp; time of the week (e.g., Sunday evening) to layout your week’s commitments.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CA" dirty="0" smtClean="0"/>
              <a:t>Have a visual of the long term e.g., the semester 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CA" dirty="0" smtClean="0"/>
              <a:t>Learn to protect your time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First-Year Success</a:t>
            </a:r>
            <a:br>
              <a:rPr lang="en-US" dirty="0" smtClean="0"/>
            </a:br>
            <a:r>
              <a:rPr lang="en-US" dirty="0" smtClean="0"/>
              <a:t>by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0"/>
            <a:ext cx="7851648" cy="3048000"/>
          </a:xfrm>
        </p:spPr>
        <p:txBody>
          <a:bodyPr>
            <a:noAutofit/>
          </a:bodyPr>
          <a:lstStyle/>
          <a:p>
            <a:pPr algn="ctr"/>
            <a:r>
              <a:rPr lang="en-CA" sz="7200" b="1" cap="small" dirty="0"/>
              <a:t>If you don’t manage your </a:t>
            </a:r>
            <a:r>
              <a:rPr lang="en-CA" sz="7200" b="1" cap="small" dirty="0" smtClean="0"/>
              <a:t>time, 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CA" sz="7200" b="1" cap="small" dirty="0" smtClean="0"/>
              <a:t>someone </a:t>
            </a:r>
            <a:r>
              <a:rPr lang="en-CA" sz="7200" b="1" cap="small" dirty="0"/>
              <a:t>else will! </a:t>
            </a:r>
            <a:endParaRPr lang="en-US" sz="7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Study Skills</a:t>
            </a:r>
          </a:p>
          <a:p>
            <a:r>
              <a:rPr lang="en-US" dirty="0" smtClean="0"/>
              <a:t>Re-learn effective use of class time </a:t>
            </a:r>
          </a:p>
          <a:p>
            <a:r>
              <a:rPr lang="en-US" dirty="0" smtClean="0"/>
              <a:t>Develop your note taking skills vs. highlighting</a:t>
            </a:r>
          </a:p>
          <a:p>
            <a:r>
              <a:rPr lang="en-US" dirty="0" smtClean="0"/>
              <a:t>Know when you work best</a:t>
            </a:r>
          </a:p>
          <a:p>
            <a:r>
              <a:rPr lang="en-US" dirty="0" smtClean="0"/>
              <a:t>Consistent place to work</a:t>
            </a:r>
          </a:p>
          <a:p>
            <a:r>
              <a:rPr lang="en-US" dirty="0" smtClean="0"/>
              <a:t>Take advantage of available workshops </a:t>
            </a:r>
          </a:p>
          <a:p>
            <a:pPr lvl="1"/>
            <a:r>
              <a:rPr lang="en-US" dirty="0" smtClean="0"/>
              <a:t>academic skills (study skills, essay writing, multiple choice exams)</a:t>
            </a:r>
          </a:p>
          <a:p>
            <a:pPr lvl="1"/>
            <a:r>
              <a:rPr lang="en-US" dirty="0" smtClean="0"/>
              <a:t>Counselling Service – exam anxiety, procrastination, study skills, staying ahead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First-Year Success</a:t>
            </a:r>
            <a:br>
              <a:rPr lang="en-US" dirty="0" smtClean="0"/>
            </a:br>
            <a:r>
              <a:rPr lang="en-US" dirty="0" smtClean="0"/>
              <a:t>by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TUTORIAL SERVICE</a:t>
            </a:r>
          </a:p>
          <a:p>
            <a:pPr>
              <a:buNone/>
            </a:pPr>
            <a:r>
              <a:rPr lang="en-US" dirty="0" smtClean="0"/>
              <a:t>Brown Student Services Building, Suite 4200</a:t>
            </a:r>
          </a:p>
          <a:p>
            <a:pPr>
              <a:buNone/>
            </a:pPr>
            <a:r>
              <a:rPr lang="en-US" dirty="0" smtClean="0"/>
              <a:t>514-398-6011</a:t>
            </a:r>
          </a:p>
          <a:p>
            <a:pPr>
              <a:buNone/>
            </a:pPr>
            <a:r>
              <a:rPr lang="en-US" dirty="0" smtClean="0"/>
              <a:t>www.mcgill.ca/tutoring</a:t>
            </a:r>
          </a:p>
          <a:p>
            <a:pPr>
              <a:buNone/>
            </a:pPr>
            <a:r>
              <a:rPr lang="en-US" dirty="0" smtClean="0"/>
              <a:t>tutoring.service@mcgill.ca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Offers 1 hour of free tutoring each semester to first-year students.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First-Year Success</a:t>
            </a:r>
            <a:br>
              <a:rPr lang="en-US" dirty="0" smtClean="0"/>
            </a:br>
            <a:r>
              <a:rPr lang="en-US" dirty="0" smtClean="0"/>
              <a:t>by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Managing your health and wellness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includes physical, mental and emotional wellness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If you don’t take care of your body, your body will punish you with colds, mono, exhaustion, inability to sleep, weight loss, weight gain, etc.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First-Year Success</a:t>
            </a:r>
            <a:br>
              <a:rPr lang="en-US" dirty="0" smtClean="0"/>
            </a:br>
            <a:r>
              <a:rPr lang="en-US" dirty="0" smtClean="0"/>
              <a:t>by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3891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HEALTH SERVICES (includes a Dental Clinic)</a:t>
            </a:r>
          </a:p>
          <a:p>
            <a:pPr>
              <a:buNone/>
            </a:pPr>
            <a:r>
              <a:rPr lang="en-US" dirty="0" smtClean="0"/>
              <a:t>Brown Student Services Building, Suite 3300</a:t>
            </a:r>
          </a:p>
          <a:p>
            <a:pPr>
              <a:buNone/>
            </a:pPr>
            <a:r>
              <a:rPr lang="en-US" dirty="0" smtClean="0"/>
              <a:t>514-398-6017</a:t>
            </a:r>
          </a:p>
          <a:p>
            <a:pPr>
              <a:buNone/>
            </a:pPr>
            <a:r>
              <a:rPr lang="en-US" dirty="0" smtClean="0"/>
              <a:t>www.mcgill.ca/studenthealth</a:t>
            </a:r>
          </a:p>
          <a:p>
            <a:pPr>
              <a:buNone/>
            </a:pPr>
            <a:r>
              <a:rPr lang="en-US" dirty="0" smtClean="0"/>
              <a:t>“Ask Dr. T.”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First-Year Success</a:t>
            </a:r>
            <a:br>
              <a:rPr lang="en-US" dirty="0" smtClean="0"/>
            </a:br>
            <a:r>
              <a:rPr lang="en-US" dirty="0" smtClean="0"/>
              <a:t>by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First-Year Success</a:t>
            </a:r>
            <a:br>
              <a:rPr lang="en-US" dirty="0" smtClean="0"/>
            </a:br>
            <a:r>
              <a:rPr lang="en-US" dirty="0" smtClean="0"/>
              <a:t>by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sz="4000" dirty="0" smtClean="0"/>
              <a:t>Have you conscientiously assumed responsibility for your success?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Mental Health Service</a:t>
            </a:r>
          </a:p>
          <a:p>
            <a:r>
              <a:rPr lang="en-US" dirty="0" smtClean="0"/>
              <a:t>Chaplaincy Service</a:t>
            </a:r>
          </a:p>
          <a:p>
            <a:r>
              <a:rPr lang="en-US" dirty="0" smtClean="0"/>
              <a:t>Student Clubs</a:t>
            </a:r>
          </a:p>
          <a:p>
            <a:r>
              <a:rPr lang="en-US" dirty="0" smtClean="0"/>
              <a:t>Schedule “play” time – movie night, dinner with friends</a:t>
            </a:r>
          </a:p>
          <a:p>
            <a:r>
              <a:rPr lang="en-US" dirty="0" smtClean="0"/>
              <a:t>Leadership for Life! </a:t>
            </a:r>
            <a:r>
              <a:rPr lang="en-US" dirty="0" smtClean="0"/>
              <a:t>Conference (Leading Change) </a:t>
            </a:r>
            <a:r>
              <a:rPr lang="en-US" smtClean="0"/>
              <a:t>- November</a:t>
            </a:r>
            <a:endParaRPr lang="en-US" dirty="0" smtClean="0"/>
          </a:p>
          <a:p>
            <a:r>
              <a:rPr lang="en-US" dirty="0" smtClean="0"/>
              <a:t>Get Involved</a:t>
            </a:r>
          </a:p>
          <a:p>
            <a:r>
              <a:rPr lang="en-US" dirty="0" smtClean="0"/>
              <a:t>Look for ways to develop your soft skills not just your academic skills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First-Year Success</a:t>
            </a:r>
            <a:br>
              <a:rPr lang="en-US" dirty="0" smtClean="0"/>
            </a:br>
            <a:r>
              <a:rPr lang="en-US" dirty="0" smtClean="0"/>
              <a:t>by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6000" dirty="0" smtClean="0">
              <a:latin typeface="Forte" pitchFamily="66" charset="0"/>
            </a:endParaRPr>
          </a:p>
          <a:p>
            <a:pPr algn="ctr">
              <a:buNone/>
            </a:pPr>
            <a:r>
              <a:rPr lang="en-US" sz="6000" dirty="0" smtClean="0">
                <a:latin typeface="Forte" pitchFamily="66" charset="0"/>
              </a:rPr>
              <a:t>Have a great first semester!!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First-Year Success</a:t>
            </a:r>
            <a:br>
              <a:rPr lang="en-US" dirty="0" smtClean="0"/>
            </a:br>
            <a:r>
              <a:rPr lang="en-US" dirty="0" smtClean="0"/>
              <a:t>by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dirty="0" smtClean="0"/>
          </a:p>
          <a:p>
            <a:r>
              <a:rPr lang="en-CA" sz="3200" dirty="0" smtClean="0"/>
              <a:t>Your success ties into how:</a:t>
            </a:r>
          </a:p>
          <a:p>
            <a:pPr lvl="1">
              <a:buNone/>
            </a:pPr>
            <a:r>
              <a:rPr lang="en-CA" sz="3200" dirty="0" smtClean="0"/>
              <a:t>- you manage your time;</a:t>
            </a:r>
          </a:p>
          <a:p>
            <a:pPr lvl="1">
              <a:buNone/>
            </a:pPr>
            <a:r>
              <a:rPr lang="en-CA" sz="3200" dirty="0" smtClean="0"/>
              <a:t>- effective your study skills are;</a:t>
            </a:r>
          </a:p>
          <a:p>
            <a:pPr lvl="1">
              <a:buNone/>
            </a:pPr>
            <a:r>
              <a:rPr lang="en-CA" sz="3200" dirty="0" smtClean="0"/>
              <a:t>- you manage your health &amp; wellness.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First-Year Success</a:t>
            </a:r>
            <a:br>
              <a:rPr lang="en-US" dirty="0" smtClean="0"/>
            </a:br>
            <a:r>
              <a:rPr lang="en-US" dirty="0" smtClean="0"/>
              <a:t>by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Ultimately your success rests on the daily &amp; weekly     </a:t>
            </a:r>
          </a:p>
          <a:p>
            <a:pPr algn="ctr">
              <a:buNone/>
            </a:pPr>
            <a:r>
              <a:rPr lang="en-US" sz="2800" dirty="0" smtClean="0"/>
              <a:t>CHOICES </a:t>
            </a:r>
          </a:p>
          <a:p>
            <a:pPr algn="ctr">
              <a:buNone/>
            </a:pPr>
            <a:r>
              <a:rPr lang="en-US" sz="2800" dirty="0" smtClean="0"/>
              <a:t>you make about how you will:</a:t>
            </a:r>
          </a:p>
          <a:p>
            <a:pPr algn="ctr"/>
            <a:r>
              <a:rPr lang="en-US" sz="2800" dirty="0" smtClean="0"/>
              <a:t>Manage your time</a:t>
            </a:r>
          </a:p>
          <a:p>
            <a:pPr algn="ctr"/>
            <a:r>
              <a:rPr lang="en-US" sz="2800" dirty="0" smtClean="0"/>
              <a:t>Apply your study skills</a:t>
            </a:r>
          </a:p>
          <a:p>
            <a:pPr algn="ctr"/>
            <a:r>
              <a:rPr lang="en-US" sz="2800" dirty="0" smtClean="0"/>
              <a:t>Take care of your health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First-Year Success</a:t>
            </a:r>
            <a:br>
              <a:rPr lang="en-US" dirty="0" smtClean="0"/>
            </a:br>
            <a:r>
              <a:rPr lang="en-US" dirty="0" smtClean="0"/>
              <a:t>by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Life still happens and support is available</a:t>
            </a:r>
          </a:p>
          <a:p>
            <a:endParaRPr lang="en-US" dirty="0" smtClean="0"/>
          </a:p>
          <a:p>
            <a:r>
              <a:rPr lang="en-US" dirty="0" smtClean="0"/>
              <a:t>YOU MUST BE PROACTIVE</a:t>
            </a:r>
          </a:p>
          <a:p>
            <a:pPr>
              <a:buNone/>
            </a:pPr>
            <a:endParaRPr lang="en-US" dirty="0" smtClean="0"/>
          </a:p>
          <a:p>
            <a:r>
              <a:rPr lang="en-CA" dirty="0" smtClean="0"/>
              <a:t>Independent success means knowing where to go when you need help – and then acting on that knowledge and getting the help when you do. 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First-Year Success</a:t>
            </a:r>
            <a:br>
              <a:rPr lang="en-US" dirty="0" smtClean="0"/>
            </a:br>
            <a:r>
              <a:rPr lang="en-US" dirty="0" smtClean="0"/>
              <a:t>by Design</a:t>
            </a:r>
            <a:endParaRPr lang="en-US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FIRST-YEAR OFFICE</a:t>
            </a:r>
          </a:p>
          <a:p>
            <a:pPr>
              <a:buNone/>
            </a:pPr>
            <a:r>
              <a:rPr lang="en-US" dirty="0" smtClean="0"/>
              <a:t>Brown Student Services Building</a:t>
            </a:r>
          </a:p>
          <a:p>
            <a:pPr>
              <a:buNone/>
            </a:pPr>
            <a:r>
              <a:rPr lang="en-US" dirty="0" smtClean="0"/>
              <a:t>Suite 2100, 3600 McTavish Street</a:t>
            </a:r>
          </a:p>
          <a:p>
            <a:pPr>
              <a:buNone/>
            </a:pPr>
            <a:r>
              <a:rPr lang="en-US" dirty="0" smtClean="0"/>
              <a:t>514-398-6913</a:t>
            </a:r>
          </a:p>
          <a:p>
            <a:pPr>
              <a:buNone/>
            </a:pPr>
            <a:r>
              <a:rPr lang="en-US" dirty="0" smtClean="0"/>
              <a:t>www.mcgill.ca/firstyear</a:t>
            </a:r>
          </a:p>
          <a:p>
            <a:pPr>
              <a:buNone/>
            </a:pPr>
            <a:r>
              <a:rPr lang="en-US" dirty="0" smtClean="0"/>
              <a:t>firstyear@mcgill.ca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Here to help with transitions, to provide year-long academic &amp; social support and to help you make community connections.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First-Year Success</a:t>
            </a:r>
            <a:br>
              <a:rPr lang="en-US" dirty="0" smtClean="0"/>
            </a:br>
            <a:r>
              <a:rPr lang="en-US" dirty="0" smtClean="0"/>
              <a:t>by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First-Year Success</a:t>
            </a:r>
            <a:br>
              <a:rPr lang="en-US" dirty="0" smtClean="0"/>
            </a:br>
            <a:r>
              <a:rPr lang="en-US" dirty="0" smtClean="0"/>
              <a:t>by Design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Transitions</a:t>
            </a:r>
            <a:r>
              <a:rPr lang="en-US" dirty="0" smtClean="0"/>
              <a:t>: </a:t>
            </a:r>
          </a:p>
          <a:p>
            <a:pPr algn="ctr">
              <a:buNone/>
            </a:pPr>
            <a:r>
              <a:rPr lang="en-US" cap="small" dirty="0" smtClean="0"/>
              <a:t>Question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What have been some of the biggest surprises / challenges / discoveries you’ve made this past month since starting your university careers?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Transitions</a:t>
            </a:r>
            <a:r>
              <a:rPr lang="en-US" dirty="0" smtClean="0"/>
              <a:t>:    M</a:t>
            </a:r>
            <a:r>
              <a:rPr lang="en-CA" dirty="0" smtClean="0"/>
              <a:t>any of you may be experiencing the following transitions:  </a:t>
            </a:r>
            <a:endParaRPr lang="en-US" dirty="0" smtClean="0"/>
          </a:p>
          <a:p>
            <a:r>
              <a:rPr lang="en-CA" dirty="0" smtClean="0"/>
              <a:t>- leaving home for the first-time </a:t>
            </a:r>
          </a:p>
          <a:p>
            <a:r>
              <a:rPr lang="en-CA" dirty="0" smtClean="0"/>
              <a:t>- managing your time, your health, your money</a:t>
            </a:r>
            <a:endParaRPr lang="en-US" dirty="0" smtClean="0"/>
          </a:p>
          <a:p>
            <a:r>
              <a:rPr lang="en-CA" dirty="0" smtClean="0"/>
              <a:t>- moving out of your comfort zones </a:t>
            </a:r>
          </a:p>
          <a:p>
            <a:r>
              <a:rPr lang="en-CA" dirty="0" smtClean="0"/>
              <a:t>– making new friends </a:t>
            </a:r>
          </a:p>
          <a:p>
            <a:r>
              <a:rPr lang="en-CA" dirty="0" smtClean="0"/>
              <a:t>– class sizes - re-learning how to learn – especially in large class environment</a:t>
            </a:r>
            <a:endParaRPr lang="en-US" dirty="0" smtClean="0"/>
          </a:p>
          <a:p>
            <a:r>
              <a:rPr lang="en-CA" dirty="0" smtClean="0"/>
              <a:t>- realizing that your teachers probably won’t know your names</a:t>
            </a:r>
          </a:p>
          <a:p>
            <a:r>
              <a:rPr lang="en-CA" b="1" dirty="0" smtClean="0"/>
              <a:t>You are creating a new normal!</a:t>
            </a: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First-Year Success</a:t>
            </a:r>
            <a:br>
              <a:rPr lang="en-US" dirty="0" smtClean="0"/>
            </a:br>
            <a:r>
              <a:rPr lang="en-US" dirty="0" smtClean="0"/>
              <a:t>by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COUNSELLING SERVICE</a:t>
            </a:r>
          </a:p>
          <a:p>
            <a:pPr>
              <a:buNone/>
            </a:pPr>
            <a:r>
              <a:rPr lang="en-US" dirty="0" smtClean="0"/>
              <a:t>Brown Student Services Building, Suite 4200</a:t>
            </a:r>
          </a:p>
          <a:p>
            <a:pPr>
              <a:buNone/>
            </a:pPr>
            <a:r>
              <a:rPr lang="en-US" dirty="0" smtClean="0"/>
              <a:t>514-398-3601</a:t>
            </a:r>
          </a:p>
          <a:p>
            <a:pPr>
              <a:buNone/>
            </a:pPr>
            <a:r>
              <a:rPr lang="en-US" dirty="0" smtClean="0"/>
              <a:t>www.mcgill.ca/counselling</a:t>
            </a:r>
          </a:p>
          <a:p>
            <a:pPr>
              <a:buNone/>
            </a:pPr>
            <a:r>
              <a:rPr lang="en-US" dirty="0" smtClean="0"/>
              <a:t>counselling.service@mcgill.ca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Here to help with personal problems, transitional issues, not meeting friends, time management, homesickness, exam anxiety – Workshops available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First-Year Success</a:t>
            </a:r>
            <a:br>
              <a:rPr lang="en-US" dirty="0" smtClean="0"/>
            </a:br>
            <a:r>
              <a:rPr lang="en-US" dirty="0" smtClean="0"/>
              <a:t>by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653</TotalTime>
  <Words>554</Words>
  <Application>Microsoft Office PowerPoint</Application>
  <PresentationFormat>On-screen Show (4:3)</PresentationFormat>
  <Paragraphs>137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First-Year Success by Design </vt:lpstr>
      <vt:lpstr>First-Year Success by Design</vt:lpstr>
      <vt:lpstr>First-Year Success by Design</vt:lpstr>
      <vt:lpstr>First-Year Success by Design</vt:lpstr>
      <vt:lpstr>First-Year Success by Design</vt:lpstr>
      <vt:lpstr>First-Year Success by Design</vt:lpstr>
      <vt:lpstr>First-Year Success by Design</vt:lpstr>
      <vt:lpstr>First-Year Success by Design</vt:lpstr>
      <vt:lpstr>First-Year Success by Design</vt:lpstr>
      <vt:lpstr>First-Year Success by Design</vt:lpstr>
      <vt:lpstr>First-Year Success by Design</vt:lpstr>
      <vt:lpstr>First-Year Success by Design</vt:lpstr>
      <vt:lpstr>First-Year Success by Design</vt:lpstr>
      <vt:lpstr>First-Year Success by Design</vt:lpstr>
      <vt:lpstr>If you don’t manage your time,  someone else will! </vt:lpstr>
      <vt:lpstr>First-Year Success by Design</vt:lpstr>
      <vt:lpstr>First-Year Success by Design</vt:lpstr>
      <vt:lpstr>First-Year Success by Design</vt:lpstr>
      <vt:lpstr>First-Year Success by Design</vt:lpstr>
      <vt:lpstr>First-Year Success by Design</vt:lpstr>
      <vt:lpstr>First-Year Success by Design</vt:lpstr>
    </vt:vector>
  </TitlesOfParts>
  <Company>McGill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BCom…. Successful</dc:title>
  <dc:creator>lcopel1</dc:creator>
  <cp:lastModifiedBy>tempuser</cp:lastModifiedBy>
  <cp:revision>62</cp:revision>
  <dcterms:created xsi:type="dcterms:W3CDTF">2009-09-28T21:10:48Z</dcterms:created>
  <dcterms:modified xsi:type="dcterms:W3CDTF">2012-09-21T21:00:11Z</dcterms:modified>
</cp:coreProperties>
</file>