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7"/>
  </p:notesMasterIdLst>
  <p:sldIdLst>
    <p:sldId id="346" r:id="rId2"/>
    <p:sldId id="347" r:id="rId3"/>
    <p:sldId id="348" r:id="rId4"/>
    <p:sldId id="353" r:id="rId5"/>
    <p:sldId id="354" r:id="rId6"/>
    <p:sldId id="355" r:id="rId7"/>
    <p:sldId id="356" r:id="rId8"/>
    <p:sldId id="357" r:id="rId9"/>
    <p:sldId id="381" r:id="rId10"/>
    <p:sldId id="364" r:id="rId11"/>
    <p:sldId id="365" r:id="rId12"/>
    <p:sldId id="366" r:id="rId13"/>
    <p:sldId id="367" r:id="rId14"/>
    <p:sldId id="368" r:id="rId15"/>
    <p:sldId id="369" r:id="rId16"/>
    <p:sldId id="370" r:id="rId17"/>
    <p:sldId id="371" r:id="rId18"/>
    <p:sldId id="373" r:id="rId19"/>
    <p:sldId id="374" r:id="rId20"/>
    <p:sldId id="375" r:id="rId21"/>
    <p:sldId id="376" r:id="rId22"/>
    <p:sldId id="377" r:id="rId23"/>
    <p:sldId id="378" r:id="rId24"/>
    <p:sldId id="379" r:id="rId25"/>
    <p:sldId id="380" r:id="rId26"/>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09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45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D7762F27-48BF-6445-B065-F5770D965EEC}" type="slidenum">
              <a:rPr lang="en-US"/>
              <a:pPr>
                <a:defRPr/>
              </a:pPr>
              <a:t>‹#›</a:t>
            </a:fld>
            <a:endParaRPr lang="en-US"/>
          </a:p>
        </p:txBody>
      </p:sp>
    </p:spTree>
    <p:extLst>
      <p:ext uri="{BB962C8B-B14F-4D97-AF65-F5344CB8AC3E}">
        <p14:creationId xmlns:p14="http://schemas.microsoft.com/office/powerpoint/2010/main" val="3464982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CE76523-A226-8B40-A417-C2DBDD8933A5}" type="slidenum">
              <a:rPr lang="en-US">
                <a:latin typeface="Arial" charset="0"/>
              </a:rPr>
              <a:pPr/>
              <a:t>1</a:t>
            </a:fld>
            <a:endParaRPr 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95377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25D959-31F5-8249-8782-342CFC1D802D}" type="slidenum">
              <a:rPr lang="en-CA" sz="1200"/>
              <a:pPr eaLnBrk="1" hangingPunct="1"/>
              <a:t>9</a:t>
            </a:fld>
            <a:endParaRPr lang="en-CA"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Ex., Drinking husband, wages, cancer</a:t>
            </a:r>
          </a:p>
        </p:txBody>
      </p:sp>
    </p:spTree>
    <p:extLst>
      <p:ext uri="{BB962C8B-B14F-4D97-AF65-F5344CB8AC3E}">
        <p14:creationId xmlns:p14="http://schemas.microsoft.com/office/powerpoint/2010/main" val="199463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7762F27-48BF-6445-B065-F5770D965EEC}" type="slidenum">
              <a:rPr lang="en-US" smtClean="0"/>
              <a:pPr>
                <a:defRPr/>
              </a:pPr>
              <a:t>11</a:t>
            </a:fld>
            <a:endParaRPr lang="en-US"/>
          </a:p>
        </p:txBody>
      </p:sp>
    </p:spTree>
    <p:extLst>
      <p:ext uri="{BB962C8B-B14F-4D97-AF65-F5344CB8AC3E}">
        <p14:creationId xmlns:p14="http://schemas.microsoft.com/office/powerpoint/2010/main" val="393903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3A33A60-2BAA-4949-84B2-EE51D7B79E4C}" type="slidenum">
              <a:rPr lang="en-US">
                <a:latin typeface="Arial" charset="0"/>
              </a:rPr>
              <a:pPr/>
              <a:t>23</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696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47809-5E4E-8D4D-A558-096D384E704C}" type="slidenum">
              <a:rPr lang="en-US"/>
              <a:pPr/>
              <a:t>25</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65186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Tree>
    <p:extLst>
      <p:ext uri="{BB962C8B-B14F-4D97-AF65-F5344CB8AC3E}">
        <p14:creationId xmlns:p14="http://schemas.microsoft.com/office/powerpoint/2010/main" val="8515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extLst>
      <p:ext uri="{BB962C8B-B14F-4D97-AF65-F5344CB8AC3E}">
        <p14:creationId xmlns:p14="http://schemas.microsoft.com/office/powerpoint/2010/main" val="223243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extLst>
      <p:ext uri="{BB962C8B-B14F-4D97-AF65-F5344CB8AC3E}">
        <p14:creationId xmlns:p14="http://schemas.microsoft.com/office/powerpoint/2010/main" val="3907583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a:prstGeom prst="rect">
            <a:avLst/>
          </a:prstGeom>
        </p:spPr>
        <p:txBody>
          <a:bodyPr/>
          <a:lstStyle/>
          <a:p>
            <a:r>
              <a:rPr lang="fr-CA" smtClean="0"/>
              <a:t>Click to edit Master title style</a:t>
            </a:r>
            <a:endParaRPr lang="en-US"/>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fr-CA"/>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fr-CA"/>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smtClean="0"/>
            </a:lvl1pPr>
          </a:lstStyle>
          <a:p>
            <a:pPr>
              <a:defRPr/>
            </a:pPr>
            <a:fld id="{A53576FF-5779-FB4C-AFE3-010A02C205FF}" type="slidenum">
              <a:rPr lang="fr-CA"/>
              <a:pPr>
                <a:defRPr/>
              </a:pPr>
              <a:t>‹#›</a:t>
            </a:fld>
            <a:endParaRPr lang="fr-CA"/>
          </a:p>
        </p:txBody>
      </p:sp>
    </p:spTree>
    <p:extLst>
      <p:ext uri="{BB962C8B-B14F-4D97-AF65-F5344CB8AC3E}">
        <p14:creationId xmlns:p14="http://schemas.microsoft.com/office/powerpoint/2010/main" val="157130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extLst>
      <p:ext uri="{BB962C8B-B14F-4D97-AF65-F5344CB8AC3E}">
        <p14:creationId xmlns:p14="http://schemas.microsoft.com/office/powerpoint/2010/main" val="160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Tree>
    <p:extLst>
      <p:ext uri="{BB962C8B-B14F-4D97-AF65-F5344CB8AC3E}">
        <p14:creationId xmlns:p14="http://schemas.microsoft.com/office/powerpoint/2010/main" val="17214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extLst>
      <p:ext uri="{BB962C8B-B14F-4D97-AF65-F5344CB8AC3E}">
        <p14:creationId xmlns:p14="http://schemas.microsoft.com/office/powerpoint/2010/main" val="161119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Tree>
    <p:extLst>
      <p:ext uri="{BB962C8B-B14F-4D97-AF65-F5344CB8AC3E}">
        <p14:creationId xmlns:p14="http://schemas.microsoft.com/office/powerpoint/2010/main" val="401786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fr-CA" smtClean="0"/>
              <a:t>Click to edit Master title style</a:t>
            </a:r>
            <a:endParaRPr lang="en-US"/>
          </a:p>
        </p:txBody>
      </p:sp>
    </p:spTree>
    <p:extLst>
      <p:ext uri="{BB962C8B-B14F-4D97-AF65-F5344CB8AC3E}">
        <p14:creationId xmlns:p14="http://schemas.microsoft.com/office/powerpoint/2010/main" val="348121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56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Tree>
    <p:extLst>
      <p:ext uri="{BB962C8B-B14F-4D97-AF65-F5344CB8AC3E}">
        <p14:creationId xmlns:p14="http://schemas.microsoft.com/office/powerpoint/2010/main" val="424648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Tree>
    <p:extLst>
      <p:ext uri="{BB962C8B-B14F-4D97-AF65-F5344CB8AC3E}">
        <p14:creationId xmlns:p14="http://schemas.microsoft.com/office/powerpoint/2010/main" val="161448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localhost/Users/camillozacchia/Music/iTunes/iTunes%20Music/Tom%20Waits/Orphans%20-%20Bastards/3-11%20Nirvana.m4a" TargetMode="External"/><Relationship Id="rId1" Type="http://schemas.microsoft.com/office/2007/relationships/media" Target="file://localhost/Users/camillozacchia/Music/iTunes/iTunes%20Music/Tom%20Waits/Orphans%20-%20Bastards/3-11%20Nirvana.m4a" TargetMode="Externa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520" y="1066800"/>
            <a:ext cx="8712968" cy="2133600"/>
          </a:xfrm>
        </p:spPr>
        <p:txBody>
          <a:bodyPr/>
          <a:lstStyle/>
          <a:p>
            <a:pPr eaLnBrk="1" hangingPunct="1">
              <a:defRPr/>
            </a:pPr>
            <a:r>
              <a:rPr lang="fr-CA" sz="4800" dirty="0" smtClean="0"/>
              <a:t>Mental </a:t>
            </a:r>
            <a:r>
              <a:rPr lang="fr-CA" sz="4800" dirty="0" err="1" smtClean="0"/>
              <a:t>Health</a:t>
            </a:r>
            <a:r>
              <a:rPr lang="fr-CA" sz="4800" dirty="0" smtClean="0"/>
              <a:t> and </a:t>
            </a:r>
            <a:r>
              <a:rPr lang="fr-CA" sz="4800" dirty="0" err="1" smtClean="0"/>
              <a:t>well-being</a:t>
            </a:r>
            <a:r>
              <a:rPr lang="fr-CA" sz="4800" dirty="0" smtClean="0"/>
              <a:t>: </a:t>
            </a:r>
            <a:r>
              <a:rPr lang="fr-CA" sz="3200" dirty="0" err="1" smtClean="0"/>
              <a:t>Finding</a:t>
            </a:r>
            <a:r>
              <a:rPr lang="fr-CA" sz="3200" dirty="0" smtClean="0"/>
              <a:t> nirvana in a </a:t>
            </a:r>
            <a:r>
              <a:rPr lang="fr-CA" sz="3200" dirty="0" err="1" smtClean="0"/>
              <a:t>cup</a:t>
            </a:r>
            <a:r>
              <a:rPr lang="fr-CA" sz="3200" dirty="0" smtClean="0"/>
              <a:t> of coffee…and </a:t>
            </a:r>
            <a:r>
              <a:rPr lang="fr-CA" sz="3200" dirty="0" err="1" smtClean="0"/>
              <a:t>other</a:t>
            </a:r>
            <a:r>
              <a:rPr lang="fr-CA" sz="3200" dirty="0" smtClean="0"/>
              <a:t> secrets of </a:t>
            </a:r>
            <a:r>
              <a:rPr lang="fr-CA" sz="3200" dirty="0" err="1" smtClean="0"/>
              <a:t>happiness</a:t>
            </a:r>
            <a:endParaRPr lang="fr-CA" sz="4800" dirty="0"/>
          </a:p>
        </p:txBody>
      </p:sp>
      <p:sp>
        <p:nvSpPr>
          <p:cNvPr id="2051" name="Rectangle 3"/>
          <p:cNvSpPr>
            <a:spLocks noGrp="1" noChangeArrowheads="1"/>
          </p:cNvSpPr>
          <p:nvPr>
            <p:ph type="subTitle" idx="1"/>
          </p:nvPr>
        </p:nvSpPr>
        <p:spPr>
          <a:xfrm>
            <a:off x="1295400" y="4343400"/>
            <a:ext cx="6400800" cy="1752600"/>
          </a:xfrm>
        </p:spPr>
        <p:txBody>
          <a:bodyPr/>
          <a:lstStyle/>
          <a:p>
            <a:pPr eaLnBrk="1" hangingPunct="1">
              <a:defRPr/>
            </a:pPr>
            <a:r>
              <a:rPr lang="fr-CA" dirty="0"/>
              <a:t>Camillo Zacchia, </a:t>
            </a:r>
            <a:r>
              <a:rPr lang="fr-CA" dirty="0" err="1"/>
              <a:t>Ph.D</a:t>
            </a:r>
            <a:r>
              <a:rPr lang="fr-CA" dirty="0"/>
              <a:t>.</a:t>
            </a:r>
            <a:endParaRPr lang="fr-CA" dirty="0" smtClean="0"/>
          </a:p>
          <a:p>
            <a:pPr eaLnBrk="1" hangingPunct="1">
              <a:defRPr/>
            </a:pPr>
            <a:r>
              <a:rPr lang="fr-CA" sz="2000" dirty="0" err="1" smtClean="0"/>
              <a:t>Psychologist</a:t>
            </a:r>
            <a:endParaRPr lang="fr-CA" sz="2000" dirty="0" smtClean="0"/>
          </a:p>
          <a:p>
            <a:pPr eaLnBrk="1" hangingPunct="1">
              <a:defRPr/>
            </a:pPr>
            <a:r>
              <a:rPr lang="fr-CA" sz="2000" dirty="0" smtClean="0"/>
              <a:t>May 07, 2014</a:t>
            </a:r>
          </a:p>
        </p:txBody>
      </p:sp>
    </p:spTree>
    <p:extLst>
      <p:ext uri="{BB962C8B-B14F-4D97-AF65-F5344CB8AC3E}">
        <p14:creationId xmlns:p14="http://schemas.microsoft.com/office/powerpoint/2010/main" val="576080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Some important issues affecting mental health</a:t>
            </a:r>
            <a:endParaRPr lang="en-CA" dirty="0"/>
          </a:p>
        </p:txBody>
      </p:sp>
      <p:sp>
        <p:nvSpPr>
          <p:cNvPr id="4" name="Content Placeholder 3"/>
          <p:cNvSpPr>
            <a:spLocks noGrp="1"/>
          </p:cNvSpPr>
          <p:nvPr>
            <p:ph idx="1"/>
          </p:nvPr>
        </p:nvSpPr>
        <p:spPr>
          <a:xfrm>
            <a:off x="555978" y="2739695"/>
            <a:ext cx="8229600" cy="3455083"/>
          </a:xfrm>
        </p:spPr>
        <p:txBody>
          <a:bodyPr/>
          <a:lstStyle/>
          <a:p>
            <a:r>
              <a:rPr lang="en-CA" dirty="0" smtClean="0"/>
              <a:t>Attributions and self-confirming biases</a:t>
            </a:r>
          </a:p>
          <a:p>
            <a:r>
              <a:rPr lang="en-CA" dirty="0" smtClean="0"/>
              <a:t>Rigidity</a:t>
            </a:r>
          </a:p>
          <a:p>
            <a:r>
              <a:rPr lang="en-CA" dirty="0" smtClean="0"/>
              <a:t>Unrelenting standards</a:t>
            </a:r>
          </a:p>
          <a:p>
            <a:r>
              <a:rPr lang="en-CA" dirty="0" smtClean="0"/>
              <a:t>Mistrust</a:t>
            </a:r>
          </a:p>
          <a:p>
            <a:r>
              <a:rPr lang="en-CA" dirty="0" smtClean="0"/>
              <a:t>Absolute thinking</a:t>
            </a:r>
          </a:p>
          <a:p>
            <a:r>
              <a:rPr lang="en-CA" dirty="0" smtClean="0"/>
              <a:t>Groupthink and segregation</a:t>
            </a:r>
            <a:endParaRPr lang="en-CA" dirty="0"/>
          </a:p>
        </p:txBody>
      </p:sp>
    </p:spTree>
    <p:extLst>
      <p:ext uri="{BB962C8B-B14F-4D97-AF65-F5344CB8AC3E}">
        <p14:creationId xmlns:p14="http://schemas.microsoft.com/office/powerpoint/2010/main" val="1424308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54162"/>
          </a:xfrm>
        </p:spPr>
        <p:txBody>
          <a:bodyPr/>
          <a:lstStyle/>
          <a:p>
            <a:r>
              <a:rPr lang="en-US" dirty="0" smtClean="0"/>
              <a:t>Attributions</a:t>
            </a:r>
            <a:endParaRPr lang="en-US" dirty="0"/>
          </a:p>
        </p:txBody>
      </p:sp>
      <p:sp>
        <p:nvSpPr>
          <p:cNvPr id="3" name="Content Placeholder 2"/>
          <p:cNvSpPr>
            <a:spLocks noGrp="1"/>
          </p:cNvSpPr>
          <p:nvPr>
            <p:ph idx="1"/>
          </p:nvPr>
        </p:nvSpPr>
        <p:spPr>
          <a:xfrm>
            <a:off x="539552" y="1844824"/>
            <a:ext cx="8229600" cy="4464496"/>
          </a:xfrm>
        </p:spPr>
        <p:txBody>
          <a:bodyPr/>
          <a:lstStyle/>
          <a:p>
            <a:r>
              <a:rPr lang="en-US" dirty="0"/>
              <a:t>The cleaning </a:t>
            </a:r>
            <a:r>
              <a:rPr lang="en-US" dirty="0" smtClean="0"/>
              <a:t>lady</a:t>
            </a:r>
          </a:p>
          <a:p>
            <a:r>
              <a:rPr lang="en-US" dirty="0" smtClean="0"/>
              <a:t>Put some slippers on!</a:t>
            </a:r>
          </a:p>
          <a:p>
            <a:r>
              <a:rPr lang="en-US" dirty="0" smtClean="0"/>
              <a:t>Don’t let the cats in the garage!</a:t>
            </a:r>
          </a:p>
          <a:p>
            <a:r>
              <a:rPr lang="en-US" dirty="0" smtClean="0"/>
              <a:t>Mistaken attributions make us think we have more control than we actually do and contributes to our exaggerated efforts to control everything</a:t>
            </a:r>
          </a:p>
        </p:txBody>
      </p:sp>
    </p:spTree>
    <p:extLst>
      <p:ext uri="{BB962C8B-B14F-4D97-AF65-F5344CB8AC3E}">
        <p14:creationId xmlns:p14="http://schemas.microsoft.com/office/powerpoint/2010/main" val="321081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Rigidity</a:t>
            </a:r>
            <a:endParaRPr lang="en-CA" dirty="0"/>
          </a:p>
        </p:txBody>
      </p:sp>
      <p:sp>
        <p:nvSpPr>
          <p:cNvPr id="3" name="Content Placeholder 2"/>
          <p:cNvSpPr>
            <a:spLocks noGrp="1"/>
          </p:cNvSpPr>
          <p:nvPr>
            <p:ph idx="1"/>
          </p:nvPr>
        </p:nvSpPr>
        <p:spPr>
          <a:xfrm>
            <a:off x="1043608" y="2780928"/>
            <a:ext cx="7797552" cy="2026355"/>
          </a:xfrm>
        </p:spPr>
        <p:txBody>
          <a:bodyPr/>
          <a:lstStyle/>
          <a:p>
            <a:r>
              <a:rPr lang="en-CA" dirty="0"/>
              <a:t>T</a:t>
            </a:r>
            <a:r>
              <a:rPr lang="en-CA" dirty="0" smtClean="0"/>
              <a:t>oilet paper wars</a:t>
            </a:r>
            <a:endParaRPr lang="en-CA" dirty="0"/>
          </a:p>
        </p:txBody>
      </p:sp>
    </p:spTree>
    <p:extLst>
      <p:ext uri="{BB962C8B-B14F-4D97-AF65-F5344CB8AC3E}">
        <p14:creationId xmlns:p14="http://schemas.microsoft.com/office/powerpoint/2010/main" val="188274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Standards</a:t>
            </a:r>
            <a:endParaRPr lang="fr-CA" dirty="0"/>
          </a:p>
        </p:txBody>
      </p:sp>
      <p:sp>
        <p:nvSpPr>
          <p:cNvPr id="3" name="Content Placeholder 2"/>
          <p:cNvSpPr>
            <a:spLocks noGrp="1"/>
          </p:cNvSpPr>
          <p:nvPr>
            <p:ph idx="1"/>
          </p:nvPr>
        </p:nvSpPr>
        <p:spPr>
          <a:xfrm>
            <a:off x="1115616" y="2852936"/>
            <a:ext cx="7571184" cy="3273227"/>
          </a:xfrm>
        </p:spPr>
        <p:txBody>
          <a:bodyPr/>
          <a:lstStyle/>
          <a:p>
            <a:r>
              <a:rPr lang="fr-CA" dirty="0" err="1" smtClean="0"/>
              <a:t>Which</a:t>
            </a:r>
            <a:r>
              <a:rPr lang="fr-CA" dirty="0" smtClean="0"/>
              <a:t> </a:t>
            </a:r>
            <a:r>
              <a:rPr lang="fr-CA" dirty="0" err="1" smtClean="0"/>
              <a:t>doctor</a:t>
            </a:r>
            <a:r>
              <a:rPr lang="fr-CA" dirty="0" smtClean="0"/>
              <a:t>?</a:t>
            </a:r>
          </a:p>
          <a:p>
            <a:r>
              <a:rPr lang="fr-CA" dirty="0" err="1" smtClean="0"/>
              <a:t>Two</a:t>
            </a:r>
            <a:r>
              <a:rPr lang="fr-CA" dirty="0" smtClean="0"/>
              <a:t> </a:t>
            </a:r>
            <a:r>
              <a:rPr lang="fr-CA" dirty="0" err="1" smtClean="0"/>
              <a:t>salespeople</a:t>
            </a:r>
            <a:endParaRPr lang="fr-CA" dirty="0" smtClean="0"/>
          </a:p>
        </p:txBody>
      </p:sp>
    </p:spTree>
    <p:extLst>
      <p:ext uri="{BB962C8B-B14F-4D97-AF65-F5344CB8AC3E}">
        <p14:creationId xmlns:p14="http://schemas.microsoft.com/office/powerpoint/2010/main" val="20525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Mistrust</a:t>
            </a:r>
            <a:r>
              <a:rPr lang="en-GB" sz="3600" dirty="0" smtClean="0"/>
              <a:t/>
            </a:r>
            <a:br>
              <a:rPr lang="en-GB" sz="3600" dirty="0" smtClean="0"/>
            </a:br>
            <a:r>
              <a:rPr lang="en-GB" sz="3600" dirty="0" smtClean="0"/>
              <a:t>A self-fulfilling prophecy</a:t>
            </a:r>
            <a:endParaRPr lang="en-GB" dirty="0"/>
          </a:p>
        </p:txBody>
      </p:sp>
      <p:sp>
        <p:nvSpPr>
          <p:cNvPr id="3" name="Content Placeholder 2"/>
          <p:cNvSpPr>
            <a:spLocks noGrp="1"/>
          </p:cNvSpPr>
          <p:nvPr>
            <p:ph idx="1"/>
          </p:nvPr>
        </p:nvSpPr>
        <p:spPr>
          <a:xfrm>
            <a:off x="539552" y="2852937"/>
            <a:ext cx="8229600" cy="2376264"/>
          </a:xfrm>
        </p:spPr>
        <p:txBody>
          <a:bodyPr/>
          <a:lstStyle/>
          <a:p>
            <a:r>
              <a:rPr lang="fr-CA" dirty="0" smtClean="0"/>
              <a:t>Trust </a:t>
            </a:r>
            <a:r>
              <a:rPr lang="fr-CA" dirty="0" err="1" smtClean="0"/>
              <a:t>blindly</a:t>
            </a:r>
            <a:r>
              <a:rPr lang="fr-CA" dirty="0" smtClean="0"/>
              <a:t> and </a:t>
            </a:r>
            <a:r>
              <a:rPr lang="fr-CA" dirty="0" err="1" smtClean="0"/>
              <a:t>get</a:t>
            </a:r>
            <a:r>
              <a:rPr lang="fr-CA" dirty="0" smtClean="0"/>
              <a:t> </a:t>
            </a:r>
            <a:r>
              <a:rPr lang="fr-CA" dirty="0" err="1" smtClean="0"/>
              <a:t>burnt</a:t>
            </a:r>
            <a:r>
              <a:rPr lang="fr-CA" dirty="0" smtClean="0"/>
              <a:t> </a:t>
            </a:r>
            <a:r>
              <a:rPr lang="fr-CA" dirty="0" err="1" smtClean="0"/>
              <a:t>from</a:t>
            </a:r>
            <a:r>
              <a:rPr lang="fr-CA" dirty="0" smtClean="0"/>
              <a:t> time to time</a:t>
            </a:r>
          </a:p>
          <a:p>
            <a:r>
              <a:rPr lang="fr-CA" dirty="0" err="1" smtClean="0"/>
              <a:t>Don’t</a:t>
            </a:r>
            <a:r>
              <a:rPr lang="fr-CA" dirty="0" smtClean="0"/>
              <a:t> trust and </a:t>
            </a:r>
            <a:r>
              <a:rPr lang="fr-CA" dirty="0" err="1" smtClean="0"/>
              <a:t>you</a:t>
            </a:r>
            <a:r>
              <a:rPr lang="fr-CA" dirty="0" smtClean="0"/>
              <a:t> </a:t>
            </a:r>
            <a:r>
              <a:rPr lang="fr-CA" dirty="0" err="1" smtClean="0"/>
              <a:t>will</a:t>
            </a:r>
            <a:r>
              <a:rPr lang="fr-CA" dirty="0" smtClean="0"/>
              <a:t> </a:t>
            </a:r>
            <a:r>
              <a:rPr lang="fr-CA" dirty="0" err="1" smtClean="0"/>
              <a:t>be</a:t>
            </a:r>
            <a:r>
              <a:rPr lang="fr-CA" dirty="0" smtClean="0"/>
              <a:t> </a:t>
            </a:r>
            <a:r>
              <a:rPr lang="fr-CA" dirty="0" err="1" smtClean="0"/>
              <a:t>miserable</a:t>
            </a:r>
            <a:r>
              <a:rPr lang="fr-CA" dirty="0" smtClean="0"/>
              <a:t> for life</a:t>
            </a:r>
          </a:p>
        </p:txBody>
      </p:sp>
    </p:spTree>
    <p:extLst>
      <p:ext uri="{BB962C8B-B14F-4D97-AF65-F5344CB8AC3E}">
        <p14:creationId xmlns:p14="http://schemas.microsoft.com/office/powerpoint/2010/main" val="38019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Absolute thinking</a:t>
            </a:r>
            <a:endParaRPr lang="en-CA" dirty="0"/>
          </a:p>
        </p:txBody>
      </p:sp>
      <p:sp>
        <p:nvSpPr>
          <p:cNvPr id="3" name="Content Placeholder 2"/>
          <p:cNvSpPr>
            <a:spLocks noGrp="1"/>
          </p:cNvSpPr>
          <p:nvPr>
            <p:ph idx="1"/>
          </p:nvPr>
        </p:nvSpPr>
        <p:spPr>
          <a:xfrm>
            <a:off x="457200" y="2332037"/>
            <a:ext cx="8229600" cy="3185407"/>
          </a:xfrm>
        </p:spPr>
        <p:txBody>
          <a:bodyPr/>
          <a:lstStyle/>
          <a:p>
            <a:r>
              <a:rPr lang="en-CA" dirty="0" smtClean="0"/>
              <a:t>Anxiety? </a:t>
            </a:r>
            <a:r>
              <a:rPr lang="en-CA" sz="2400" i="1" dirty="0" smtClean="0"/>
              <a:t>Why did I get that thought, what’s that pain? </a:t>
            </a:r>
            <a:r>
              <a:rPr lang="en-CA" dirty="0" smtClean="0"/>
              <a:t>Some blow it off, others freak out</a:t>
            </a:r>
          </a:p>
          <a:p>
            <a:r>
              <a:rPr lang="en-CA" dirty="0" smtClean="0"/>
              <a:t>Depression</a:t>
            </a:r>
          </a:p>
          <a:p>
            <a:r>
              <a:rPr lang="en-CA" dirty="0" smtClean="0"/>
              <a:t>Anger</a:t>
            </a:r>
            <a:endParaRPr lang="en-CA" dirty="0"/>
          </a:p>
        </p:txBody>
      </p:sp>
    </p:spTree>
    <p:extLst>
      <p:ext uri="{BB962C8B-B14F-4D97-AF65-F5344CB8AC3E}">
        <p14:creationId xmlns:p14="http://schemas.microsoft.com/office/powerpoint/2010/main" val="195688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Groupthink</a:t>
            </a:r>
            <a:endParaRPr lang="en-CA" dirty="0"/>
          </a:p>
        </p:txBody>
      </p:sp>
      <p:sp>
        <p:nvSpPr>
          <p:cNvPr id="3" name="Content Placeholder 2"/>
          <p:cNvSpPr>
            <a:spLocks noGrp="1"/>
          </p:cNvSpPr>
          <p:nvPr>
            <p:ph idx="1"/>
          </p:nvPr>
        </p:nvSpPr>
        <p:spPr>
          <a:xfrm>
            <a:off x="457200" y="2114390"/>
            <a:ext cx="8229600" cy="2712716"/>
          </a:xfrm>
        </p:spPr>
        <p:txBody>
          <a:bodyPr/>
          <a:lstStyle/>
          <a:p>
            <a:r>
              <a:rPr lang="en-CA" dirty="0" smtClean="0"/>
              <a:t>The fuel of hatred</a:t>
            </a:r>
          </a:p>
          <a:p>
            <a:r>
              <a:rPr lang="en-CA" dirty="0" smtClean="0"/>
              <a:t>The charter of “values”</a:t>
            </a:r>
          </a:p>
          <a:p>
            <a:r>
              <a:rPr lang="en-CA" dirty="0" smtClean="0"/>
              <a:t>Contact and stigma in mental illness</a:t>
            </a:r>
          </a:p>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r>
              <a:rPr lang="en-US" sz="2400" i="1" dirty="0" smtClean="0"/>
              <a:t>Patriotism </a:t>
            </a:r>
            <a:r>
              <a:rPr lang="en-US" sz="2400" i="1" dirty="0"/>
              <a:t>is your conviction that this country is superior to all others because you were born in it. </a:t>
            </a:r>
            <a:r>
              <a:rPr lang="en-US" sz="1400" i="1" dirty="0"/>
              <a:t>– George Bernard </a:t>
            </a:r>
            <a:r>
              <a:rPr lang="en-US" sz="1400" i="1" dirty="0" smtClean="0"/>
              <a:t>Shaw</a:t>
            </a:r>
            <a:endParaRPr lang="en-US" sz="2400" i="1" dirty="0"/>
          </a:p>
        </p:txBody>
      </p:sp>
    </p:spTree>
    <p:extLst>
      <p:ext uri="{BB962C8B-B14F-4D97-AF65-F5344CB8AC3E}">
        <p14:creationId xmlns:p14="http://schemas.microsoft.com/office/powerpoint/2010/main" val="7815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Lack</a:t>
            </a:r>
            <a:r>
              <a:rPr lang="fr-CA" dirty="0" smtClean="0"/>
              <a:t> of confidence</a:t>
            </a:r>
            <a:endParaRPr lang="fr-CA" dirty="0"/>
          </a:p>
        </p:txBody>
      </p:sp>
      <p:sp>
        <p:nvSpPr>
          <p:cNvPr id="3" name="Content Placeholder 2"/>
          <p:cNvSpPr>
            <a:spLocks noGrp="1"/>
          </p:cNvSpPr>
          <p:nvPr>
            <p:ph idx="1"/>
          </p:nvPr>
        </p:nvSpPr>
        <p:spPr>
          <a:xfrm>
            <a:off x="457200" y="2420888"/>
            <a:ext cx="8229600" cy="3705275"/>
          </a:xfrm>
        </p:spPr>
        <p:txBody>
          <a:bodyPr/>
          <a:lstStyle/>
          <a:p>
            <a:r>
              <a:rPr lang="fr-CA" dirty="0" err="1" smtClean="0"/>
              <a:t>Competence</a:t>
            </a:r>
            <a:r>
              <a:rPr lang="fr-CA" dirty="0" smtClean="0"/>
              <a:t> and confidence</a:t>
            </a:r>
          </a:p>
          <a:p>
            <a:r>
              <a:rPr lang="fr-CA" dirty="0" smtClean="0"/>
              <a:t>Six math </a:t>
            </a:r>
            <a:r>
              <a:rPr lang="fr-CA" dirty="0" err="1" smtClean="0"/>
              <a:t>problems</a:t>
            </a:r>
            <a:endParaRPr lang="fr-CA" dirty="0" smtClean="0"/>
          </a:p>
          <a:p>
            <a:r>
              <a:rPr lang="fr-CA" dirty="0" smtClean="0"/>
              <a:t>A new </a:t>
            </a:r>
            <a:r>
              <a:rPr lang="fr-CA" dirty="0" err="1" smtClean="0"/>
              <a:t>planet</a:t>
            </a:r>
            <a:r>
              <a:rPr lang="fr-CA" dirty="0" smtClean="0"/>
              <a:t>: </a:t>
            </a:r>
            <a:r>
              <a:rPr lang="fr-CA" dirty="0" err="1" smtClean="0"/>
              <a:t>your</a:t>
            </a:r>
            <a:r>
              <a:rPr lang="fr-CA" dirty="0" smtClean="0"/>
              <a:t> </a:t>
            </a:r>
            <a:r>
              <a:rPr lang="fr-CA" dirty="0" err="1" smtClean="0"/>
              <a:t>skills</a:t>
            </a:r>
            <a:r>
              <a:rPr lang="fr-CA" dirty="0" smtClean="0"/>
              <a:t> are in </a:t>
            </a:r>
            <a:r>
              <a:rPr lang="fr-CA" dirty="0" err="1" smtClean="0"/>
              <a:t>you</a:t>
            </a:r>
            <a:endParaRPr lang="fr-CA" dirty="0"/>
          </a:p>
        </p:txBody>
      </p:sp>
    </p:spTree>
    <p:extLst>
      <p:ext uri="{BB962C8B-B14F-4D97-AF65-F5344CB8AC3E}">
        <p14:creationId xmlns:p14="http://schemas.microsoft.com/office/powerpoint/2010/main" val="33324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What’s</a:t>
            </a:r>
            <a:r>
              <a:rPr lang="fr-CA" dirty="0" smtClean="0"/>
              <a:t> </a:t>
            </a:r>
            <a:r>
              <a:rPr lang="fr-CA" dirty="0" err="1" smtClean="0"/>
              <a:t>wrong</a:t>
            </a:r>
            <a:r>
              <a:rPr lang="fr-CA" dirty="0" smtClean="0"/>
              <a:t> </a:t>
            </a:r>
            <a:r>
              <a:rPr lang="fr-CA" dirty="0" err="1" smtClean="0"/>
              <a:t>with</a:t>
            </a:r>
            <a:r>
              <a:rPr lang="fr-CA" dirty="0" smtClean="0"/>
              <a:t> me?</a:t>
            </a:r>
            <a:endParaRPr lang="fr-CA" dirty="0"/>
          </a:p>
        </p:txBody>
      </p:sp>
      <p:sp>
        <p:nvSpPr>
          <p:cNvPr id="3" name="Content Placeholder 2"/>
          <p:cNvSpPr>
            <a:spLocks noGrp="1"/>
          </p:cNvSpPr>
          <p:nvPr>
            <p:ph idx="1"/>
          </p:nvPr>
        </p:nvSpPr>
        <p:spPr>
          <a:xfrm>
            <a:off x="457200" y="2708920"/>
            <a:ext cx="8229600" cy="3417243"/>
          </a:xfrm>
        </p:spPr>
        <p:txBody>
          <a:bodyPr/>
          <a:lstStyle/>
          <a:p>
            <a:r>
              <a:rPr lang="fr-CA" dirty="0" err="1" smtClean="0"/>
              <a:t>Does</a:t>
            </a:r>
            <a:r>
              <a:rPr lang="fr-CA" dirty="0" smtClean="0"/>
              <a:t> </a:t>
            </a:r>
            <a:r>
              <a:rPr lang="fr-CA" dirty="0" err="1" smtClean="0"/>
              <a:t>this</a:t>
            </a:r>
            <a:r>
              <a:rPr lang="fr-CA" dirty="0" smtClean="0"/>
              <a:t> question </a:t>
            </a:r>
            <a:r>
              <a:rPr lang="fr-CA" dirty="0" err="1" smtClean="0"/>
              <a:t>ever</a:t>
            </a:r>
            <a:r>
              <a:rPr lang="fr-CA" dirty="0" smtClean="0"/>
              <a:t> </a:t>
            </a:r>
            <a:r>
              <a:rPr lang="fr-CA" dirty="0" err="1" smtClean="0"/>
              <a:t>make</a:t>
            </a:r>
            <a:r>
              <a:rPr lang="fr-CA" dirty="0" smtClean="0"/>
              <a:t> </a:t>
            </a:r>
            <a:r>
              <a:rPr lang="fr-CA" dirty="0" err="1" smtClean="0"/>
              <a:t>you</a:t>
            </a:r>
            <a:r>
              <a:rPr lang="fr-CA" dirty="0" smtClean="0"/>
              <a:t> </a:t>
            </a:r>
            <a:r>
              <a:rPr lang="fr-CA" dirty="0" err="1" smtClean="0"/>
              <a:t>feel</a:t>
            </a:r>
            <a:r>
              <a:rPr lang="fr-CA" dirty="0" smtClean="0"/>
              <a:t> good?</a:t>
            </a:r>
            <a:endParaRPr lang="fr-CA" dirty="0"/>
          </a:p>
        </p:txBody>
      </p:sp>
    </p:spTree>
    <p:extLst>
      <p:ext uri="{BB962C8B-B14F-4D97-AF65-F5344CB8AC3E}">
        <p14:creationId xmlns:p14="http://schemas.microsoft.com/office/powerpoint/2010/main" val="84459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Learning from your successes</a:t>
            </a:r>
          </a:p>
        </p:txBody>
      </p:sp>
      <p:sp>
        <p:nvSpPr>
          <p:cNvPr id="3" name="Content Placeholder 2"/>
          <p:cNvSpPr>
            <a:spLocks noGrp="1"/>
          </p:cNvSpPr>
          <p:nvPr>
            <p:ph idx="1"/>
          </p:nvPr>
        </p:nvSpPr>
        <p:spPr>
          <a:xfrm>
            <a:off x="755576" y="1844824"/>
            <a:ext cx="7931224" cy="4525963"/>
          </a:xfrm>
        </p:spPr>
        <p:txBody>
          <a:bodyPr/>
          <a:lstStyle/>
          <a:p>
            <a:pPr>
              <a:defRPr/>
            </a:pPr>
            <a:r>
              <a:rPr lang="en-US" dirty="0" smtClean="0"/>
              <a:t>When was the last time you guys got along?</a:t>
            </a:r>
          </a:p>
          <a:p>
            <a:pPr>
              <a:defRPr/>
            </a:pPr>
            <a:r>
              <a:rPr lang="en-US" dirty="0" smtClean="0"/>
              <a:t>…were calm</a:t>
            </a:r>
          </a:p>
          <a:p>
            <a:pPr>
              <a:defRPr/>
            </a:pPr>
            <a:r>
              <a:rPr lang="en-US" dirty="0" smtClean="0"/>
              <a:t>…liked your job</a:t>
            </a:r>
          </a:p>
          <a:p>
            <a:pPr eaLnBrk="1" hangingPunct="1">
              <a:buFont typeface="Wingdings" pitchFamily="-108" charset="2"/>
              <a:buChar char="§"/>
              <a:defRPr/>
            </a:pPr>
            <a:endParaRPr lang="en-US" dirty="0" smtClean="0"/>
          </a:p>
          <a:p>
            <a:pPr eaLnBrk="1" hangingPunct="1">
              <a:buNone/>
              <a:defRPr/>
            </a:pPr>
            <a:r>
              <a:rPr lang="en-US" dirty="0" err="1" smtClean="0"/>
              <a:t>Analyse</a:t>
            </a:r>
            <a:r>
              <a:rPr lang="en-US" dirty="0" smtClean="0"/>
              <a:t> not only your situations but the attitude you had at those times</a:t>
            </a:r>
          </a:p>
          <a:p>
            <a:pPr eaLnBrk="1" hangingPunct="1">
              <a:buFont typeface="Wingdings" pitchFamily="-108" charset="2"/>
              <a:buChar char="§"/>
              <a:defRPr/>
            </a:pPr>
            <a:endParaRPr lang="en-US" dirty="0" smtClean="0"/>
          </a:p>
        </p:txBody>
      </p:sp>
    </p:spTree>
    <p:extLst>
      <p:ext uri="{BB962C8B-B14F-4D97-AF65-F5344CB8AC3E}">
        <p14:creationId xmlns:p14="http://schemas.microsoft.com/office/powerpoint/2010/main" val="32657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Mental illness / Mental health</a:t>
            </a:r>
          </a:p>
        </p:txBody>
      </p:sp>
      <p:sp>
        <p:nvSpPr>
          <p:cNvPr id="3" name="Content Placeholder 2"/>
          <p:cNvSpPr>
            <a:spLocks noGrp="1"/>
          </p:cNvSpPr>
          <p:nvPr>
            <p:ph idx="1"/>
          </p:nvPr>
        </p:nvSpPr>
        <p:spPr>
          <a:xfrm>
            <a:off x="685800" y="2209800"/>
            <a:ext cx="7772400" cy="3733800"/>
          </a:xfrm>
        </p:spPr>
        <p:txBody>
          <a:bodyPr/>
          <a:lstStyle/>
          <a:p>
            <a:pPr>
              <a:defRPr/>
            </a:pPr>
            <a:r>
              <a:rPr lang="en-US" dirty="0" smtClean="0"/>
              <a:t>Why the distinction?</a:t>
            </a:r>
          </a:p>
          <a:p>
            <a:pPr>
              <a:defRPr/>
            </a:pPr>
            <a:r>
              <a:rPr lang="en-US" dirty="0" smtClean="0"/>
              <a:t>We can talk about when things go wrong</a:t>
            </a:r>
          </a:p>
          <a:p>
            <a:pPr>
              <a:defRPr/>
            </a:pPr>
            <a:r>
              <a:rPr lang="en-US" dirty="0" smtClean="0"/>
              <a:t>We can talk about when things go right</a:t>
            </a:r>
          </a:p>
          <a:p>
            <a:pPr>
              <a:defRPr/>
            </a:pPr>
            <a:r>
              <a:rPr lang="en-US" dirty="0" smtClean="0"/>
              <a:t>Both can serve to educate and to help us develop </a:t>
            </a:r>
          </a:p>
        </p:txBody>
      </p:sp>
    </p:spTree>
    <p:extLst>
      <p:ext uri="{BB962C8B-B14F-4D97-AF65-F5344CB8AC3E}">
        <p14:creationId xmlns:p14="http://schemas.microsoft.com/office/powerpoint/2010/main" val="1234191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Death and the lives of the dead</a:t>
            </a:r>
            <a:endParaRPr lang="en-CA" dirty="0"/>
          </a:p>
        </p:txBody>
      </p:sp>
      <p:sp>
        <p:nvSpPr>
          <p:cNvPr id="3" name="Content Placeholder 2"/>
          <p:cNvSpPr>
            <a:spLocks noGrp="1"/>
          </p:cNvSpPr>
          <p:nvPr>
            <p:ph idx="1"/>
          </p:nvPr>
        </p:nvSpPr>
        <p:spPr/>
        <p:txBody>
          <a:bodyPr/>
          <a:lstStyle/>
          <a:p>
            <a:r>
              <a:rPr lang="en-CA" dirty="0" smtClean="0"/>
              <a:t>Why does Ode to Joy still give me </a:t>
            </a:r>
            <a:r>
              <a:rPr lang="en-CA" dirty="0" err="1" smtClean="0"/>
              <a:t>goosebumps</a:t>
            </a:r>
            <a:r>
              <a:rPr lang="en-CA" dirty="0" smtClean="0"/>
              <a:t>?</a:t>
            </a:r>
          </a:p>
          <a:p>
            <a:r>
              <a:rPr lang="en-CA" dirty="0" smtClean="0"/>
              <a:t>Have you ever gotten advice from a loved one?</a:t>
            </a:r>
          </a:p>
          <a:p>
            <a:r>
              <a:rPr lang="en-CA" dirty="0" smtClean="0"/>
              <a:t>We die two times: when our bodies die and when our name is mentioned for the last time.</a:t>
            </a:r>
            <a:endParaRPr lang="en-CA" dirty="0"/>
          </a:p>
        </p:txBody>
      </p:sp>
    </p:spTree>
    <p:extLst>
      <p:ext uri="{BB962C8B-B14F-4D97-AF65-F5344CB8AC3E}">
        <p14:creationId xmlns:p14="http://schemas.microsoft.com/office/powerpoint/2010/main" val="32562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Should we listen to our emotions? My best advice</a:t>
            </a:r>
            <a:endParaRPr lang="en-CA" dirty="0"/>
          </a:p>
        </p:txBody>
      </p:sp>
      <p:sp>
        <p:nvSpPr>
          <p:cNvPr id="3" name="Content Placeholder 2"/>
          <p:cNvSpPr>
            <a:spLocks noGrp="1"/>
          </p:cNvSpPr>
          <p:nvPr>
            <p:ph idx="1"/>
          </p:nvPr>
        </p:nvSpPr>
        <p:spPr>
          <a:xfrm>
            <a:off x="457200" y="2478519"/>
            <a:ext cx="8229600" cy="3647644"/>
          </a:xfrm>
        </p:spPr>
        <p:txBody>
          <a:bodyPr/>
          <a:lstStyle/>
          <a:p>
            <a:r>
              <a:rPr lang="en-CA" dirty="0" smtClean="0"/>
              <a:t>Do what makes sense (i.e., what is in your best interest) despite what your emotions are telling you</a:t>
            </a:r>
            <a:endParaRPr lang="en-CA" dirty="0"/>
          </a:p>
        </p:txBody>
      </p:sp>
    </p:spTree>
    <p:extLst>
      <p:ext uri="{BB962C8B-B14F-4D97-AF65-F5344CB8AC3E}">
        <p14:creationId xmlns:p14="http://schemas.microsoft.com/office/powerpoint/2010/main" val="108672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eaLnBrk="1" hangingPunct="1">
              <a:defRPr/>
            </a:pPr>
            <a:r>
              <a:rPr lang="en-US" dirty="0" smtClean="0">
                <a:solidFill>
                  <a:schemeClr val="tx1"/>
                </a:solidFill>
              </a:rPr>
              <a:t>Three plus one</a:t>
            </a:r>
          </a:p>
        </p:txBody>
      </p:sp>
      <p:sp>
        <p:nvSpPr>
          <p:cNvPr id="3" name="Content Placeholder 2"/>
          <p:cNvSpPr>
            <a:spLocks noGrp="1"/>
          </p:cNvSpPr>
          <p:nvPr>
            <p:ph idx="1"/>
          </p:nvPr>
        </p:nvSpPr>
        <p:spPr>
          <a:xfrm>
            <a:off x="1763688" y="620688"/>
            <a:ext cx="6933456" cy="909464"/>
          </a:xfrm>
        </p:spPr>
        <p:txBody>
          <a:bodyPr/>
          <a:lstStyle/>
          <a:p>
            <a:pPr marL="0" indent="0" eaLnBrk="1" hangingPunct="1">
              <a:buNone/>
              <a:defRPr/>
            </a:pPr>
            <a:r>
              <a:rPr lang="en-US" sz="2800" dirty="0" smtClean="0">
                <a:solidFill>
                  <a:srgbClr val="FFFFFF"/>
                </a:solidFill>
              </a:rPr>
              <a:t>Finding nirvana in a cup of coffee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6"/>
            <a:ext cx="3763940" cy="5017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5239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0" y="381000"/>
            <a:ext cx="8686800" cy="5897563"/>
          </a:xfrm>
          <a:prstGeom prst="rect">
            <a:avLst/>
          </a:prstGeom>
        </p:spPr>
        <p:txBody>
          <a:bodyPr/>
          <a:lstStyle/>
          <a:p>
            <a:pPr eaLnBrk="1" hangingPunct="1">
              <a:lnSpc>
                <a:spcPct val="80000"/>
              </a:lnSpc>
              <a:buFont typeface="Wingdings" charset="2"/>
              <a:buNone/>
            </a:pPr>
            <a:r>
              <a:rPr lang="en-US" sz="2100" dirty="0"/>
              <a:t>   </a:t>
            </a:r>
            <a:r>
              <a:rPr lang="en-US" sz="2100" dirty="0" smtClean="0"/>
              <a:t> Not </a:t>
            </a:r>
            <a:r>
              <a:rPr lang="en-US" sz="2100" dirty="0"/>
              <a:t>much chance, completely cut loose from purpose, he was </a:t>
            </a:r>
            <a:r>
              <a:rPr lang="en-US" sz="2100" dirty="0" smtClean="0"/>
              <a:t>a young </a:t>
            </a:r>
            <a:r>
              <a:rPr lang="en-US" sz="2100" dirty="0"/>
              <a:t>man riding a bus through North Carolina on the way to somewhere and it began to snow and the bus stopped at a little café in the hills and the passengers entered. He sat at the counter with the others. He ordered and the food arrived. The meal was particularly good, and the coffee. The waitress was unlike the women he had known. She was unaffected. There was a natural humor which came from her. The fry cook said crazy things. The </a:t>
            </a:r>
            <a:r>
              <a:rPr lang="en-US" sz="2100" dirty="0" smtClean="0"/>
              <a:t>dishwasher </a:t>
            </a:r>
            <a:r>
              <a:rPr lang="en-US" sz="2100" dirty="0"/>
              <a:t>in back laughed, a good clean pleasant laugh. The young man watched the snow through the window. He wanted to stay in that café forever. The curious feeling swam through him that everything was beautiful there, that it would always stay beautiful there.</a:t>
            </a:r>
            <a:r>
              <a:rPr lang="en-US" sz="2100" dirty="0" smtClean="0"/>
              <a:t> Then </a:t>
            </a:r>
            <a:r>
              <a:rPr lang="en-US" sz="2100" dirty="0"/>
              <a:t>the bus driver told the passengers that it was time to board</a:t>
            </a:r>
            <a:r>
              <a:rPr lang="en-US" sz="2100" dirty="0" smtClean="0"/>
              <a:t>. The </a:t>
            </a:r>
            <a:r>
              <a:rPr lang="en-US" sz="2100" dirty="0"/>
              <a:t>young man thought, I'll just sit here, I'll just stay here.</a:t>
            </a:r>
            <a:r>
              <a:rPr lang="en-US" sz="2100" dirty="0" smtClean="0"/>
              <a:t> But </a:t>
            </a:r>
            <a:r>
              <a:rPr lang="en-US" sz="2100" dirty="0"/>
              <a:t>then he rose and followed the others into the bus.</a:t>
            </a:r>
            <a:r>
              <a:rPr lang="en-US" sz="2100" dirty="0" smtClean="0"/>
              <a:t> He </a:t>
            </a:r>
            <a:r>
              <a:rPr lang="en-US" sz="2100" dirty="0"/>
              <a:t>found his seat and looked at the café through the bus window.</a:t>
            </a:r>
            <a:r>
              <a:rPr lang="en-US" sz="2100" dirty="0" smtClean="0"/>
              <a:t> Then </a:t>
            </a:r>
            <a:r>
              <a:rPr lang="en-US" sz="2100" dirty="0"/>
              <a:t>the bus moved off, down a curve, downward, out of the hills</a:t>
            </a:r>
            <a:r>
              <a:rPr lang="en-US" sz="2100" dirty="0" smtClean="0"/>
              <a:t>. The </a:t>
            </a:r>
            <a:r>
              <a:rPr lang="en-US" sz="2100" dirty="0"/>
              <a:t>young man looked straight forward.</a:t>
            </a:r>
            <a:r>
              <a:rPr lang="en-US" sz="2100" dirty="0" smtClean="0"/>
              <a:t> He </a:t>
            </a:r>
            <a:r>
              <a:rPr lang="en-US" sz="2100" dirty="0"/>
              <a:t>heard the other passengers speaking of other things</a:t>
            </a:r>
            <a:r>
              <a:rPr lang="en-US" sz="2100" dirty="0" smtClean="0"/>
              <a:t>, or </a:t>
            </a:r>
            <a:r>
              <a:rPr lang="en-US" sz="2100" dirty="0"/>
              <a:t>they were reading or attempting to sleep.</a:t>
            </a:r>
            <a:r>
              <a:rPr lang="en-US" sz="2100" dirty="0" smtClean="0"/>
              <a:t> They </a:t>
            </a:r>
            <a:r>
              <a:rPr lang="en-US" sz="2100" dirty="0"/>
              <a:t>had not noticed the magic.</a:t>
            </a:r>
            <a:r>
              <a:rPr lang="en-US" sz="2100" dirty="0" smtClean="0"/>
              <a:t> The </a:t>
            </a:r>
            <a:r>
              <a:rPr lang="en-US" sz="2100" dirty="0"/>
              <a:t>young man put his head to one side, closed his eyes, pretended to sleep.</a:t>
            </a:r>
            <a:r>
              <a:rPr lang="en-US" sz="2100" dirty="0" smtClean="0"/>
              <a:t> There </a:t>
            </a:r>
            <a:r>
              <a:rPr lang="en-US" sz="2100" dirty="0"/>
              <a:t>was nothing else to do-just to listen to the sound of the engine, the sound of the tires in the snow</a:t>
            </a:r>
            <a:r>
              <a:rPr lang="en-US" sz="2100" dirty="0" smtClean="0"/>
              <a:t>.</a:t>
            </a:r>
          </a:p>
          <a:p>
            <a:pPr eaLnBrk="1" hangingPunct="1">
              <a:lnSpc>
                <a:spcPct val="80000"/>
              </a:lnSpc>
              <a:buFont typeface="Wingdings" charset="2"/>
              <a:buNone/>
            </a:pPr>
            <a:endParaRPr lang="en-US" sz="2100" dirty="0" smtClean="0"/>
          </a:p>
          <a:p>
            <a:pPr lvl="1" eaLnBrk="1" hangingPunct="1">
              <a:lnSpc>
                <a:spcPct val="80000"/>
              </a:lnSpc>
              <a:buNone/>
            </a:pPr>
            <a:r>
              <a:rPr lang="en-US" sz="2400" dirty="0" smtClean="0"/>
              <a:t>									- Charles </a:t>
            </a:r>
            <a:r>
              <a:rPr lang="en-US" sz="2400" dirty="0" err="1"/>
              <a:t>Bukowski</a:t>
            </a:r>
            <a:r>
              <a:rPr lang="en-US" sz="2400" dirty="0"/>
              <a:t>: “Nirvana”</a:t>
            </a:r>
          </a:p>
        </p:txBody>
      </p:sp>
      <p:pic>
        <p:nvPicPr>
          <p:cNvPr id="25604" name="Picture 4" descr="/Users/camillozacchia/Music/iTunes/iTunes Music/Tom Waits/Orphans - Bastards/3-11 Nirvana.m4a">
            <a:hlinkClick r:id="" action="ppaction://media"/>
          </p:cNvPr>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2743200" y="6159500"/>
            <a:ext cx="1524000" cy="698500"/>
          </a:xfrm>
          <a:prstGeom prst="rect">
            <a:avLst/>
          </a:prstGeom>
          <a:noFill/>
          <a:ln w="9525">
            <a:noFill/>
            <a:miter lim="800000"/>
            <a:headEnd/>
            <a:tailEnd/>
          </a:ln>
        </p:spPr>
      </p:pic>
    </p:spTree>
    <p:extLst>
      <p:ext uri="{BB962C8B-B14F-4D97-AF65-F5344CB8AC3E}">
        <p14:creationId xmlns:p14="http://schemas.microsoft.com/office/powerpoint/2010/main" val="44118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725" fill="hold"/>
                                        <p:tgtEl>
                                          <p:spTgt spid="2560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endCondLst>
                </p:cTn>
                <p:tgtEl>
                  <p:spTgt spid="25604"/>
                </p:tgtEl>
              </p:cMediaNode>
            </p:audio>
            <p:seq concurrent="1" nextAc="seek">
              <p:cTn id="8" restart="whenNotActive" fill="hold" evtFilter="cancelBubble" nodeType="interactiveSeq">
                <p:stCondLst>
                  <p:cond evt="onClick" delay="0">
                    <p:tgtEl>
                      <p:spTgt spid="25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604"/>
                                        </p:tgtEl>
                                      </p:cBhvr>
                                    </p:cmd>
                                  </p:childTnLst>
                                </p:cTn>
                              </p:par>
                            </p:childTnLst>
                          </p:cTn>
                        </p:par>
                      </p:childTnLst>
                    </p:cTn>
                  </p:par>
                </p:childTnLst>
              </p:cTn>
              <p:nextCondLst>
                <p:cond evt="onClick" delay="0">
                  <p:tgtEl>
                    <p:spTgt spid="2560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dirty="0" smtClean="0">
                <a:solidFill>
                  <a:srgbClr val="FFFFFF"/>
                </a:solidFill>
              </a:rPr>
              <a:t>Three plus one plus one</a:t>
            </a:r>
          </a:p>
        </p:txBody>
      </p:sp>
      <p:sp>
        <p:nvSpPr>
          <p:cNvPr id="3" name="Content Placeholder 2"/>
          <p:cNvSpPr>
            <a:spLocks noGrp="1"/>
          </p:cNvSpPr>
          <p:nvPr>
            <p:ph idx="1"/>
          </p:nvPr>
        </p:nvSpPr>
        <p:spPr>
          <a:xfrm>
            <a:off x="457200" y="4572000"/>
            <a:ext cx="8229600" cy="1600200"/>
          </a:xfrm>
        </p:spPr>
        <p:txBody>
          <a:bodyPr/>
          <a:lstStyle/>
          <a:p>
            <a:pPr lvl="1" eaLnBrk="1" hangingPunct="1">
              <a:buFont typeface="Wingdings" pitchFamily="-108" charset="2"/>
              <a:buNone/>
              <a:defRPr/>
            </a:pPr>
            <a:r>
              <a:rPr lang="en-US" dirty="0" smtClean="0">
                <a:solidFill>
                  <a:srgbClr val="FFFFFF"/>
                </a:solidFill>
              </a:rPr>
              <a:t>“What are you going to do? That’s life. Whatever comes, we’ll take.”</a:t>
            </a:r>
          </a:p>
          <a:p>
            <a:pPr lvl="1" eaLnBrk="1" hangingPunct="1">
              <a:buFont typeface="Wingdings" pitchFamily="-108" charset="2"/>
              <a:buNone/>
              <a:defRPr/>
            </a:pPr>
            <a:r>
              <a:rPr lang="en-US" dirty="0" smtClean="0">
                <a:solidFill>
                  <a:srgbClr val="FFFFFF"/>
                </a:solidFill>
              </a:rPr>
              <a:t>									</a:t>
            </a:r>
            <a:r>
              <a:rPr lang="en-US" sz="2400" dirty="0" smtClean="0">
                <a:solidFill>
                  <a:srgbClr val="FFFFFF"/>
                </a:solidFill>
              </a:rPr>
              <a:t>- Giuseppe Zacchia</a:t>
            </a:r>
            <a:endParaRPr lang="en-US" dirty="0" smtClean="0">
              <a:solidFill>
                <a:srgbClr val="FFFFFF"/>
              </a:solidFill>
            </a:endParaRPr>
          </a:p>
        </p:txBody>
      </p:sp>
      <p:pic>
        <p:nvPicPr>
          <p:cNvPr id="4" name="Picture 3" descr="DSC_0125.jpg"/>
          <p:cNvPicPr>
            <a:picLocks noChangeAspect="1"/>
          </p:cNvPicPr>
          <p:nvPr/>
        </p:nvPicPr>
        <p:blipFill>
          <a:blip r:embed="rId2"/>
          <a:srcRect/>
          <a:stretch>
            <a:fillRect/>
          </a:stretch>
        </p:blipFill>
        <p:spPr bwMode="auto">
          <a:xfrm>
            <a:off x="2362200" y="1447800"/>
            <a:ext cx="4064000" cy="2692400"/>
          </a:xfrm>
          <a:prstGeom prst="rect">
            <a:avLst/>
          </a:prstGeom>
          <a:noFill/>
          <a:ln w="9525">
            <a:noFill/>
            <a:miter lim="800000"/>
            <a:headEnd/>
            <a:tailEnd/>
          </a:ln>
        </p:spPr>
      </p:pic>
    </p:spTree>
    <p:extLst>
      <p:ext uri="{BB962C8B-B14F-4D97-AF65-F5344CB8AC3E}">
        <p14:creationId xmlns:p14="http://schemas.microsoft.com/office/powerpoint/2010/main" val="37040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ChangeArrowheads="1"/>
          </p:cNvSpPr>
          <p:nvPr>
            <p:custDataLst>
              <p:tags r:id="rId1"/>
            </p:custDataLst>
          </p:nvPr>
        </p:nvSpPr>
        <p:spPr bwMode="auto">
          <a:xfrm>
            <a:off x="381000" y="169131"/>
            <a:ext cx="8305800" cy="5755422"/>
          </a:xfrm>
          <a:prstGeom prst="rect">
            <a:avLst/>
          </a:prstGeom>
          <a:noFill/>
          <a:ln w="9525">
            <a:noFill/>
            <a:miter lim="800000"/>
            <a:headEnd/>
            <a:tailEnd/>
          </a:ln>
          <a:effectLst/>
        </p:spPr>
        <p:txBody>
          <a:bodyPr wrap="square">
            <a:prstTxWarp prst="textNoShape">
              <a:avLst/>
            </a:prstTxWarp>
            <a:spAutoFit/>
          </a:bodyPr>
          <a:lstStyle/>
          <a:p>
            <a:r>
              <a:rPr lang="fr-CA" sz="4400" dirty="0" smtClean="0">
                <a:effectLst>
                  <a:outerShdw blurRad="38100" dist="38100" dir="2700000" algn="tl">
                    <a:srgbClr val="000000"/>
                  </a:outerShdw>
                </a:effectLst>
                <a:latin typeface="+mj-lt"/>
              </a:rPr>
              <a:t>I invite </a:t>
            </a:r>
            <a:r>
              <a:rPr lang="fr-CA" sz="4400" dirty="0" err="1" smtClean="0">
                <a:effectLst>
                  <a:outerShdw blurRad="38100" dist="38100" dir="2700000" algn="tl">
                    <a:srgbClr val="000000"/>
                  </a:outerShdw>
                </a:effectLst>
                <a:latin typeface="+mj-lt"/>
              </a:rPr>
              <a:t>your</a:t>
            </a:r>
            <a:r>
              <a:rPr lang="fr-CA" sz="4400" dirty="0" smtClean="0">
                <a:effectLst>
                  <a:outerShdw blurRad="38100" dist="38100" dir="2700000" algn="tl">
                    <a:srgbClr val="000000"/>
                  </a:outerShdw>
                </a:effectLst>
                <a:latin typeface="+mj-lt"/>
              </a:rPr>
              <a:t> </a:t>
            </a:r>
            <a:r>
              <a:rPr lang="fr-CA" sz="4400" dirty="0" err="1" smtClean="0">
                <a:effectLst>
                  <a:outerShdw blurRad="38100" dist="38100" dir="2700000" algn="tl">
                    <a:srgbClr val="000000"/>
                  </a:outerShdw>
                </a:effectLst>
                <a:latin typeface="+mj-lt"/>
              </a:rPr>
              <a:t>comments</a:t>
            </a:r>
            <a:r>
              <a:rPr lang="fr-CA" sz="4400" dirty="0" smtClean="0">
                <a:effectLst>
                  <a:outerShdw blurRad="38100" dist="38100" dir="2700000" algn="tl">
                    <a:srgbClr val="000000"/>
                  </a:outerShdw>
                </a:effectLst>
                <a:latin typeface="+mj-lt"/>
              </a:rPr>
              <a:t>:</a:t>
            </a:r>
            <a:r>
              <a:rPr lang="fr-CA" sz="4400" dirty="0">
                <a:effectLst>
                  <a:outerShdw blurRad="38100" dist="38100" dir="2700000" algn="tl">
                    <a:srgbClr val="000000"/>
                  </a:outerShdw>
                </a:effectLst>
                <a:latin typeface="+mj-lt"/>
              </a:rPr>
              <a:t/>
            </a:r>
            <a:br>
              <a:rPr lang="fr-CA" sz="4400" dirty="0">
                <a:effectLst>
                  <a:outerShdw blurRad="38100" dist="38100" dir="2700000" algn="tl">
                    <a:srgbClr val="000000"/>
                  </a:outerShdw>
                </a:effectLst>
                <a:latin typeface="+mj-lt"/>
              </a:rPr>
            </a:br>
            <a:r>
              <a:rPr lang="fr-CA" sz="3200" dirty="0" err="1">
                <a:effectLst>
                  <a:outerShdw blurRad="38100" dist="38100" dir="2700000" algn="tl">
                    <a:srgbClr val="000000"/>
                  </a:outerShdw>
                </a:effectLst>
                <a:latin typeface="+mj-lt"/>
              </a:rPr>
              <a:t>www.blog.douglas.qc.ca</a:t>
            </a:r>
            <a:r>
              <a:rPr lang="fr-CA" sz="3200" dirty="0">
                <a:effectLst>
                  <a:outerShdw blurRad="38100" dist="38100" dir="2700000" algn="tl">
                    <a:srgbClr val="000000"/>
                  </a:outerShdw>
                </a:effectLst>
                <a:latin typeface="+mj-lt"/>
              </a:rPr>
              <a:t>/</a:t>
            </a:r>
            <a:r>
              <a:rPr lang="fr-CA" sz="3200" dirty="0" err="1" smtClean="0">
                <a:effectLst>
                  <a:outerShdw blurRad="38100" dist="38100" dir="2700000" algn="tl">
                    <a:srgbClr val="000000"/>
                  </a:outerShdw>
                </a:effectLst>
                <a:latin typeface="+mj-lt"/>
              </a:rPr>
              <a:t>psychospeak</a:t>
            </a:r>
            <a:endParaRPr lang="fr-CA" sz="2800" dirty="0">
              <a:effectLst>
                <a:outerShdw blurRad="38100" dist="38100" dir="2700000" algn="tl">
                  <a:srgbClr val="000000"/>
                </a:outerShdw>
              </a:effectLst>
              <a:latin typeface="+mj-lt"/>
            </a:endParaRPr>
          </a:p>
          <a:p>
            <a:endParaRPr lang="fr-CA" sz="4400" dirty="0" smtClean="0">
              <a:effectLst>
                <a:outerShdw blurRad="38100" dist="38100" dir="2700000" algn="tl">
                  <a:srgbClr val="000000"/>
                </a:outerShdw>
              </a:effectLst>
              <a:latin typeface="+mj-lt"/>
            </a:endParaRPr>
          </a:p>
          <a:p>
            <a:r>
              <a:rPr lang="fr-CA" sz="4400" dirty="0" smtClean="0">
                <a:effectLst>
                  <a:outerShdw blurRad="38100" dist="38100" dir="2700000" algn="tl">
                    <a:srgbClr val="000000"/>
                  </a:outerShdw>
                </a:effectLst>
                <a:latin typeface="+mj-lt"/>
              </a:rPr>
              <a:t>Questions</a:t>
            </a:r>
            <a:r>
              <a:rPr lang="fr-CA" sz="4400" dirty="0">
                <a:effectLst>
                  <a:outerShdw blurRad="38100" dist="38100" dir="2700000" algn="tl">
                    <a:srgbClr val="000000"/>
                  </a:outerShdw>
                </a:effectLst>
                <a:latin typeface="+mj-lt"/>
              </a:rPr>
              <a:t>:</a:t>
            </a:r>
            <a:br>
              <a:rPr lang="fr-CA" sz="4400" dirty="0">
                <a:effectLst>
                  <a:outerShdw blurRad="38100" dist="38100" dir="2700000" algn="tl">
                    <a:srgbClr val="000000"/>
                  </a:outerShdw>
                </a:effectLst>
                <a:latin typeface="+mj-lt"/>
              </a:rPr>
            </a:br>
            <a:r>
              <a:rPr lang="fr-CA" sz="2800" dirty="0" err="1">
                <a:effectLst>
                  <a:outerShdw blurRad="38100" dist="38100" dir="2700000" algn="tl">
                    <a:srgbClr val="000000"/>
                  </a:outerShdw>
                </a:effectLst>
                <a:latin typeface="+mj-lt"/>
              </a:rPr>
              <a:t>camillo.zacchia@douglas.mcgill.</a:t>
            </a:r>
            <a:r>
              <a:rPr lang="fr-CA" sz="2800" dirty="0" err="1" smtClean="0">
                <a:effectLst>
                  <a:outerShdw blurRad="38100" dist="38100" dir="2700000" algn="tl">
                    <a:srgbClr val="000000"/>
                  </a:outerShdw>
                </a:effectLst>
                <a:latin typeface="+mj-lt"/>
              </a:rPr>
              <a:t>ca</a:t>
            </a:r>
            <a:endParaRPr lang="fr-CA" sz="2400" dirty="0" smtClean="0">
              <a:effectLst>
                <a:outerShdw blurRad="38100" dist="38100" dir="2700000" algn="tl">
                  <a:srgbClr val="000000"/>
                </a:outerShdw>
              </a:effectLst>
              <a:latin typeface="+mj-lt"/>
            </a:endParaRPr>
          </a:p>
          <a:p>
            <a:r>
              <a:rPr lang="fr-CA" sz="2400" dirty="0" smtClean="0">
                <a:effectLst>
                  <a:outerShdw blurRad="38100" dist="38100" dir="2700000" algn="tl">
                    <a:srgbClr val="000000"/>
                  </a:outerShdw>
                </a:effectLst>
                <a:latin typeface="+mj-lt"/>
              </a:rPr>
              <a:t> </a:t>
            </a:r>
            <a:endParaRPr lang="fr-CA" sz="4400" dirty="0" smtClean="0">
              <a:effectLst>
                <a:outerShdw blurRad="38100" dist="38100" dir="2700000" algn="tl">
                  <a:srgbClr val="000000"/>
                </a:outerShdw>
              </a:effectLst>
              <a:latin typeface="+mj-lt"/>
            </a:endParaRPr>
          </a:p>
          <a:p>
            <a:r>
              <a:rPr lang="fr-CA" sz="4400" dirty="0" err="1" smtClean="0">
                <a:effectLst>
                  <a:outerShdw blurRad="38100" dist="38100" dir="2700000" algn="tl">
                    <a:srgbClr val="000000"/>
                  </a:outerShdw>
                </a:effectLst>
                <a:latin typeface="+mj-lt"/>
              </a:rPr>
              <a:t>Website</a:t>
            </a:r>
            <a:r>
              <a:rPr lang="fr-CA" sz="4400" dirty="0" smtClean="0">
                <a:effectLst>
                  <a:outerShdw blurRad="38100" dist="38100" dir="2700000" algn="tl">
                    <a:srgbClr val="000000"/>
                  </a:outerShdw>
                </a:effectLst>
                <a:latin typeface="+mj-lt"/>
              </a:rPr>
              <a:t>:</a:t>
            </a:r>
          </a:p>
          <a:p>
            <a:r>
              <a:rPr lang="fr-CA" sz="3600" dirty="0" err="1" smtClean="0">
                <a:effectLst>
                  <a:outerShdw blurRad="38100" dist="38100" dir="2700000" algn="tl">
                    <a:srgbClr val="000000"/>
                  </a:outerShdw>
                </a:effectLst>
                <a:latin typeface="+mj-lt"/>
              </a:rPr>
              <a:t>www.drzacchia.com</a:t>
            </a:r>
            <a:endParaRPr lang="fr-CA" sz="3600" dirty="0" smtClean="0">
              <a:effectLst>
                <a:outerShdw blurRad="38100" dist="38100" dir="2700000" algn="tl">
                  <a:srgbClr val="000000"/>
                </a:outerShdw>
              </a:effectLst>
              <a:latin typeface="+mj-lt"/>
            </a:endParaRPr>
          </a:p>
          <a:p>
            <a:endParaRPr lang="fr-CA" sz="3600" dirty="0">
              <a:effectLst>
                <a:outerShdw blurRad="38100" dist="38100" dir="2700000" algn="tl">
                  <a:srgbClr val="000000"/>
                </a:outerShdw>
              </a:effectLst>
              <a:latin typeface="+mj-lt"/>
            </a:endParaRPr>
          </a:p>
          <a:p>
            <a:r>
              <a:rPr lang="fr-CA" sz="3600" dirty="0" err="1" smtClean="0">
                <a:effectLst>
                  <a:outerShdw blurRad="38100" dist="38100" dir="2700000" algn="tl">
                    <a:srgbClr val="000000"/>
                  </a:outerShdw>
                </a:effectLst>
                <a:latin typeface="+mj-lt"/>
              </a:rPr>
              <a:t>Twitter</a:t>
            </a:r>
            <a:r>
              <a:rPr lang="fr-CA" sz="3600" dirty="0" smtClean="0">
                <a:effectLst>
                  <a:outerShdw blurRad="38100" dist="38100" dir="2700000" algn="tl">
                    <a:srgbClr val="000000"/>
                  </a:outerShdw>
                </a:effectLst>
                <a:latin typeface="+mj-lt"/>
              </a:rPr>
              <a:t>: @</a:t>
            </a:r>
            <a:r>
              <a:rPr lang="fr-CA" sz="3600" dirty="0" err="1" smtClean="0">
                <a:effectLst>
                  <a:outerShdw blurRad="38100" dist="38100" dir="2700000" algn="tl">
                    <a:srgbClr val="000000"/>
                  </a:outerShdw>
                </a:effectLst>
                <a:latin typeface="+mj-lt"/>
              </a:rPr>
              <a:t>camillozacchia</a:t>
            </a:r>
            <a:endParaRPr lang="fr-CA" sz="3600" dirty="0" smtClean="0">
              <a:effectLst>
                <a:outerShdw blurRad="38100" dist="38100" dir="2700000" algn="tl">
                  <a:srgbClr val="000000"/>
                </a:outerShdw>
              </a:effectLst>
              <a:latin typeface="+mj-lt"/>
            </a:endParaRPr>
          </a:p>
        </p:txBody>
      </p:sp>
    </p:spTree>
    <p:extLst>
      <p:ext uri="{BB962C8B-B14F-4D97-AF65-F5344CB8AC3E}">
        <p14:creationId xmlns:p14="http://schemas.microsoft.com/office/powerpoint/2010/main" val="4266774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What is mental health?</a:t>
            </a:r>
            <a:br>
              <a:rPr lang="en-US" dirty="0" smtClean="0"/>
            </a:br>
            <a:r>
              <a:rPr lang="en-US" sz="2800" dirty="0" smtClean="0"/>
              <a:t>...according to me</a:t>
            </a:r>
            <a:endParaRPr lang="en-US" dirty="0" smtClean="0"/>
          </a:p>
        </p:txBody>
      </p:sp>
      <p:sp>
        <p:nvSpPr>
          <p:cNvPr id="3" name="Content Placeholder 2"/>
          <p:cNvSpPr>
            <a:spLocks noGrp="1"/>
          </p:cNvSpPr>
          <p:nvPr>
            <p:ph idx="1"/>
          </p:nvPr>
        </p:nvSpPr>
        <p:spPr/>
        <p:txBody>
          <a:bodyPr/>
          <a:lstStyle/>
          <a:p>
            <a:pPr>
              <a:defRPr/>
            </a:pPr>
            <a:r>
              <a:rPr lang="en-US" dirty="0" smtClean="0"/>
              <a:t>A balanced life where obligation and pleasure do not clash</a:t>
            </a:r>
          </a:p>
          <a:p>
            <a:pPr>
              <a:defRPr/>
            </a:pPr>
            <a:r>
              <a:rPr lang="en-US" dirty="0" smtClean="0"/>
              <a:t>An ability to adapt to varying circumstances</a:t>
            </a:r>
          </a:p>
          <a:p>
            <a:pPr>
              <a:defRPr/>
            </a:pPr>
            <a:r>
              <a:rPr lang="en-US" dirty="0" smtClean="0"/>
              <a:t>An ability to accept what you don’t or can’t have</a:t>
            </a:r>
          </a:p>
          <a:p>
            <a:pPr>
              <a:defRPr/>
            </a:pPr>
            <a:r>
              <a:rPr lang="en-US" dirty="0" smtClean="0"/>
              <a:t>In short, the ability to change what can be changed and to accept what cannot</a:t>
            </a:r>
            <a:r>
              <a:rPr lang="en-US" sz="2400" dirty="0" smtClean="0"/>
              <a:t>…hey, where did I hear that before?</a:t>
            </a:r>
            <a:endParaRPr lang="en-US" dirty="0" smtClean="0"/>
          </a:p>
        </p:txBody>
      </p:sp>
    </p:spTree>
    <p:extLst>
      <p:ext uri="{BB962C8B-B14F-4D97-AF65-F5344CB8AC3E}">
        <p14:creationId xmlns:p14="http://schemas.microsoft.com/office/powerpoint/2010/main" val="39189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Three-headed happiness</a:t>
            </a:r>
          </a:p>
        </p:txBody>
      </p:sp>
      <p:sp>
        <p:nvSpPr>
          <p:cNvPr id="3" name="Content Placeholder 2"/>
          <p:cNvSpPr>
            <a:spLocks noGrp="1"/>
          </p:cNvSpPr>
          <p:nvPr>
            <p:ph idx="1"/>
          </p:nvPr>
        </p:nvSpPr>
        <p:spPr>
          <a:xfrm>
            <a:off x="395536" y="2492896"/>
            <a:ext cx="3456384" cy="3200400"/>
          </a:xfrm>
        </p:spPr>
        <p:txBody>
          <a:bodyPr/>
          <a:lstStyle/>
          <a:p>
            <a:pPr>
              <a:defRPr/>
            </a:pPr>
            <a:r>
              <a:rPr lang="en-US" dirty="0" smtClean="0">
                <a:solidFill>
                  <a:srgbClr val="FFFFFF"/>
                </a:solidFill>
              </a:rPr>
              <a:t>Finding a balance</a:t>
            </a:r>
          </a:p>
          <a:p>
            <a:pPr lvl="1">
              <a:defRPr/>
            </a:pPr>
            <a:r>
              <a:rPr lang="en-US" dirty="0" smtClean="0">
                <a:solidFill>
                  <a:srgbClr val="FFFFFF"/>
                </a:solidFill>
              </a:rPr>
              <a:t>Worker guy</a:t>
            </a:r>
          </a:p>
          <a:p>
            <a:pPr lvl="1">
              <a:defRPr/>
            </a:pPr>
            <a:r>
              <a:rPr lang="en-US" dirty="0" smtClean="0">
                <a:solidFill>
                  <a:srgbClr val="FFFFFF"/>
                </a:solidFill>
              </a:rPr>
              <a:t>Dad guy</a:t>
            </a:r>
          </a:p>
          <a:p>
            <a:pPr lvl="1">
              <a:defRPr/>
            </a:pPr>
            <a:r>
              <a:rPr lang="en-US" dirty="0" smtClean="0">
                <a:solidFill>
                  <a:srgbClr val="FFFFFF"/>
                </a:solidFill>
              </a:rPr>
              <a:t>Biker guy</a:t>
            </a:r>
          </a:p>
        </p:txBody>
      </p:sp>
      <p:pic>
        <p:nvPicPr>
          <p:cNvPr id="4" name="Picture 3" descr="doc00384120121023161719.jpg"/>
          <p:cNvPicPr>
            <a:picLocks noChangeAspect="1"/>
          </p:cNvPicPr>
          <p:nvPr/>
        </p:nvPicPr>
        <p:blipFill>
          <a:blip r:embed="rId2"/>
          <a:stretch>
            <a:fillRect/>
          </a:stretch>
        </p:blipFill>
        <p:spPr>
          <a:xfrm>
            <a:off x="4038600" y="1295400"/>
            <a:ext cx="4919472" cy="5398008"/>
          </a:xfrm>
          <a:prstGeom prst="rect">
            <a:avLst/>
          </a:prstGeom>
        </p:spPr>
      </p:pic>
    </p:spTree>
    <p:extLst>
      <p:ext uri="{BB962C8B-B14F-4D97-AF65-F5344CB8AC3E}">
        <p14:creationId xmlns:p14="http://schemas.microsoft.com/office/powerpoint/2010/main" val="17282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pPr>
              <a:spcAft>
                <a:spcPts val="0"/>
              </a:spcAft>
            </a:pPr>
            <a:r>
              <a:rPr lang="en-US" dirty="0" smtClean="0"/>
              <a:t>Three-headed happiness: Part 1</a:t>
            </a:r>
            <a:r>
              <a:rPr lang="en-US" sz="2800" dirty="0" smtClean="0"/>
              <a:t/>
            </a:r>
            <a:br>
              <a:rPr lang="en-US" sz="2800" dirty="0" smtClean="0"/>
            </a:br>
            <a:r>
              <a:rPr lang="en-US" sz="2800" dirty="0" smtClean="0"/>
              <a:t>Your professional identity or sense of purpose</a:t>
            </a:r>
            <a:endParaRPr lang="en-US" dirty="0"/>
          </a:p>
        </p:txBody>
      </p:sp>
      <p:sp>
        <p:nvSpPr>
          <p:cNvPr id="3" name="Content Placeholder 2"/>
          <p:cNvSpPr>
            <a:spLocks noGrp="1"/>
          </p:cNvSpPr>
          <p:nvPr>
            <p:ph idx="1"/>
          </p:nvPr>
        </p:nvSpPr>
        <p:spPr>
          <a:xfrm>
            <a:off x="827584" y="1988840"/>
            <a:ext cx="7772400" cy="4608512"/>
          </a:xfrm>
        </p:spPr>
        <p:txBody>
          <a:bodyPr/>
          <a:lstStyle/>
          <a:p>
            <a:r>
              <a:rPr lang="en-US" sz="2800" dirty="0" smtClean="0"/>
              <a:t>Why do you work?</a:t>
            </a:r>
          </a:p>
          <a:p>
            <a:pPr lvl="1"/>
            <a:r>
              <a:rPr lang="en-US" sz="2400" dirty="0" smtClean="0"/>
              <a:t>Identify your purpose (to do something you love or to earn the means to an end you love)</a:t>
            </a:r>
          </a:p>
          <a:p>
            <a:r>
              <a:rPr lang="en-US" sz="2800" dirty="0" smtClean="0"/>
              <a:t>You don’t need to be paid in order to have a sense of purpose</a:t>
            </a:r>
          </a:p>
          <a:p>
            <a:r>
              <a:rPr lang="en-US" sz="2800" dirty="0"/>
              <a:t>A niche is something that develops. Don’t expect to know it before you make any decision.</a:t>
            </a:r>
          </a:p>
          <a:p>
            <a:endParaRPr lang="en-US" sz="2800" dirty="0"/>
          </a:p>
        </p:txBody>
      </p:sp>
    </p:spTree>
    <p:extLst>
      <p:ext uri="{BB962C8B-B14F-4D97-AF65-F5344CB8AC3E}">
        <p14:creationId xmlns:p14="http://schemas.microsoft.com/office/powerpoint/2010/main" val="25728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Three-headed happiness: Part 2</a:t>
            </a:r>
            <a:r>
              <a:rPr lang="en-US" sz="2800" dirty="0" smtClean="0"/>
              <a:t> </a:t>
            </a:r>
            <a:br>
              <a:rPr lang="en-US" sz="2800" dirty="0" smtClean="0"/>
            </a:br>
            <a:r>
              <a:rPr lang="en-US" sz="2800" dirty="0" smtClean="0"/>
              <a:t>social attachments</a:t>
            </a:r>
            <a:endParaRPr lang="en-US" dirty="0"/>
          </a:p>
        </p:txBody>
      </p:sp>
      <p:sp>
        <p:nvSpPr>
          <p:cNvPr id="3" name="Content Placeholder 2"/>
          <p:cNvSpPr>
            <a:spLocks noGrp="1"/>
          </p:cNvSpPr>
          <p:nvPr>
            <p:ph idx="1"/>
          </p:nvPr>
        </p:nvSpPr>
        <p:spPr>
          <a:xfrm>
            <a:off x="457200" y="2590800"/>
            <a:ext cx="8229600" cy="1554163"/>
          </a:xfrm>
        </p:spPr>
        <p:txBody>
          <a:bodyPr/>
          <a:lstStyle/>
          <a:p>
            <a:r>
              <a:rPr lang="en-US" dirty="0" smtClean="0"/>
              <a:t>Initiating and maintaining contact</a:t>
            </a:r>
          </a:p>
          <a:p>
            <a:pPr lvl="1"/>
            <a:r>
              <a:rPr lang="en-US" dirty="0" smtClean="0"/>
              <a:t>Why is it so natural at work or in school?</a:t>
            </a:r>
          </a:p>
        </p:txBody>
      </p:sp>
    </p:spTree>
    <p:extLst>
      <p:ext uri="{BB962C8B-B14F-4D97-AF65-F5344CB8AC3E}">
        <p14:creationId xmlns:p14="http://schemas.microsoft.com/office/powerpoint/2010/main" val="3979162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Three-headed happiness: Part 3</a:t>
            </a:r>
            <a:r>
              <a:rPr lang="en-US" sz="3600" dirty="0" smtClean="0"/>
              <a:t/>
            </a:r>
            <a:br>
              <a:rPr lang="en-US" sz="3600" dirty="0" smtClean="0"/>
            </a:br>
            <a:r>
              <a:rPr lang="en-US" sz="2800" dirty="0" smtClean="0"/>
              <a:t>Nurturing your passions and interests</a:t>
            </a:r>
            <a:r>
              <a:rPr lang="en-US" dirty="0" smtClean="0"/>
              <a:t/>
            </a:r>
            <a:br>
              <a:rPr lang="en-US" dirty="0" smtClean="0"/>
            </a:br>
            <a:endParaRPr lang="en-US" dirty="0"/>
          </a:p>
        </p:txBody>
      </p:sp>
      <p:sp>
        <p:nvSpPr>
          <p:cNvPr id="3" name="Content Placeholder 2"/>
          <p:cNvSpPr>
            <a:spLocks noGrp="1"/>
          </p:cNvSpPr>
          <p:nvPr>
            <p:ph idx="1"/>
          </p:nvPr>
        </p:nvSpPr>
        <p:spPr>
          <a:xfrm>
            <a:off x="395536" y="2996952"/>
            <a:ext cx="8229600" cy="3024336"/>
          </a:xfrm>
        </p:spPr>
        <p:txBody>
          <a:bodyPr/>
          <a:lstStyle/>
          <a:p>
            <a:r>
              <a:rPr lang="en-US" dirty="0" smtClean="0"/>
              <a:t>Invest in yourself! Try things out before you decide</a:t>
            </a:r>
          </a:p>
          <a:p>
            <a:pPr lvl="1"/>
            <a:r>
              <a:rPr lang="en-US" dirty="0" smtClean="0"/>
              <a:t>Allow interests time to develop (music, sport, books, etc). Did any of your current interests start off with a bang?</a:t>
            </a:r>
          </a:p>
        </p:txBody>
      </p:sp>
    </p:spTree>
    <p:extLst>
      <p:ext uri="{BB962C8B-B14F-4D97-AF65-F5344CB8AC3E}">
        <p14:creationId xmlns:p14="http://schemas.microsoft.com/office/powerpoint/2010/main" val="385478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balance</a:t>
            </a:r>
            <a:endParaRPr lang="en-US" dirty="0"/>
          </a:p>
        </p:txBody>
      </p:sp>
      <p:sp>
        <p:nvSpPr>
          <p:cNvPr id="3" name="Content Placeholder 2"/>
          <p:cNvSpPr>
            <a:spLocks noGrp="1"/>
          </p:cNvSpPr>
          <p:nvPr>
            <p:ph idx="1"/>
          </p:nvPr>
        </p:nvSpPr>
        <p:spPr>
          <a:xfrm>
            <a:off x="457200" y="1905000"/>
            <a:ext cx="8229600" cy="3657600"/>
          </a:xfrm>
        </p:spPr>
        <p:txBody>
          <a:bodyPr/>
          <a:lstStyle/>
          <a:p>
            <a:r>
              <a:rPr lang="en-US" dirty="0" smtClean="0"/>
              <a:t>If you overdo part 1, where do you borrow the time from?</a:t>
            </a:r>
          </a:p>
          <a:p>
            <a:r>
              <a:rPr lang="en-US" dirty="0" smtClean="0"/>
              <a:t>Usually part three is the first to go</a:t>
            </a:r>
          </a:p>
          <a:p>
            <a:r>
              <a:rPr lang="en-US" dirty="0" smtClean="0"/>
              <a:t>Followed quickly by part two</a:t>
            </a:r>
          </a:p>
          <a:p>
            <a:r>
              <a:rPr lang="en-US" dirty="0" smtClean="0"/>
              <a:t>Make no decision without considering the whole</a:t>
            </a:r>
            <a:endParaRPr lang="en-US" dirty="0"/>
          </a:p>
        </p:txBody>
      </p:sp>
    </p:spTree>
    <p:extLst>
      <p:ext uri="{BB962C8B-B14F-4D97-AF65-F5344CB8AC3E}">
        <p14:creationId xmlns:p14="http://schemas.microsoft.com/office/powerpoint/2010/main" val="23105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685800" y="609600"/>
            <a:ext cx="7772400" cy="1524000"/>
          </a:xfrm>
        </p:spPr>
        <p:txBody>
          <a:bodyPr/>
          <a:lstStyle/>
          <a:p>
            <a:pPr eaLnBrk="1" hangingPunct="1"/>
            <a:r>
              <a:rPr lang="en-US" dirty="0">
                <a:latin typeface="Arial" charset="0"/>
                <a:ea typeface="ＭＳ Ｐゴシック" charset="0"/>
                <a:cs typeface="ＭＳ Ｐゴシック" charset="0"/>
              </a:rPr>
              <a:t>This sucks! What are my options?</a:t>
            </a:r>
          </a:p>
        </p:txBody>
      </p:sp>
      <p:sp>
        <p:nvSpPr>
          <p:cNvPr id="663555" name="Rectangle 3"/>
          <p:cNvSpPr>
            <a:spLocks noGrp="1" noChangeArrowheads="1"/>
          </p:cNvSpPr>
          <p:nvPr>
            <p:ph idx="1"/>
          </p:nvPr>
        </p:nvSpPr>
        <p:spPr>
          <a:xfrm>
            <a:off x="1043608" y="2924944"/>
            <a:ext cx="7643192" cy="2517775"/>
          </a:xfrm>
        </p:spPr>
        <p:txBody>
          <a:bodyPr/>
          <a:lstStyle/>
          <a:p>
            <a:pPr eaLnBrk="1" hangingPunct="1"/>
            <a:r>
              <a:rPr lang="en-US" dirty="0">
                <a:latin typeface="Arial" charset="0"/>
                <a:ea typeface="ＭＳ Ｐゴシック" charset="0"/>
                <a:cs typeface="ＭＳ Ｐゴシック" charset="0"/>
              </a:rPr>
              <a:t>Step one: change it</a:t>
            </a:r>
          </a:p>
          <a:p>
            <a:pPr eaLnBrk="1" hangingPunct="1"/>
            <a:r>
              <a:rPr lang="en-US" dirty="0">
                <a:latin typeface="Arial" charset="0"/>
                <a:ea typeface="ＭＳ Ｐゴシック" charset="0"/>
                <a:cs typeface="ＭＳ Ｐゴシック" charset="0"/>
              </a:rPr>
              <a:t>Step two: accept it</a:t>
            </a:r>
          </a:p>
          <a:p>
            <a:pPr eaLnBrk="1" hangingPunct="1"/>
            <a:r>
              <a:rPr lang="en-US" dirty="0">
                <a:latin typeface="Arial" charset="0"/>
                <a:ea typeface="ＭＳ Ｐゴシック" charset="0"/>
                <a:cs typeface="ＭＳ Ｐゴシック" charset="0"/>
              </a:rPr>
              <a:t>Step three: reject </a:t>
            </a:r>
            <a:r>
              <a:rPr lang="en-US" dirty="0" smtClean="0">
                <a:latin typeface="Arial" charset="0"/>
                <a:ea typeface="ＭＳ Ｐゴシック" charset="0"/>
                <a:cs typeface="ＭＳ Ｐゴシック" charset="0"/>
              </a:rPr>
              <a:t>it</a:t>
            </a:r>
          </a:p>
          <a:p>
            <a:pPr eaLnBrk="1" hangingPunct="1"/>
            <a:endParaRPr lang="en-US" dirty="0">
              <a:latin typeface="Arial" charset="0"/>
            </a:endParaRPr>
          </a:p>
          <a:p>
            <a:pPr marL="0" indent="0" eaLnBrk="1" hangingPunct="1">
              <a:buNone/>
            </a:pPr>
            <a:r>
              <a:rPr lang="en-US" dirty="0" smtClean="0">
                <a:latin typeface="Arial" charset="0"/>
                <a:ea typeface="ＭＳ Ｐゴシック" charset="0"/>
                <a:cs typeface="ＭＳ Ｐゴシック" charset="0"/>
              </a:rPr>
              <a:t>Whatever you do, choose one.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9987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3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blue">
  <a:themeElements>
    <a:clrScheme name="Custom 11">
      <a:dk1>
        <a:srgbClr val="40404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blue.thmx</Template>
  <TotalTime>3606</TotalTime>
  <Words>967</Words>
  <Application>Microsoft Office PowerPoint</Application>
  <PresentationFormat>On-screen Show (4:3)</PresentationFormat>
  <Paragraphs>113</Paragraphs>
  <Slides>25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ＭＳ Ｐゴシック</vt:lpstr>
      <vt:lpstr>Arial</vt:lpstr>
      <vt:lpstr>Wingdings</vt:lpstr>
      <vt:lpstr>blue</vt:lpstr>
      <vt:lpstr>Mental Health and well-being: Finding nirvana in a cup of coffee…and other secrets of happiness</vt:lpstr>
      <vt:lpstr>Mental illness / Mental health</vt:lpstr>
      <vt:lpstr>What is mental health? ...according to me</vt:lpstr>
      <vt:lpstr>Three-headed happiness</vt:lpstr>
      <vt:lpstr>Three-headed happiness: Part 1 Your professional identity or sense of purpose</vt:lpstr>
      <vt:lpstr>Three-headed happiness: Part 2  social attachments</vt:lpstr>
      <vt:lpstr>Three-headed happiness: Part 3 Nurturing your passions and interests </vt:lpstr>
      <vt:lpstr>Check your balance</vt:lpstr>
      <vt:lpstr>This sucks! What are my options?</vt:lpstr>
      <vt:lpstr>Some important issues affecting mental health</vt:lpstr>
      <vt:lpstr>Attributions</vt:lpstr>
      <vt:lpstr>Rigidity</vt:lpstr>
      <vt:lpstr>Standards</vt:lpstr>
      <vt:lpstr>Mistrust A self-fulfilling prophecy</vt:lpstr>
      <vt:lpstr>Absolute thinking</vt:lpstr>
      <vt:lpstr>Groupthink</vt:lpstr>
      <vt:lpstr>Lack of confidence</vt:lpstr>
      <vt:lpstr>What’s wrong with me?</vt:lpstr>
      <vt:lpstr>Learning from your successes</vt:lpstr>
      <vt:lpstr>Death and the lives of the dead</vt:lpstr>
      <vt:lpstr>Should we listen to our emotions? My best advice</vt:lpstr>
      <vt:lpstr>Three plus one</vt:lpstr>
      <vt:lpstr>PowerPoint Presentation</vt:lpstr>
      <vt:lpstr>Three plus one plus one</vt:lpstr>
      <vt:lpstr>PowerPoint Presentation</vt:lpstr>
    </vt:vector>
  </TitlesOfParts>
  <Company>Hôpital Douglas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Happiness</dc:title>
  <dc:creator>Hôpital Douglas</dc:creator>
  <cp:lastModifiedBy>Sharron Smith, Miss</cp:lastModifiedBy>
  <cp:revision>84</cp:revision>
  <dcterms:created xsi:type="dcterms:W3CDTF">2012-10-22T12:24:38Z</dcterms:created>
  <dcterms:modified xsi:type="dcterms:W3CDTF">2014-05-08T16:45:16Z</dcterms:modified>
</cp:coreProperties>
</file>