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23"/>
  </p:notesMasterIdLst>
  <p:sldIdLst>
    <p:sldId id="256" r:id="rId4"/>
    <p:sldId id="263" r:id="rId5"/>
    <p:sldId id="265" r:id="rId6"/>
    <p:sldId id="259" r:id="rId7"/>
    <p:sldId id="271" r:id="rId8"/>
    <p:sldId id="266" r:id="rId9"/>
    <p:sldId id="267" r:id="rId10"/>
    <p:sldId id="268" r:id="rId11"/>
    <p:sldId id="270" r:id="rId12"/>
    <p:sldId id="269" r:id="rId13"/>
    <p:sldId id="273" r:id="rId14"/>
    <p:sldId id="274" r:id="rId15"/>
    <p:sldId id="275" r:id="rId16"/>
    <p:sldId id="272" r:id="rId17"/>
    <p:sldId id="276" r:id="rId18"/>
    <p:sldId id="264" r:id="rId19"/>
    <p:sldId id="278" r:id="rId20"/>
    <p:sldId id="279" r:id="rId21"/>
    <p:sldId id="261" r:id="rId2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8E698-E89C-45A5-A513-318BD034FC01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5D38A-96F4-4E49-991F-62B57BCC14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00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5D38A-96F4-4E49-991F-62B57BCC147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4176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9305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311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714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9215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29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6233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1707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9909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17037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743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29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025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52135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230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96516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63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4FBA-386C-43A9-A79B-025B4859054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197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4FBA-386C-43A9-A79B-025B48590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772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4FBA-386C-43A9-A79B-025B48590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20795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4FBA-386C-43A9-A79B-025B48590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66349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4FBA-386C-43A9-A79B-025B48590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01347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4FBA-386C-43A9-A79B-025B48590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250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3401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4FBA-386C-43A9-A79B-025B48590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28642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4FBA-386C-43A9-A79B-025B48590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3145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4FBA-386C-43A9-A79B-025B48590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14091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4FBA-386C-43A9-A79B-025B48590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29623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4FBA-386C-43A9-A79B-025B4859054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33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58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99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896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244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970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8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4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pic>
        <p:nvPicPr>
          <p:cNvPr id="7" name="Picture 11" descr="lex-PPT_titleblank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9144000" cy="653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661FF-2312-4C9A-AF6B-DF17A7B073C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162A-7D75-49A6-A620-E8E1A5E93501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10" descr="BJCTB-logo-C-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960"/>
            <a:ext cx="9969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16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0EEE-08EE-4870-8BA4-B6EA83666DED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D803A-3EB8-4B06-891F-8C6CD534317D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129" cy="2213150"/>
          </a:xfrm>
          <a:prstGeom prst="rect">
            <a:avLst/>
          </a:prstGeom>
        </p:spPr>
      </p:pic>
      <p:pic>
        <p:nvPicPr>
          <p:cNvPr id="8" name="Picture 10" descr="BJCTB-logo-C-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407" y="5857149"/>
            <a:ext cx="768350" cy="82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44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13150"/>
            <a:ext cx="8229600" cy="36676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A03F-06CA-4A08-97FB-15BB4450E7B9}" type="datetimeFigureOut">
              <a:rPr lang="en-CA" smtClean="0"/>
              <a:t>15-04-18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F4FBA-386C-43A9-A79B-025B4859054B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1" y="0"/>
            <a:ext cx="9143129" cy="2213150"/>
          </a:xfrm>
          <a:prstGeom prst="rect">
            <a:avLst/>
          </a:prstGeom>
        </p:spPr>
      </p:pic>
      <p:pic>
        <p:nvPicPr>
          <p:cNvPr id="8" name="Picture 10" descr="BJCTB-logo-C-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407" y="5880847"/>
            <a:ext cx="768350" cy="82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77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8229600" cy="2209800"/>
          </a:xfrm>
        </p:spPr>
        <p:txBody>
          <a:bodyPr>
            <a:noAutofit/>
          </a:bodyPr>
          <a:lstStyle/>
          <a:p>
            <a:pPr algn="l"/>
            <a:r>
              <a:rPr lang="en-CA" sz="3400" dirty="0" smtClean="0">
                <a:solidFill>
                  <a:schemeClr val="bg1"/>
                </a:solidFill>
              </a:rPr>
              <a:t>Should carriers be liable under the Warsaw/Montreal regimes when the “accident” was due to an event or occurrence unrelated to aviation operations?</a:t>
            </a:r>
            <a:endParaRPr lang="en-CA" sz="3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371600"/>
          </a:xfrm>
        </p:spPr>
        <p:txBody>
          <a:bodyPr>
            <a:normAutofit fontScale="85000" lnSpcReduction="20000"/>
          </a:bodyPr>
          <a:lstStyle/>
          <a:p>
            <a:r>
              <a:rPr lang="en-CA" sz="2400" i="1" dirty="0">
                <a:solidFill>
                  <a:schemeClr val="tx1"/>
                </a:solidFill>
              </a:rPr>
              <a:t>Presented by:  </a:t>
            </a:r>
            <a:r>
              <a:rPr lang="en-CA" dirty="0">
                <a:solidFill>
                  <a:schemeClr val="tx1"/>
                </a:solidFill>
              </a:rPr>
              <a:t/>
            </a:r>
            <a:br>
              <a:rPr lang="en-CA" dirty="0">
                <a:solidFill>
                  <a:schemeClr val="tx1"/>
                </a:solidFill>
              </a:rPr>
            </a:br>
            <a:r>
              <a:rPr lang="en-CA" dirty="0" smtClean="0">
                <a:solidFill>
                  <a:schemeClr val="tx1"/>
                </a:solidFill>
              </a:rPr>
              <a:t>Carlos Martins</a:t>
            </a:r>
          </a:p>
          <a:p>
            <a:r>
              <a:rPr lang="en-CA" sz="2300" dirty="0" smtClean="0">
                <a:solidFill>
                  <a:schemeClr val="tx1"/>
                </a:solidFill>
              </a:rPr>
              <a:t>Based on materials prepared by </a:t>
            </a:r>
            <a:br>
              <a:rPr lang="en-CA" sz="2300" dirty="0" smtClean="0">
                <a:solidFill>
                  <a:schemeClr val="tx1"/>
                </a:solidFill>
              </a:rPr>
            </a:br>
            <a:r>
              <a:rPr lang="en-CA" sz="2300" dirty="0" smtClean="0">
                <a:solidFill>
                  <a:schemeClr val="tx1"/>
                </a:solidFill>
              </a:rPr>
              <a:t>Tory A. </a:t>
            </a:r>
            <a:r>
              <a:rPr lang="en-CA" sz="2300" dirty="0" err="1" smtClean="0">
                <a:solidFill>
                  <a:schemeClr val="tx1"/>
                </a:solidFill>
              </a:rPr>
              <a:t>Weigand</a:t>
            </a:r>
            <a:r>
              <a:rPr lang="en-CA" sz="2300" dirty="0" smtClean="0">
                <a:solidFill>
                  <a:schemeClr val="tx1"/>
                </a:solidFill>
              </a:rPr>
              <a:t> – Morrison Mahoney LLP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8928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696200" cy="841375"/>
          </a:xfrm>
        </p:spPr>
        <p:txBody>
          <a:bodyPr>
            <a:normAutofit/>
          </a:bodyPr>
          <a:lstStyle/>
          <a:p>
            <a:pPr algn="l"/>
            <a:r>
              <a:rPr lang="en-CA" u="sng" dirty="0" smtClean="0"/>
              <a:t>Interpretation revisited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971800"/>
            <a:ext cx="7772400" cy="29718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Interpretation of text must be done in context and in light of the treaty’s overall object and purpose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Conventions’ concern is the operation of aircraft/aviation operations – “accident” means “aviation accident”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Omission of qualifying language an indication that it was obvious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39379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696200" cy="841375"/>
          </a:xfrm>
        </p:spPr>
        <p:txBody>
          <a:bodyPr>
            <a:normAutofit/>
          </a:bodyPr>
          <a:lstStyle/>
          <a:p>
            <a:pPr algn="l"/>
            <a:r>
              <a:rPr lang="en-CA" u="sng" dirty="0" smtClean="0"/>
              <a:t>Historical considerations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772400" cy="358140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Delegate at 1929 convention noted accident to mean: (1) errors in piloting; (2) defect in functioning of the aircraft; or (3) acts of God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1949 </a:t>
            </a:r>
            <a:r>
              <a:rPr lang="en-CA" dirty="0" err="1" smtClean="0"/>
              <a:t>ICAO</a:t>
            </a:r>
            <a:r>
              <a:rPr lang="en-CA" dirty="0" smtClean="0"/>
              <a:t> Subcommittee noted that a passenger “attack” would be caught by “occurrence” but not by “accident”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Opposition to changing “accident” to “occurrence” noted by </a:t>
            </a:r>
            <a:r>
              <a:rPr lang="en-CA" dirty="0" err="1" smtClean="0"/>
              <a:t>ICAO</a:t>
            </a:r>
            <a:r>
              <a:rPr lang="en-CA" dirty="0" smtClean="0"/>
              <a:t> legal committees in 1950s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Guatemala City Protocol (1971) substituted “event” for “accident” – opponents to change cited need to make clear that liability tied to aviation operations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CA" sz="2900" dirty="0" smtClean="0"/>
              <a:t>Well short of the number of ratifications necessary to bring into force</a:t>
            </a:r>
          </a:p>
        </p:txBody>
      </p:sp>
    </p:spTree>
    <p:extLst>
      <p:ext uri="{BB962C8B-B14F-4D97-AF65-F5344CB8AC3E}">
        <p14:creationId xmlns:p14="http://schemas.microsoft.com/office/powerpoint/2010/main" val="38701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696200" cy="841375"/>
          </a:xfrm>
        </p:spPr>
        <p:txBody>
          <a:bodyPr>
            <a:normAutofit/>
          </a:bodyPr>
          <a:lstStyle/>
          <a:p>
            <a:pPr algn="l"/>
            <a:r>
              <a:rPr lang="en-CA" u="sng" dirty="0" smtClean="0"/>
              <a:t>Case law – </a:t>
            </a:r>
            <a:r>
              <a:rPr lang="en-CA" i="1" u="sng" dirty="0" smtClean="0"/>
              <a:t>Saks</a:t>
            </a:r>
            <a:r>
              <a:rPr lang="en-CA" u="sng" dirty="0" smtClean="0"/>
              <a:t> revisited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7432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900" dirty="0" smtClean="0"/>
              <a:t>The </a:t>
            </a:r>
            <a:r>
              <a:rPr lang="en-CA" sz="2900" dirty="0" smtClean="0"/>
              <a:t>“event or happening” was clearly related to </a:t>
            </a:r>
            <a:r>
              <a:rPr lang="en-CA" sz="2900" dirty="0"/>
              <a:t>aviation </a:t>
            </a:r>
            <a:r>
              <a:rPr lang="en-CA" sz="2900" dirty="0" smtClean="0"/>
              <a:t>operations (depressurization</a:t>
            </a:r>
            <a:r>
              <a:rPr lang="en-CA" sz="2900" dirty="0"/>
              <a:t>) </a:t>
            </a:r>
            <a:endParaRPr lang="en-CA" sz="29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900" dirty="0" smtClean="0"/>
              <a:t>So no need to consider non-aviation related causes (they are not relevant to that case)</a:t>
            </a:r>
          </a:p>
          <a:p>
            <a:pPr algn="l"/>
            <a:endParaRPr lang="en-CA" sz="2900" dirty="0" smtClean="0"/>
          </a:p>
          <a:p>
            <a:pPr algn="l"/>
            <a:endParaRPr lang="en-CA" sz="29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CA" sz="29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CA" sz="2900" i="1" dirty="0" smtClean="0"/>
          </a:p>
        </p:txBody>
      </p:sp>
    </p:spTree>
    <p:extLst>
      <p:ext uri="{BB962C8B-B14F-4D97-AF65-F5344CB8AC3E}">
        <p14:creationId xmlns:p14="http://schemas.microsoft.com/office/powerpoint/2010/main" val="25874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6962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CA" u="sng" dirty="0" smtClean="0"/>
              <a:t>Considerations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772400" cy="4267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sz="2900" dirty="0" smtClean="0"/>
              <a:t>As articulated in</a:t>
            </a:r>
            <a:r>
              <a:rPr lang="en-CA" sz="2900" i="1" dirty="0" smtClean="0"/>
              <a:t> </a:t>
            </a:r>
            <a:r>
              <a:rPr lang="en-CA" sz="2900" i="1" dirty="0" err="1" smtClean="0"/>
              <a:t>Fulop</a:t>
            </a:r>
            <a:r>
              <a:rPr lang="en-CA" sz="2900" i="1" dirty="0" smtClean="0"/>
              <a:t> v </a:t>
            </a:r>
            <a:r>
              <a:rPr lang="en-CA" sz="2900" i="1" dirty="0" err="1" smtClean="0"/>
              <a:t>Malev</a:t>
            </a:r>
            <a:r>
              <a:rPr lang="en-CA" sz="2900" i="1" dirty="0" smtClean="0"/>
              <a:t> Hungarian Airlines, Inc.</a:t>
            </a:r>
            <a:r>
              <a:rPr lang="en-CA" sz="2900" dirty="0" smtClean="0"/>
              <a:t>, 175 F. Supp. 651 (</a:t>
            </a:r>
            <a:r>
              <a:rPr lang="en-CA" sz="2900" dirty="0" err="1" smtClean="0"/>
              <a:t>SDNY</a:t>
            </a:r>
            <a:r>
              <a:rPr lang="en-CA" sz="2900" dirty="0" smtClean="0"/>
              <a:t> 2001):</a:t>
            </a:r>
          </a:p>
          <a:p>
            <a:pPr lvl="2" algn="l"/>
            <a:endParaRPr lang="en-CA" sz="2200" dirty="0" smtClean="0"/>
          </a:p>
          <a:p>
            <a:pPr lvl="2" algn="l"/>
            <a:r>
              <a:rPr lang="en-CA" sz="2200" dirty="0" smtClean="0"/>
              <a:t>(</a:t>
            </a:r>
            <a:r>
              <a:rPr lang="en-CA" sz="2200" dirty="0"/>
              <a:t>1) the normal operations of the aircraft; </a:t>
            </a:r>
            <a:endParaRPr lang="en-CA" sz="2200" dirty="0" smtClean="0"/>
          </a:p>
          <a:p>
            <a:pPr lvl="2" algn="l"/>
            <a:r>
              <a:rPr lang="en-CA" sz="2200" dirty="0" smtClean="0"/>
              <a:t>(</a:t>
            </a:r>
            <a:r>
              <a:rPr lang="en-CA" sz="2200" dirty="0"/>
              <a:t>2) the knowledge or complicity of the crew members in the events surrounding the alleged accident; </a:t>
            </a:r>
            <a:endParaRPr lang="en-CA" sz="2200" dirty="0" smtClean="0"/>
          </a:p>
          <a:p>
            <a:pPr lvl="2" algn="l"/>
            <a:r>
              <a:rPr lang="en-CA" sz="2200" dirty="0" smtClean="0"/>
              <a:t>(</a:t>
            </a:r>
            <a:r>
              <a:rPr lang="en-CA" sz="2200" dirty="0"/>
              <a:t>3) the acts of fellow passengers whether intentional or not; </a:t>
            </a:r>
            <a:endParaRPr lang="en-CA" sz="2200" dirty="0" smtClean="0"/>
          </a:p>
          <a:p>
            <a:pPr lvl="2" algn="l"/>
            <a:r>
              <a:rPr lang="en-CA" sz="2200" dirty="0" smtClean="0"/>
              <a:t>(</a:t>
            </a:r>
            <a:r>
              <a:rPr lang="en-CA" sz="2200" dirty="0"/>
              <a:t>4) he acts of third persons who are not crew or passengers, e.g., hijackers and terrorists; </a:t>
            </a:r>
            <a:endParaRPr lang="en-CA" sz="2200" dirty="0" smtClean="0"/>
          </a:p>
          <a:p>
            <a:pPr lvl="2" algn="l"/>
            <a:r>
              <a:rPr lang="en-CA" sz="2200" dirty="0" smtClean="0"/>
              <a:t>(</a:t>
            </a:r>
            <a:r>
              <a:rPr lang="en-CA" sz="2200" dirty="0"/>
              <a:t>5) the location of he occurrence in the continuum of the air travel; </a:t>
            </a:r>
            <a:endParaRPr lang="en-CA" sz="2200" dirty="0" smtClean="0"/>
          </a:p>
          <a:p>
            <a:pPr lvl="2" algn="l"/>
            <a:r>
              <a:rPr lang="en-CA" sz="2200" dirty="0" smtClean="0"/>
              <a:t>(</a:t>
            </a:r>
            <a:r>
              <a:rPr lang="en-CA" sz="2200" dirty="0"/>
              <a:t>6) the role, condition and reaction of the complainant in connection with the occurrence at issue and; </a:t>
            </a:r>
            <a:endParaRPr lang="en-CA" sz="2200" dirty="0" smtClean="0"/>
          </a:p>
          <a:p>
            <a:pPr lvl="2" algn="l"/>
            <a:r>
              <a:rPr lang="en-CA" sz="2200" dirty="0" smtClean="0"/>
              <a:t>(</a:t>
            </a:r>
            <a:r>
              <a:rPr lang="en-CA" sz="2200" dirty="0"/>
              <a:t>7) the kinds of risks inherent in air travel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CA" sz="29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CA" sz="2900" i="1" dirty="0" smtClean="0"/>
          </a:p>
        </p:txBody>
      </p:sp>
    </p:spTree>
    <p:extLst>
      <p:ext uri="{BB962C8B-B14F-4D97-AF65-F5344CB8AC3E}">
        <p14:creationId xmlns:p14="http://schemas.microsoft.com/office/powerpoint/2010/main" val="370761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438400"/>
            <a:ext cx="8153400" cy="1447800"/>
          </a:xfrm>
        </p:spPr>
        <p:txBody>
          <a:bodyPr>
            <a:normAutofit/>
          </a:bodyPr>
          <a:lstStyle/>
          <a:p>
            <a:pPr algn="l"/>
            <a:r>
              <a:rPr lang="en-CA" u="sng" dirty="0" smtClean="0"/>
              <a:t>Expansion of “aviation operations”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467600" y="5486400"/>
            <a:ext cx="685800" cy="6096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087421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696200" cy="841375"/>
          </a:xfrm>
        </p:spPr>
        <p:txBody>
          <a:bodyPr>
            <a:normAutofit fontScale="90000"/>
          </a:bodyPr>
          <a:lstStyle/>
          <a:p>
            <a:pPr algn="l"/>
            <a:r>
              <a:rPr lang="en-CA" u="sng" dirty="0" smtClean="0"/>
              <a:t>Montreal vs Warsaw Conventions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743200"/>
            <a:ext cx="7239000" cy="33528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Article 17 unchanged – but: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Broad “taken all necessary measures”/due diligence exoneration in Warsaw (art 20) excluded from Montreal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Warsaw preamble makes no mention of passengers – Montreal preamble includes: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CA" dirty="0"/>
              <a:t>RECOGNIZING the importance of ensuring protection of the interests of consumers in international carriage by air and the need for equitable compensation based on the principle of </a:t>
            </a:r>
            <a:r>
              <a:rPr lang="en-CA" dirty="0" smtClean="0"/>
              <a:t>restitution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3293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696200" cy="841375"/>
          </a:xfrm>
        </p:spPr>
        <p:txBody>
          <a:bodyPr>
            <a:normAutofit/>
          </a:bodyPr>
          <a:lstStyle/>
          <a:p>
            <a:pPr algn="l"/>
            <a:r>
              <a:rPr lang="en-CA" u="sng" dirty="0" smtClean="0"/>
              <a:t>Article 17 in Context (Montreal)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7239000" cy="29718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/>
              <a:t>Article 20 only allows for reduction or elimination of liability where carrier proves negligence of </a:t>
            </a:r>
            <a:r>
              <a:rPr lang="en-CA" u="sng" dirty="0"/>
              <a:t>claimant</a:t>
            </a:r>
            <a:endParaRPr lang="en-CA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Montreal Convention allows carrier to pursue action against third party (unruly passenger) </a:t>
            </a:r>
          </a:p>
        </p:txBody>
      </p:sp>
    </p:spTree>
    <p:extLst>
      <p:ext uri="{BB962C8B-B14F-4D97-AF65-F5344CB8AC3E}">
        <p14:creationId xmlns:p14="http://schemas.microsoft.com/office/powerpoint/2010/main" val="171380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7696200" cy="841375"/>
          </a:xfrm>
        </p:spPr>
        <p:txBody>
          <a:bodyPr>
            <a:normAutofit/>
          </a:bodyPr>
          <a:lstStyle/>
          <a:p>
            <a:pPr algn="l"/>
            <a:r>
              <a:rPr lang="en-CA" u="sng" dirty="0" smtClean="0"/>
              <a:t>What </a:t>
            </a:r>
            <a:r>
              <a:rPr lang="en-CA" u="sng" dirty="0" smtClean="0"/>
              <a:t>are </a:t>
            </a:r>
            <a:r>
              <a:rPr lang="en-CA" u="sng" dirty="0" smtClean="0"/>
              <a:t>Aviation Operations</a:t>
            </a:r>
            <a:r>
              <a:rPr lang="en-CA" u="sng" dirty="0" smtClean="0"/>
              <a:t>?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239000" cy="36576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Has expanded beyond piloting, mechanical defects and acts of God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Now </a:t>
            </a:r>
            <a:r>
              <a:rPr lang="en-CA" dirty="0" smtClean="0"/>
              <a:t>likely includes </a:t>
            </a:r>
            <a:r>
              <a:rPr lang="en-CA" dirty="0" smtClean="0"/>
              <a:t>smoking, groping, drinking</a:t>
            </a:r>
            <a:r>
              <a:rPr lang="en-CA" dirty="0"/>
              <a:t>, </a:t>
            </a:r>
            <a:r>
              <a:rPr lang="en-CA" dirty="0" err="1"/>
              <a:t>pax</a:t>
            </a:r>
            <a:r>
              <a:rPr lang="en-CA" dirty="0"/>
              <a:t> fights</a:t>
            </a:r>
            <a:r>
              <a:rPr lang="en-CA" dirty="0" smtClean="0"/>
              <a:t>, dietary </a:t>
            </a:r>
            <a:r>
              <a:rPr lang="en-CA" dirty="0" smtClean="0"/>
              <a:t>concerns, medical diversions, etc.</a:t>
            </a:r>
            <a:endParaRPr lang="en-CA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Look to Industry </a:t>
            </a:r>
            <a:r>
              <a:rPr lang="en-CA" dirty="0" smtClean="0"/>
              <a:t>standards and carrier policies and </a:t>
            </a:r>
            <a:r>
              <a:rPr lang="en-CA" dirty="0" smtClean="0"/>
              <a:t>procedures (</a:t>
            </a:r>
            <a:r>
              <a:rPr lang="en-CA" dirty="0" err="1" smtClean="0"/>
              <a:t>eg</a:t>
            </a:r>
            <a:r>
              <a:rPr lang="en-CA" dirty="0" smtClean="0"/>
              <a:t> blacklisting)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35850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7696200" cy="841375"/>
          </a:xfrm>
        </p:spPr>
        <p:txBody>
          <a:bodyPr>
            <a:normAutofit/>
          </a:bodyPr>
          <a:lstStyle/>
          <a:p>
            <a:pPr algn="l"/>
            <a:r>
              <a:rPr lang="en-CA" u="sng" dirty="0" smtClean="0"/>
              <a:t>Unruly passenger procedures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239000" cy="3657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Passenger sexual assaults on rise?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Association </a:t>
            </a:r>
            <a:r>
              <a:rPr lang="en-CA" dirty="0"/>
              <a:t>of Flight Attendants – CWA  advocating for training re on-board assaults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Guidance on Unruly Passenger Prevention and Management – </a:t>
            </a:r>
            <a:r>
              <a:rPr lang="en-CA" smtClean="0"/>
              <a:t>IATA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6942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800000"/>
                </a:solidFill>
              </a:rPr>
              <a:t>Thank you.</a:t>
            </a:r>
            <a:endParaRPr lang="en-CA" dirty="0">
              <a:solidFill>
                <a:srgbClr val="8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828800"/>
          </a:xfrm>
        </p:spPr>
        <p:txBody>
          <a:bodyPr>
            <a:normAutofit/>
          </a:bodyPr>
          <a:lstStyle/>
          <a:p>
            <a:r>
              <a:rPr lang="en-CA" sz="2000" dirty="0" err="1" smtClean="0">
                <a:solidFill>
                  <a:srgbClr val="800000"/>
                </a:solidFill>
              </a:rPr>
              <a:t>Bersenas</a:t>
            </a:r>
            <a:r>
              <a:rPr lang="en-CA" sz="2000" dirty="0" smtClean="0">
                <a:solidFill>
                  <a:srgbClr val="800000"/>
                </a:solidFill>
              </a:rPr>
              <a:t> Jacobsen </a:t>
            </a:r>
            <a:r>
              <a:rPr lang="en-CA" sz="2000" dirty="0" err="1" smtClean="0">
                <a:solidFill>
                  <a:srgbClr val="800000"/>
                </a:solidFill>
              </a:rPr>
              <a:t>Chouest</a:t>
            </a:r>
            <a:r>
              <a:rPr lang="en-CA" sz="2000" dirty="0" smtClean="0">
                <a:solidFill>
                  <a:srgbClr val="800000"/>
                </a:solidFill>
              </a:rPr>
              <a:t> Thomson Blackburn </a:t>
            </a:r>
            <a:r>
              <a:rPr lang="en-CA" sz="1600" dirty="0" smtClean="0">
                <a:solidFill>
                  <a:srgbClr val="800000"/>
                </a:solidFill>
              </a:rPr>
              <a:t>LLP</a:t>
            </a:r>
          </a:p>
          <a:p>
            <a:r>
              <a:rPr lang="en-CA" sz="2000" dirty="0" smtClean="0"/>
              <a:t>Toronto, Canada</a:t>
            </a:r>
          </a:p>
          <a:p>
            <a:endParaRPr lang="en-CA" sz="2000" dirty="0"/>
          </a:p>
          <a:p>
            <a:r>
              <a:rPr lang="en-CA" sz="2000" dirty="0" err="1" smtClean="0"/>
              <a:t>www.lexcanada.com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424887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696200" cy="841375"/>
          </a:xfrm>
        </p:spPr>
        <p:txBody>
          <a:bodyPr>
            <a:normAutofit fontScale="90000"/>
          </a:bodyPr>
          <a:lstStyle/>
          <a:p>
            <a:pPr algn="l"/>
            <a:r>
              <a:rPr lang="en-CA" u="sng" dirty="0" smtClean="0"/>
              <a:t>Article 17 of Montreal Convention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667000"/>
            <a:ext cx="7239000" cy="3276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CA" dirty="0" smtClean="0"/>
              <a:t>“The carrier is liable for damage sustained in the case of bodily injury of a passenger upon condition only that the </a:t>
            </a:r>
            <a:r>
              <a:rPr lang="en-CA" b="1" u="sng" dirty="0" smtClean="0">
                <a:solidFill>
                  <a:srgbClr val="800000"/>
                </a:solidFill>
              </a:rPr>
              <a:t>accident</a:t>
            </a:r>
            <a:r>
              <a:rPr lang="en-CA" dirty="0" smtClean="0"/>
              <a:t> which caused the death or injury took place on board the aircraft or in the course of any of the operations of embarking or disembarking.”</a:t>
            </a:r>
          </a:p>
          <a:p>
            <a:pPr algn="l"/>
            <a:endParaRPr lang="en-CA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no significant change from Warsaw Convention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968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2517775"/>
          </a:xfrm>
        </p:spPr>
        <p:txBody>
          <a:bodyPr>
            <a:normAutofit/>
          </a:bodyPr>
          <a:lstStyle/>
          <a:p>
            <a:r>
              <a:rPr lang="en-CA" u="sng" dirty="0" smtClean="0"/>
              <a:t>Arguments that no connection to aviation operations is necessary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7600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696200" cy="841375"/>
          </a:xfrm>
        </p:spPr>
        <p:txBody>
          <a:bodyPr>
            <a:normAutofit/>
          </a:bodyPr>
          <a:lstStyle/>
          <a:p>
            <a:pPr algn="l"/>
            <a:r>
              <a:rPr lang="en-CA" u="sng" dirty="0" smtClean="0"/>
              <a:t>Policy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7239000" cy="29718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A </a:t>
            </a:r>
            <a:r>
              <a:rPr lang="en-CA" dirty="0" smtClean="0"/>
              <a:t>presumptive </a:t>
            </a:r>
            <a:r>
              <a:rPr lang="en-CA" dirty="0" smtClean="0"/>
              <a:t>liability regime should be </a:t>
            </a:r>
            <a:r>
              <a:rPr lang="en-CA" dirty="0" smtClean="0"/>
              <a:t>presumptive</a:t>
            </a:r>
            <a:endParaRPr lang="en-CA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Air travel is a tightly-controlled environment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Carriers have control over environment, including who may board, under what conditions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5679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696200" cy="841375"/>
          </a:xfrm>
        </p:spPr>
        <p:txBody>
          <a:bodyPr>
            <a:normAutofit fontScale="90000"/>
          </a:bodyPr>
          <a:lstStyle/>
          <a:p>
            <a:pPr algn="l"/>
            <a:r>
              <a:rPr lang="en-CA" u="sng" dirty="0" smtClean="0"/>
              <a:t>“Aviation operations” not specified in Article 17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7239000" cy="29718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/>
              <a:t>Courts begin interpretation with the plain text of treaties – not the role to “read in” elements not included by drafters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/>
              <a:t>The only required causal relationship is between the accident and the injury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Neither Warsaw nor Montreal Convention qualify “accident</a:t>
            </a:r>
            <a:r>
              <a:rPr lang="en-CA" dirty="0" smtClean="0"/>
              <a:t>”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43454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696200" cy="841375"/>
          </a:xfrm>
        </p:spPr>
        <p:txBody>
          <a:bodyPr>
            <a:normAutofit/>
          </a:bodyPr>
          <a:lstStyle/>
          <a:p>
            <a:pPr algn="l"/>
            <a:r>
              <a:rPr lang="en-CA" u="sng" dirty="0" smtClean="0"/>
              <a:t>Article 17 in Context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7239000" cy="35052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Conduct of carrier only explicitly a factor as a defence (Warsaw only) or to get beyond limit of liability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Article 21 Montreal imposes strict liability to </a:t>
            </a:r>
            <a:r>
              <a:rPr lang="en-CA" dirty="0" err="1" smtClean="0"/>
              <a:t>SDR</a:t>
            </a:r>
            <a:r>
              <a:rPr lang="en-CA" dirty="0" smtClean="0"/>
              <a:t> limit and presumptive liability beyond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Negligence of carrier (in its operations) relevant only beyond </a:t>
            </a:r>
            <a:r>
              <a:rPr lang="en-CA" dirty="0" err="1" smtClean="0"/>
              <a:t>SDR</a:t>
            </a:r>
            <a:r>
              <a:rPr lang="en-CA" dirty="0" smtClean="0"/>
              <a:t> limit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“Accident” therefore not related to aviation operations/carrier conduct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41506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7696200" cy="841375"/>
          </a:xfrm>
        </p:spPr>
        <p:txBody>
          <a:bodyPr>
            <a:normAutofit/>
          </a:bodyPr>
          <a:lstStyle/>
          <a:p>
            <a:pPr algn="l"/>
            <a:r>
              <a:rPr lang="en-CA" i="1" u="sng" dirty="0" smtClean="0"/>
              <a:t>Saks </a:t>
            </a:r>
            <a:r>
              <a:rPr lang="en-CA" u="sng" dirty="0" smtClean="0"/>
              <a:t>definition of “accident”</a:t>
            </a:r>
            <a:endParaRPr lang="en-CA" i="1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514600"/>
            <a:ext cx="7620000" cy="34290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In </a:t>
            </a:r>
            <a:r>
              <a:rPr lang="en-CA" i="1" dirty="0" smtClean="0"/>
              <a:t>Saks</a:t>
            </a:r>
            <a:r>
              <a:rPr lang="en-CA" dirty="0" smtClean="0"/>
              <a:t> routine depressurization on landing caused passenger’s loss of hearing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Liability only where the accident consists of an unexpected or unusual event or happening that is external to the passenger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No tie to aviation operations articulated – merely that it not be internal reaction of passenger</a:t>
            </a:r>
          </a:p>
        </p:txBody>
      </p:sp>
    </p:spTree>
    <p:extLst>
      <p:ext uri="{BB962C8B-B14F-4D97-AF65-F5344CB8AC3E}">
        <p14:creationId xmlns:p14="http://schemas.microsoft.com/office/powerpoint/2010/main" val="385006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696200" cy="1981200"/>
          </a:xfrm>
        </p:spPr>
        <p:txBody>
          <a:bodyPr>
            <a:normAutofit/>
          </a:bodyPr>
          <a:lstStyle/>
          <a:p>
            <a:r>
              <a:rPr lang="en-CA" u="sng" dirty="0" smtClean="0"/>
              <a:t>Arguments that connection to aviation operations is necessary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5791200"/>
            <a:ext cx="7620000" cy="152400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92739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828800"/>
            <a:ext cx="7696200" cy="841375"/>
          </a:xfrm>
        </p:spPr>
        <p:txBody>
          <a:bodyPr>
            <a:normAutofit/>
          </a:bodyPr>
          <a:lstStyle/>
          <a:p>
            <a:pPr algn="l"/>
            <a:r>
              <a:rPr lang="en-CA" u="sng" dirty="0" smtClean="0"/>
              <a:t>Broad policy</a:t>
            </a:r>
            <a:endParaRPr lang="en-CA" u="sn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971800"/>
            <a:ext cx="7620000" cy="29718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The Warsaw/ Montreal Conventions </a:t>
            </a:r>
            <a:r>
              <a:rPr lang="en-CA" dirty="0" smtClean="0"/>
              <a:t>should </a:t>
            </a:r>
            <a:r>
              <a:rPr lang="en-CA" dirty="0" smtClean="0"/>
              <a:t>not be viewed as “all risks” insurance policies for </a:t>
            </a:r>
            <a:r>
              <a:rPr lang="en-CA" dirty="0" err="1" smtClean="0"/>
              <a:t>pax</a:t>
            </a:r>
            <a:endParaRPr lang="en-CA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Goal is a proper balance of interests </a:t>
            </a:r>
            <a:r>
              <a:rPr lang="en-CA" dirty="0" smtClean="0"/>
              <a:t>between </a:t>
            </a:r>
            <a:r>
              <a:rPr lang="en-CA" dirty="0" smtClean="0"/>
              <a:t>passengers and carriers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Conventions intended to </a:t>
            </a:r>
            <a:r>
              <a:rPr lang="en-CA" u="sng" dirty="0" smtClean="0"/>
              <a:t>limit</a:t>
            </a:r>
            <a:r>
              <a:rPr lang="en-CA" dirty="0" smtClean="0"/>
              <a:t> liability of carriers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CA" dirty="0" smtClean="0"/>
              <a:t>Presumed </a:t>
            </a:r>
            <a:r>
              <a:rPr lang="en-CA" dirty="0" smtClean="0"/>
              <a:t>liability regime necessitates some restraint in interpreting its ambit</a:t>
            </a:r>
          </a:p>
        </p:txBody>
      </p:sp>
    </p:spTree>
    <p:extLst>
      <p:ext uri="{BB962C8B-B14F-4D97-AF65-F5344CB8AC3E}">
        <p14:creationId xmlns:p14="http://schemas.microsoft.com/office/powerpoint/2010/main" val="361224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904</Words>
  <Application>Microsoft Macintosh PowerPoint</Application>
  <PresentationFormat>On-screen Show (4:3)</PresentationFormat>
  <Paragraphs>80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Custom Design</vt:lpstr>
      <vt:lpstr>1_Custom Design</vt:lpstr>
      <vt:lpstr>Should carriers be liable under the Warsaw/Montreal regimes when the “accident” was due to an event or occurrence unrelated to aviation operations?</vt:lpstr>
      <vt:lpstr>Article 17 of Montreal Convention</vt:lpstr>
      <vt:lpstr>Arguments that no connection to aviation operations is necessary </vt:lpstr>
      <vt:lpstr>Policy</vt:lpstr>
      <vt:lpstr>“Aviation operations” not specified in Article 17</vt:lpstr>
      <vt:lpstr>Article 17 in Context</vt:lpstr>
      <vt:lpstr>Saks definition of “accident”</vt:lpstr>
      <vt:lpstr>Arguments that connection to aviation operations is necessary</vt:lpstr>
      <vt:lpstr>Broad policy</vt:lpstr>
      <vt:lpstr>Interpretation revisited</vt:lpstr>
      <vt:lpstr>Historical considerations</vt:lpstr>
      <vt:lpstr>Case law – Saks revisited</vt:lpstr>
      <vt:lpstr>Considerations</vt:lpstr>
      <vt:lpstr>Expansion of “aviation operations”</vt:lpstr>
      <vt:lpstr>Montreal vs Warsaw Conventions</vt:lpstr>
      <vt:lpstr>Article 17 in Context (Montreal)</vt:lpstr>
      <vt:lpstr>What are Aviation Operations?</vt:lpstr>
      <vt:lpstr>Unruly passenger procedures</vt:lpstr>
      <vt:lpstr>Thank you.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theglyn</dc:creator>
  <cp:lastModifiedBy>Carlos Martins</cp:lastModifiedBy>
  <cp:revision>46</cp:revision>
  <cp:lastPrinted>2015-04-16T19:43:43Z</cp:lastPrinted>
  <dcterms:created xsi:type="dcterms:W3CDTF">2012-08-22T20:34:44Z</dcterms:created>
  <dcterms:modified xsi:type="dcterms:W3CDTF">2015-04-18T10:56:55Z</dcterms:modified>
</cp:coreProperties>
</file>