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0" r:id="rId5"/>
    <p:sldId id="262" r:id="rId6"/>
    <p:sldId id="268" r:id="rId7"/>
    <p:sldId id="269" r:id="rId8"/>
    <p:sldId id="258" r:id="rId9"/>
    <p:sldId id="265" r:id="rId10"/>
    <p:sldId id="266" r:id="rId11"/>
    <p:sldId id="264" r:id="rId12"/>
    <p:sldId id="260" r:id="rId13"/>
    <p:sldId id="267" r:id="rId14"/>
    <p:sldId id="263" r:id="rId15"/>
    <p:sldId id="261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C13"/>
    <a:srgbClr val="C150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75" d="100"/>
          <a:sy n="75" d="100"/>
        </p:scale>
        <p:origin x="-184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5B7C6-56AC-4C28-AC96-D4779C8BDEF8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6182DB3E-9112-4E87-81D6-7E93A5835546}">
      <dgm:prSet phldrT="[Texte]" custT="1"/>
      <dgm:spPr/>
      <dgm:t>
        <a:bodyPr/>
        <a:lstStyle/>
        <a:p>
          <a:pPr algn="ctr"/>
          <a:r>
            <a:rPr lang="fr-FR" sz="1200" b="1" dirty="0" err="1" smtClean="0">
              <a:solidFill>
                <a:schemeClr val="bg1"/>
              </a:solidFill>
            </a:rPr>
            <a:t>December</a:t>
          </a:r>
          <a:r>
            <a:rPr lang="fr-FR" sz="1200" b="1" dirty="0" smtClean="0">
              <a:solidFill>
                <a:schemeClr val="bg1"/>
              </a:solidFill>
            </a:rPr>
            <a:t> 2010: the ANC </a:t>
          </a:r>
          <a:r>
            <a:rPr lang="fr-FR" sz="1200" b="1" dirty="0" err="1" smtClean="0">
              <a:solidFill>
                <a:schemeClr val="bg1"/>
              </a:solidFill>
            </a:rPr>
            <a:t>created</a:t>
          </a:r>
          <a:r>
            <a:rPr lang="fr-FR" sz="1200" b="1" dirty="0" smtClean="0">
              <a:solidFill>
                <a:schemeClr val="bg1"/>
              </a:solidFill>
            </a:rPr>
            <a:t> the Safety Information Protection </a:t>
          </a:r>
          <a:r>
            <a:rPr lang="fr-FR" sz="1200" b="1" dirty="0" err="1" smtClean="0">
              <a:solidFill>
                <a:schemeClr val="bg1"/>
              </a:solidFill>
            </a:rPr>
            <a:t>task</a:t>
          </a:r>
          <a:r>
            <a:rPr lang="fr-FR" sz="1200" b="1" dirty="0" smtClean="0">
              <a:solidFill>
                <a:schemeClr val="bg1"/>
              </a:solidFill>
            </a:rPr>
            <a:t> force </a:t>
          </a:r>
          <a:r>
            <a:rPr lang="fr-FR" sz="1200" dirty="0" smtClean="0">
              <a:solidFill>
                <a:schemeClr val="bg1"/>
              </a:solidFill>
            </a:rPr>
            <a:t>To </a:t>
          </a:r>
          <a:r>
            <a:rPr lang="fr-FR" sz="1200" dirty="0" err="1" smtClean="0">
              <a:solidFill>
                <a:schemeClr val="bg1"/>
              </a:solidFill>
            </a:rPr>
            <a:t>provide</a:t>
          </a:r>
          <a:r>
            <a:rPr lang="fr-FR" sz="1200" dirty="0" smtClean="0">
              <a:solidFill>
                <a:schemeClr val="bg1"/>
              </a:solidFill>
            </a:rPr>
            <a:t> </a:t>
          </a:r>
          <a:r>
            <a:rPr lang="fr-FR" sz="1200" dirty="0" err="1" smtClean="0">
              <a:solidFill>
                <a:schemeClr val="bg1"/>
              </a:solidFill>
            </a:rPr>
            <a:t>recommendations</a:t>
          </a:r>
          <a:r>
            <a:rPr lang="fr-FR" sz="1200" dirty="0" smtClean="0">
              <a:solidFill>
                <a:schemeClr val="bg1"/>
              </a:solidFill>
            </a:rPr>
            <a:t> and guidance. </a:t>
          </a:r>
          <a:endParaRPr lang="fr-FR" sz="1200" dirty="0">
            <a:solidFill>
              <a:schemeClr val="bg1"/>
            </a:solidFill>
          </a:endParaRPr>
        </a:p>
      </dgm:t>
    </dgm:pt>
    <dgm:pt modelId="{CEEDE37E-FF61-47EE-81C7-A5CDDE8BEC03}" type="parTrans" cxnId="{5BB61891-905F-48E0-910D-957730512081}">
      <dgm:prSet/>
      <dgm:spPr/>
      <dgm:t>
        <a:bodyPr/>
        <a:lstStyle/>
        <a:p>
          <a:endParaRPr lang="fr-FR"/>
        </a:p>
      </dgm:t>
    </dgm:pt>
    <dgm:pt modelId="{AA89B139-4D59-4151-A6CE-8A8440AAA6A8}" type="sibTrans" cxnId="{5BB61891-905F-48E0-910D-957730512081}">
      <dgm:prSet/>
      <dgm:spPr/>
      <dgm:t>
        <a:bodyPr/>
        <a:lstStyle/>
        <a:p>
          <a:endParaRPr lang="fr-FR"/>
        </a:p>
      </dgm:t>
    </dgm:pt>
    <dgm:pt modelId="{7AE2DC89-EE69-43CD-81DB-A486BF28E8F0}">
      <dgm:prSet phldrT="[Texte]" custT="1"/>
      <dgm:spPr/>
      <dgm:t>
        <a:bodyPr/>
        <a:lstStyle/>
        <a:p>
          <a:pPr algn="ctr"/>
          <a:r>
            <a:rPr lang="fr-FR" sz="1200" b="1" dirty="0" smtClean="0">
              <a:solidFill>
                <a:schemeClr val="bg1"/>
              </a:solidFill>
            </a:rPr>
            <a:t>2010 ICAO </a:t>
          </a:r>
          <a:r>
            <a:rPr lang="fr-FR" sz="1200" b="1" dirty="0" err="1" smtClean="0">
              <a:solidFill>
                <a:schemeClr val="bg1"/>
              </a:solidFill>
            </a:rPr>
            <a:t>Resolutions</a:t>
          </a:r>
          <a:r>
            <a:rPr lang="fr-FR" sz="1200" b="1" dirty="0" smtClean="0">
              <a:solidFill>
                <a:schemeClr val="bg1"/>
              </a:solidFill>
            </a:rPr>
            <a:t> 37-2 &amp; 37-3</a:t>
          </a:r>
        </a:p>
        <a:p>
          <a:pPr algn="l"/>
          <a:r>
            <a:rPr lang="fr-FR" sz="1200" dirty="0" smtClean="0">
              <a:solidFill>
                <a:schemeClr val="bg1"/>
              </a:solidFill>
            </a:rPr>
            <a:t>Instruction to Council to </a:t>
          </a:r>
          <a:r>
            <a:rPr lang="fr-FR" sz="1200" dirty="0" err="1" smtClean="0">
              <a:solidFill>
                <a:schemeClr val="bg1"/>
              </a:solidFill>
            </a:rPr>
            <a:t>develop</a:t>
          </a:r>
          <a:r>
            <a:rPr lang="fr-FR" sz="1200" dirty="0" smtClean="0">
              <a:solidFill>
                <a:schemeClr val="bg1"/>
              </a:solidFill>
            </a:rPr>
            <a:t> issues </a:t>
          </a:r>
          <a:r>
            <a:rPr lang="fr-FR" sz="1200" dirty="0" err="1" smtClean="0">
              <a:solidFill>
                <a:schemeClr val="bg1"/>
              </a:solidFill>
            </a:rPr>
            <a:t>raised</a:t>
          </a:r>
          <a:r>
            <a:rPr lang="fr-FR" sz="1200" dirty="0" smtClean="0">
              <a:solidFill>
                <a:schemeClr val="bg1"/>
              </a:solidFill>
            </a:rPr>
            <a:t> by the </a:t>
          </a:r>
          <a:r>
            <a:rPr lang="fr-FR" sz="1200" dirty="0" err="1" smtClean="0">
              <a:solidFill>
                <a:schemeClr val="bg1"/>
              </a:solidFill>
            </a:rPr>
            <a:t>multidisciplinary</a:t>
          </a:r>
          <a:r>
            <a:rPr lang="fr-FR" sz="1200" dirty="0" smtClean="0">
              <a:solidFill>
                <a:schemeClr val="bg1"/>
              </a:solidFill>
            </a:rPr>
            <a:t> group.</a:t>
          </a:r>
          <a:endParaRPr lang="fr-FR" sz="1200" dirty="0">
            <a:solidFill>
              <a:schemeClr val="bg1"/>
            </a:solidFill>
          </a:endParaRPr>
        </a:p>
      </dgm:t>
    </dgm:pt>
    <dgm:pt modelId="{FF0F1588-0643-4638-B4C5-49A011F9FC14}" type="parTrans" cxnId="{C04C9250-38D4-46FA-993A-FC7175F617AC}">
      <dgm:prSet/>
      <dgm:spPr/>
      <dgm:t>
        <a:bodyPr/>
        <a:lstStyle/>
        <a:p>
          <a:endParaRPr lang="fr-FR"/>
        </a:p>
      </dgm:t>
    </dgm:pt>
    <dgm:pt modelId="{AF8DDECD-A4BD-4BF1-801E-7D6411E4E199}" type="sibTrans" cxnId="{C04C9250-38D4-46FA-993A-FC7175F617AC}">
      <dgm:prSet/>
      <dgm:spPr/>
      <dgm:t>
        <a:bodyPr/>
        <a:lstStyle/>
        <a:p>
          <a:endParaRPr lang="fr-FR"/>
        </a:p>
      </dgm:t>
    </dgm:pt>
    <dgm:pt modelId="{845AD378-4DB9-41B5-8FFA-261C12037CF7}">
      <dgm:prSet phldrT="[Texte]" custT="1"/>
      <dgm:spPr/>
      <dgm:t>
        <a:bodyPr/>
        <a:lstStyle/>
        <a:p>
          <a:pPr algn="ctr"/>
          <a:r>
            <a:rPr lang="fr-FR" sz="1200" b="1" dirty="0" smtClean="0">
              <a:solidFill>
                <a:schemeClr val="bg1"/>
              </a:solidFill>
            </a:rPr>
            <a:t>2010 ICAO High </a:t>
          </a:r>
          <a:r>
            <a:rPr lang="fr-FR" sz="1200" b="1" dirty="0" err="1" smtClean="0">
              <a:solidFill>
                <a:schemeClr val="bg1"/>
              </a:solidFill>
            </a:rPr>
            <a:t>Level</a:t>
          </a:r>
          <a:r>
            <a:rPr lang="fr-FR" sz="1200" b="1" dirty="0" smtClean="0">
              <a:solidFill>
                <a:schemeClr val="bg1"/>
              </a:solidFill>
            </a:rPr>
            <a:t> Safety </a:t>
          </a:r>
          <a:r>
            <a:rPr lang="fr-FR" sz="1200" b="1" dirty="0" err="1" smtClean="0">
              <a:solidFill>
                <a:schemeClr val="bg1"/>
              </a:solidFill>
            </a:rPr>
            <a:t>Conference</a:t>
          </a:r>
          <a:r>
            <a:rPr lang="fr-FR" sz="1200" b="1" dirty="0" smtClean="0">
              <a:solidFill>
                <a:schemeClr val="bg1"/>
              </a:solidFill>
            </a:rPr>
            <a:t> </a:t>
          </a:r>
        </a:p>
        <a:p>
          <a:pPr algn="l"/>
          <a:r>
            <a:rPr lang="fr-FR" sz="1200" dirty="0" err="1" smtClean="0">
              <a:solidFill>
                <a:schemeClr val="bg1"/>
              </a:solidFill>
            </a:rPr>
            <a:t>Proposal</a:t>
          </a:r>
          <a:r>
            <a:rPr lang="fr-FR" sz="1200" dirty="0" smtClean="0">
              <a:solidFill>
                <a:schemeClr val="bg1"/>
              </a:solidFill>
            </a:rPr>
            <a:t> for a </a:t>
          </a:r>
          <a:r>
            <a:rPr lang="fr-FR" sz="1200" dirty="0" err="1" smtClean="0">
              <a:solidFill>
                <a:schemeClr val="bg1"/>
              </a:solidFill>
            </a:rPr>
            <a:t>multidisciplinary</a:t>
          </a:r>
          <a:r>
            <a:rPr lang="fr-FR" sz="1200" dirty="0" smtClean="0">
              <a:solidFill>
                <a:schemeClr val="bg1"/>
              </a:solidFill>
            </a:rPr>
            <a:t> group to </a:t>
          </a:r>
          <a:r>
            <a:rPr lang="fr-FR" sz="1200" dirty="0" err="1" smtClean="0">
              <a:solidFill>
                <a:schemeClr val="bg1"/>
              </a:solidFill>
            </a:rPr>
            <a:t>protect</a:t>
          </a:r>
          <a:r>
            <a:rPr lang="fr-FR" sz="1200" dirty="0" smtClean="0">
              <a:solidFill>
                <a:schemeClr val="bg1"/>
              </a:solidFill>
            </a:rPr>
            <a:t> safety information and records.</a:t>
          </a:r>
          <a:endParaRPr lang="fr-FR" sz="1200" dirty="0">
            <a:solidFill>
              <a:schemeClr val="bg1"/>
            </a:solidFill>
          </a:endParaRPr>
        </a:p>
      </dgm:t>
    </dgm:pt>
    <dgm:pt modelId="{3F51BEB9-A093-47A5-BC9E-F836D3F5797F}" type="parTrans" cxnId="{C6789F9B-1DEF-4BD4-8CCE-3932BE1240AC}">
      <dgm:prSet/>
      <dgm:spPr/>
      <dgm:t>
        <a:bodyPr/>
        <a:lstStyle/>
        <a:p>
          <a:endParaRPr lang="fr-FR"/>
        </a:p>
      </dgm:t>
    </dgm:pt>
    <dgm:pt modelId="{D8C405EF-0D7E-482A-B934-97EEE0A593BF}" type="sibTrans" cxnId="{C6789F9B-1DEF-4BD4-8CCE-3932BE1240AC}">
      <dgm:prSet/>
      <dgm:spPr/>
      <dgm:t>
        <a:bodyPr/>
        <a:lstStyle/>
        <a:p>
          <a:endParaRPr lang="fr-FR"/>
        </a:p>
      </dgm:t>
    </dgm:pt>
    <dgm:pt modelId="{4D0F471C-5D99-4C4B-BECA-9D75B317E8B6}">
      <dgm:prSet phldrT="[Texte]" custT="1"/>
      <dgm:spPr/>
      <dgm:t>
        <a:bodyPr/>
        <a:lstStyle/>
        <a:p>
          <a:pPr algn="ctr"/>
          <a:r>
            <a:rPr lang="fr-FR" sz="1100" b="1" dirty="0" smtClean="0">
              <a:solidFill>
                <a:schemeClr val="bg1"/>
              </a:solidFill>
            </a:rPr>
            <a:t>2004 ICAO </a:t>
          </a:r>
          <a:r>
            <a:rPr lang="fr-FR" sz="1100" b="1" dirty="0" err="1" smtClean="0">
              <a:solidFill>
                <a:schemeClr val="bg1"/>
              </a:solidFill>
            </a:rPr>
            <a:t>Assembly</a:t>
          </a:r>
          <a:r>
            <a:rPr lang="fr-FR" sz="1100" b="1" dirty="0" smtClean="0">
              <a:solidFill>
                <a:schemeClr val="bg1"/>
              </a:solidFill>
            </a:rPr>
            <a:t> </a:t>
          </a:r>
          <a:r>
            <a:rPr lang="fr-FR" sz="1100" b="1" dirty="0" err="1" smtClean="0">
              <a:solidFill>
                <a:schemeClr val="bg1"/>
              </a:solidFill>
            </a:rPr>
            <a:t>Resolution</a:t>
          </a:r>
          <a:r>
            <a:rPr lang="fr-FR" sz="1100" b="1" dirty="0" smtClean="0">
              <a:solidFill>
                <a:schemeClr val="bg1"/>
              </a:solidFill>
            </a:rPr>
            <a:t> A35-17 </a:t>
          </a:r>
        </a:p>
        <a:p>
          <a:pPr algn="l"/>
          <a:r>
            <a:rPr lang="fr-FR" sz="1100" dirty="0" smtClean="0">
              <a:solidFill>
                <a:schemeClr val="bg1"/>
              </a:solidFill>
            </a:rPr>
            <a:t>Instruction to Council to </a:t>
          </a:r>
          <a:r>
            <a:rPr lang="fr-FR" sz="1100" dirty="0" err="1" smtClean="0">
              <a:solidFill>
                <a:schemeClr val="bg1"/>
              </a:solidFill>
            </a:rPr>
            <a:t>develop</a:t>
          </a:r>
          <a:r>
            <a:rPr lang="fr-FR" sz="1100" dirty="0" smtClean="0">
              <a:solidFill>
                <a:schemeClr val="bg1"/>
              </a:solidFill>
            </a:rPr>
            <a:t> </a:t>
          </a:r>
          <a:r>
            <a:rPr lang="fr-FR" sz="1100" dirty="0" err="1" smtClean="0">
              <a:solidFill>
                <a:schemeClr val="bg1"/>
              </a:solidFill>
            </a:rPr>
            <a:t>legal</a:t>
          </a:r>
          <a:r>
            <a:rPr lang="fr-FR" sz="1100" dirty="0" smtClean="0">
              <a:solidFill>
                <a:schemeClr val="bg1"/>
              </a:solidFill>
            </a:rPr>
            <a:t> guidance </a:t>
          </a:r>
          <a:r>
            <a:rPr lang="fr-FR" sz="1100" dirty="0" err="1" smtClean="0">
              <a:solidFill>
                <a:schemeClr val="bg1"/>
              </a:solidFill>
            </a:rPr>
            <a:t>that</a:t>
          </a:r>
          <a:r>
            <a:rPr lang="fr-FR" sz="1100" dirty="0" smtClean="0">
              <a:solidFill>
                <a:schemeClr val="bg1"/>
              </a:solidFill>
            </a:rPr>
            <a:t> </a:t>
          </a:r>
          <a:r>
            <a:rPr lang="fr-FR" sz="1100" dirty="0" err="1" smtClean="0">
              <a:solidFill>
                <a:schemeClr val="bg1"/>
              </a:solidFill>
            </a:rPr>
            <a:t>will</a:t>
          </a:r>
          <a:r>
            <a:rPr lang="fr-FR" sz="1100" dirty="0" smtClean="0">
              <a:solidFill>
                <a:schemeClr val="bg1"/>
              </a:solidFill>
            </a:rPr>
            <a:t> </a:t>
          </a:r>
          <a:r>
            <a:rPr lang="fr-FR" sz="1100" dirty="0" err="1" smtClean="0">
              <a:solidFill>
                <a:schemeClr val="bg1"/>
              </a:solidFill>
            </a:rPr>
            <a:t>assist</a:t>
          </a:r>
          <a:r>
            <a:rPr lang="fr-FR" sz="1100" dirty="0" smtClean="0">
              <a:solidFill>
                <a:schemeClr val="bg1"/>
              </a:solidFill>
            </a:rPr>
            <a:t> States to </a:t>
          </a:r>
          <a:r>
            <a:rPr lang="fr-FR" sz="1100" dirty="0" err="1" smtClean="0">
              <a:solidFill>
                <a:schemeClr val="bg1"/>
              </a:solidFill>
            </a:rPr>
            <a:t>protect</a:t>
          </a:r>
          <a:r>
            <a:rPr lang="fr-FR" sz="1100" dirty="0" smtClean="0">
              <a:solidFill>
                <a:schemeClr val="bg1"/>
              </a:solidFill>
            </a:rPr>
            <a:t> information </a:t>
          </a:r>
          <a:r>
            <a:rPr lang="fr-FR" sz="1100" dirty="0" err="1" smtClean="0">
              <a:solidFill>
                <a:schemeClr val="bg1"/>
              </a:solidFill>
            </a:rPr>
            <a:t>gathered</a:t>
          </a:r>
          <a:r>
            <a:rPr lang="fr-FR" sz="1100" dirty="0" smtClean="0">
              <a:solidFill>
                <a:schemeClr val="bg1"/>
              </a:solidFill>
            </a:rPr>
            <a:t>  </a:t>
          </a:r>
          <a:r>
            <a:rPr lang="fr-FR" sz="1100" dirty="0" err="1" smtClean="0">
              <a:solidFill>
                <a:schemeClr val="bg1"/>
              </a:solidFill>
            </a:rPr>
            <a:t>while</a:t>
          </a:r>
          <a:r>
            <a:rPr lang="fr-FR" sz="1100" dirty="0" smtClean="0">
              <a:solidFill>
                <a:schemeClr val="bg1"/>
              </a:solidFill>
            </a:rPr>
            <a:t> </a:t>
          </a:r>
          <a:r>
            <a:rPr lang="fr-FR" sz="1100" dirty="0" err="1" smtClean="0">
              <a:solidFill>
                <a:schemeClr val="bg1"/>
              </a:solidFill>
            </a:rPr>
            <a:t>allowing</a:t>
          </a:r>
          <a:r>
            <a:rPr lang="fr-FR" sz="1100" dirty="0" smtClean="0">
              <a:solidFill>
                <a:schemeClr val="bg1"/>
              </a:solidFill>
            </a:rPr>
            <a:t> for the </a:t>
          </a:r>
          <a:r>
            <a:rPr lang="fr-FR" sz="1100" dirty="0" err="1" smtClean="0">
              <a:solidFill>
                <a:schemeClr val="bg1"/>
              </a:solidFill>
            </a:rPr>
            <a:t>proper</a:t>
          </a:r>
          <a:r>
            <a:rPr lang="fr-FR" sz="1100" dirty="0" smtClean="0">
              <a:solidFill>
                <a:schemeClr val="bg1"/>
              </a:solidFill>
            </a:rPr>
            <a:t> administration of justice.</a:t>
          </a:r>
          <a:endParaRPr lang="fr-FR" sz="1100" dirty="0">
            <a:solidFill>
              <a:schemeClr val="bg1"/>
            </a:solidFill>
          </a:endParaRPr>
        </a:p>
      </dgm:t>
    </dgm:pt>
    <dgm:pt modelId="{EAD9ED38-B85C-4EB9-87BF-750E0423BCF1}" type="parTrans" cxnId="{1CE3BE3B-F126-47BB-B689-B8DC3F67FD2F}">
      <dgm:prSet/>
      <dgm:spPr/>
      <dgm:t>
        <a:bodyPr/>
        <a:lstStyle/>
        <a:p>
          <a:endParaRPr lang="fr-FR"/>
        </a:p>
      </dgm:t>
    </dgm:pt>
    <dgm:pt modelId="{ABEC4084-D77A-4841-8102-237BDA1C59B6}" type="sibTrans" cxnId="{1CE3BE3B-F126-47BB-B689-B8DC3F67FD2F}">
      <dgm:prSet/>
      <dgm:spPr/>
      <dgm:t>
        <a:bodyPr/>
        <a:lstStyle/>
        <a:p>
          <a:endParaRPr lang="fr-FR"/>
        </a:p>
      </dgm:t>
    </dgm:pt>
    <dgm:pt modelId="{7104D23A-01B6-4D39-A9BC-3F53E5FE722B}">
      <dgm:prSet phldrT="[Texte]" custT="1"/>
      <dgm:spPr/>
      <dgm:t>
        <a:bodyPr/>
        <a:lstStyle/>
        <a:p>
          <a:pPr algn="ctr"/>
          <a:r>
            <a:rPr lang="fr-FR" sz="1050" b="1" dirty="0" smtClean="0">
              <a:solidFill>
                <a:schemeClr val="bg1"/>
              </a:solidFill>
            </a:rPr>
            <a:t>ICAO</a:t>
          </a:r>
          <a:r>
            <a:rPr lang="fr-FR" sz="1050" b="1" baseline="0" dirty="0" smtClean="0">
              <a:solidFill>
                <a:schemeClr val="bg1"/>
              </a:solidFill>
            </a:rPr>
            <a:t>  2013 </a:t>
          </a:r>
          <a:r>
            <a:rPr lang="fr-FR" sz="1050" b="1" baseline="0" dirty="0" err="1" smtClean="0">
              <a:solidFill>
                <a:schemeClr val="bg1"/>
              </a:solidFill>
            </a:rPr>
            <a:t>Assembly</a:t>
          </a:r>
          <a:r>
            <a:rPr lang="fr-FR" sz="1050" b="1" baseline="0" dirty="0" smtClean="0">
              <a:solidFill>
                <a:schemeClr val="bg1"/>
              </a:solidFill>
            </a:rPr>
            <a:t> </a:t>
          </a:r>
          <a:r>
            <a:rPr lang="fr-FR" sz="1050" b="1" baseline="0" dirty="0" err="1" smtClean="0">
              <a:solidFill>
                <a:schemeClr val="bg1"/>
              </a:solidFill>
            </a:rPr>
            <a:t>Resolutions</a:t>
          </a:r>
          <a:r>
            <a:rPr lang="fr-FR" sz="1050" b="1" baseline="0" dirty="0" smtClean="0">
              <a:solidFill>
                <a:schemeClr val="bg1"/>
              </a:solidFill>
            </a:rPr>
            <a:t> A38-3 &amp; 38-4 </a:t>
          </a:r>
        </a:p>
        <a:p>
          <a:pPr algn="l"/>
          <a:r>
            <a:rPr lang="fr-FR" sz="1050" baseline="0" dirty="0" smtClean="0">
              <a:solidFill>
                <a:schemeClr val="bg1"/>
              </a:solidFill>
            </a:rPr>
            <a:t>Instruction to Council to </a:t>
          </a:r>
          <a:r>
            <a:rPr lang="fr-FR" sz="1050" baseline="0" dirty="0" err="1" smtClean="0">
              <a:solidFill>
                <a:schemeClr val="bg1"/>
              </a:solidFill>
            </a:rPr>
            <a:t>take</a:t>
          </a:r>
          <a:r>
            <a:rPr lang="fr-FR" sz="1050" baseline="0" dirty="0" smtClean="0">
              <a:solidFill>
                <a:schemeClr val="bg1"/>
              </a:solidFill>
            </a:rPr>
            <a:t> </a:t>
          </a:r>
          <a:r>
            <a:rPr lang="fr-FR" sz="1050" baseline="0" dirty="0" err="1" smtClean="0">
              <a:solidFill>
                <a:schemeClr val="bg1"/>
              </a:solidFill>
            </a:rPr>
            <a:t>into</a:t>
          </a:r>
          <a:r>
            <a:rPr lang="fr-FR" sz="1050" baseline="0" dirty="0" smtClean="0">
              <a:solidFill>
                <a:schemeClr val="bg1"/>
              </a:solidFill>
            </a:rPr>
            <a:t> </a:t>
          </a:r>
          <a:r>
            <a:rPr lang="fr-FR" sz="1050" baseline="0" dirty="0" err="1" smtClean="0">
              <a:solidFill>
                <a:schemeClr val="bg1"/>
              </a:solidFill>
            </a:rPr>
            <a:t>account</a:t>
          </a:r>
          <a:r>
            <a:rPr lang="fr-FR" sz="1050" baseline="0" dirty="0" smtClean="0">
              <a:solidFill>
                <a:schemeClr val="bg1"/>
              </a:solidFill>
            </a:rPr>
            <a:t> the </a:t>
          </a:r>
          <a:r>
            <a:rPr lang="fr-FR" sz="1050" baseline="0" dirty="0" err="1" smtClean="0">
              <a:solidFill>
                <a:schemeClr val="bg1"/>
              </a:solidFill>
            </a:rPr>
            <a:t>findings</a:t>
          </a:r>
          <a:r>
            <a:rPr lang="fr-FR" sz="1050" baseline="0" dirty="0" smtClean="0">
              <a:solidFill>
                <a:schemeClr val="bg1"/>
              </a:solidFill>
            </a:rPr>
            <a:t> &amp; </a:t>
          </a:r>
          <a:r>
            <a:rPr lang="fr-FR" sz="1050" baseline="0" dirty="0" err="1" smtClean="0">
              <a:solidFill>
                <a:schemeClr val="bg1"/>
              </a:solidFill>
            </a:rPr>
            <a:t>recommendations</a:t>
          </a:r>
          <a:r>
            <a:rPr lang="fr-FR" sz="1050" baseline="0" dirty="0" smtClean="0">
              <a:solidFill>
                <a:schemeClr val="bg1"/>
              </a:solidFill>
            </a:rPr>
            <a:t> of the </a:t>
          </a:r>
          <a:r>
            <a:rPr lang="fr-FR" sz="1050" baseline="0" dirty="0" err="1" smtClean="0">
              <a:solidFill>
                <a:schemeClr val="bg1"/>
              </a:solidFill>
            </a:rPr>
            <a:t>task</a:t>
          </a:r>
          <a:r>
            <a:rPr lang="fr-FR" sz="1050" baseline="0" dirty="0" smtClean="0">
              <a:solidFill>
                <a:schemeClr val="bg1"/>
              </a:solidFill>
            </a:rPr>
            <a:t> force for the provisions of the future </a:t>
          </a:r>
          <a:r>
            <a:rPr lang="fr-FR" sz="1050" baseline="0" dirty="0" err="1" smtClean="0">
              <a:solidFill>
                <a:schemeClr val="bg1"/>
              </a:solidFill>
            </a:rPr>
            <a:t>Annex</a:t>
          </a:r>
          <a:r>
            <a:rPr lang="fr-FR" sz="1050" baseline="0" dirty="0" smtClean="0">
              <a:solidFill>
                <a:schemeClr val="bg1"/>
              </a:solidFill>
            </a:rPr>
            <a:t> 19.</a:t>
          </a:r>
          <a:endParaRPr lang="fr-FR" sz="1050" dirty="0">
            <a:solidFill>
              <a:schemeClr val="bg1"/>
            </a:solidFill>
          </a:endParaRPr>
        </a:p>
      </dgm:t>
    </dgm:pt>
    <dgm:pt modelId="{3E3441EE-07BB-44ED-BDE2-E4A1A6F8FA39}" type="sibTrans" cxnId="{A0F3D768-97A9-42CC-9B53-EB0CC9EA88CB}">
      <dgm:prSet/>
      <dgm:spPr/>
      <dgm:t>
        <a:bodyPr/>
        <a:lstStyle/>
        <a:p>
          <a:endParaRPr lang="fr-FR"/>
        </a:p>
      </dgm:t>
    </dgm:pt>
    <dgm:pt modelId="{4CFBDE12-60C6-4505-8FA6-54ED650A947A}" type="parTrans" cxnId="{A0F3D768-97A9-42CC-9B53-EB0CC9EA88CB}">
      <dgm:prSet/>
      <dgm:spPr/>
      <dgm:t>
        <a:bodyPr/>
        <a:lstStyle/>
        <a:p>
          <a:endParaRPr lang="fr-FR"/>
        </a:p>
      </dgm:t>
    </dgm:pt>
    <dgm:pt modelId="{36F990C6-ADCA-40B1-A930-872AFB98E070}" type="pres">
      <dgm:prSet presAssocID="{49E5B7C6-56AC-4C28-AC96-D4779C8BDEF8}" presName="CompostProcess" presStyleCnt="0">
        <dgm:presLayoutVars>
          <dgm:dir/>
          <dgm:resizeHandles val="exact"/>
        </dgm:presLayoutVars>
      </dgm:prSet>
      <dgm:spPr/>
    </dgm:pt>
    <dgm:pt modelId="{A8D1348B-DF29-49FA-9EB4-6DC82D642B77}" type="pres">
      <dgm:prSet presAssocID="{49E5B7C6-56AC-4C28-AC96-D4779C8BDEF8}" presName="arrow" presStyleLbl="bgShp" presStyleIdx="0" presStyleCnt="1" custLinFactNeighborX="8676"/>
      <dgm:spPr/>
    </dgm:pt>
    <dgm:pt modelId="{579C185D-B80F-42D3-B119-075F4A8C60B6}" type="pres">
      <dgm:prSet presAssocID="{49E5B7C6-56AC-4C28-AC96-D4779C8BDEF8}" presName="linearProcess" presStyleCnt="0"/>
      <dgm:spPr/>
    </dgm:pt>
    <dgm:pt modelId="{E014F93C-97A4-4FCE-AE06-71440201FE8A}" type="pres">
      <dgm:prSet presAssocID="{4D0F471C-5D99-4C4B-BECA-9D75B317E8B6}" presName="textNode" presStyleLbl="node1" presStyleIdx="0" presStyleCnt="5" custScaleX="146305" custScaleY="122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612B06-4072-40FD-AEC8-AE118825355C}" type="pres">
      <dgm:prSet presAssocID="{ABEC4084-D77A-4841-8102-237BDA1C59B6}" presName="sibTrans" presStyleCnt="0"/>
      <dgm:spPr/>
    </dgm:pt>
    <dgm:pt modelId="{056F9744-A375-4114-986E-C3C66886D0DC}" type="pres">
      <dgm:prSet presAssocID="{845AD378-4DB9-41B5-8FFA-261C12037CF7}" presName="textNode" presStyleLbl="node1" presStyleIdx="1" presStyleCnt="5" custScaleX="98459" custScaleY="122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8A44CC-C9AD-4718-ACC8-67F47F690549}" type="pres">
      <dgm:prSet presAssocID="{D8C405EF-0D7E-482A-B934-97EEE0A593BF}" presName="sibTrans" presStyleCnt="0"/>
      <dgm:spPr/>
    </dgm:pt>
    <dgm:pt modelId="{4924255F-5291-4ACE-89EA-EEFB882B452F}" type="pres">
      <dgm:prSet presAssocID="{7AE2DC89-EE69-43CD-81DB-A486BF28E8F0}" presName="textNode" presStyleLbl="node1" presStyleIdx="2" presStyleCnt="5" custScaleX="108308" custScaleY="122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451BC3-5EB8-42EF-BCA2-72A79E983D75}" type="pres">
      <dgm:prSet presAssocID="{AF8DDECD-A4BD-4BF1-801E-7D6411E4E199}" presName="sibTrans" presStyleCnt="0"/>
      <dgm:spPr/>
    </dgm:pt>
    <dgm:pt modelId="{E1C6EBF1-2C4A-4C8E-A20A-F2E9A82DEB6C}" type="pres">
      <dgm:prSet presAssocID="{6182DB3E-9112-4E87-81D6-7E93A5835546}" presName="textNode" presStyleLbl="node1" presStyleIdx="3" presStyleCnt="5" custScaleX="128229" custScaleY="120443" custLinFactNeighborX="15427" custLinFactNeighborY="-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5FB014-AC3E-4B14-B047-C074E8EE3DAA}" type="pres">
      <dgm:prSet presAssocID="{AA89B139-4D59-4151-A6CE-8A8440AAA6A8}" presName="sibTrans" presStyleCnt="0"/>
      <dgm:spPr/>
    </dgm:pt>
    <dgm:pt modelId="{B618F06D-246D-4936-B803-24180275767E}" type="pres">
      <dgm:prSet presAssocID="{7104D23A-01B6-4D39-A9BC-3F53E5FE722B}" presName="textNode" presStyleLbl="node1" presStyleIdx="4" presStyleCnt="5" custScaleX="114509" custScaleY="122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C6F69F-A8E7-4C1C-AEA4-478A7DB79518}" type="presOf" srcId="{845AD378-4DB9-41B5-8FFA-261C12037CF7}" destId="{056F9744-A375-4114-986E-C3C66886D0DC}" srcOrd="0" destOrd="0" presId="urn:microsoft.com/office/officeart/2005/8/layout/hProcess9"/>
    <dgm:cxn modelId="{1CE3BE3B-F126-47BB-B689-B8DC3F67FD2F}" srcId="{49E5B7C6-56AC-4C28-AC96-D4779C8BDEF8}" destId="{4D0F471C-5D99-4C4B-BECA-9D75B317E8B6}" srcOrd="0" destOrd="0" parTransId="{EAD9ED38-B85C-4EB9-87BF-750E0423BCF1}" sibTransId="{ABEC4084-D77A-4841-8102-237BDA1C59B6}"/>
    <dgm:cxn modelId="{A20CCDF1-70B5-4D77-B21C-B565F356E2A6}" type="presOf" srcId="{6182DB3E-9112-4E87-81D6-7E93A5835546}" destId="{E1C6EBF1-2C4A-4C8E-A20A-F2E9A82DEB6C}" srcOrd="0" destOrd="0" presId="urn:microsoft.com/office/officeart/2005/8/layout/hProcess9"/>
    <dgm:cxn modelId="{B42AEDF1-EC6D-4F7C-9F71-8826D7B5121B}" type="presOf" srcId="{7104D23A-01B6-4D39-A9BC-3F53E5FE722B}" destId="{B618F06D-246D-4936-B803-24180275767E}" srcOrd="0" destOrd="0" presId="urn:microsoft.com/office/officeart/2005/8/layout/hProcess9"/>
    <dgm:cxn modelId="{E4D141AD-6036-4F59-9D7A-6E96646BA4D3}" type="presOf" srcId="{49E5B7C6-56AC-4C28-AC96-D4779C8BDEF8}" destId="{36F990C6-ADCA-40B1-A930-872AFB98E070}" srcOrd="0" destOrd="0" presId="urn:microsoft.com/office/officeart/2005/8/layout/hProcess9"/>
    <dgm:cxn modelId="{A0F3D768-97A9-42CC-9B53-EB0CC9EA88CB}" srcId="{49E5B7C6-56AC-4C28-AC96-D4779C8BDEF8}" destId="{7104D23A-01B6-4D39-A9BC-3F53E5FE722B}" srcOrd="4" destOrd="0" parTransId="{4CFBDE12-60C6-4505-8FA6-54ED650A947A}" sibTransId="{3E3441EE-07BB-44ED-BDE2-E4A1A6F8FA39}"/>
    <dgm:cxn modelId="{5BB61891-905F-48E0-910D-957730512081}" srcId="{49E5B7C6-56AC-4C28-AC96-D4779C8BDEF8}" destId="{6182DB3E-9112-4E87-81D6-7E93A5835546}" srcOrd="3" destOrd="0" parTransId="{CEEDE37E-FF61-47EE-81C7-A5CDDE8BEC03}" sibTransId="{AA89B139-4D59-4151-A6CE-8A8440AAA6A8}"/>
    <dgm:cxn modelId="{E0054E50-FD19-4577-9F1F-EF1DFF425C73}" type="presOf" srcId="{7AE2DC89-EE69-43CD-81DB-A486BF28E8F0}" destId="{4924255F-5291-4ACE-89EA-EEFB882B452F}" srcOrd="0" destOrd="0" presId="urn:microsoft.com/office/officeart/2005/8/layout/hProcess9"/>
    <dgm:cxn modelId="{C04C9250-38D4-46FA-993A-FC7175F617AC}" srcId="{49E5B7C6-56AC-4C28-AC96-D4779C8BDEF8}" destId="{7AE2DC89-EE69-43CD-81DB-A486BF28E8F0}" srcOrd="2" destOrd="0" parTransId="{FF0F1588-0643-4638-B4C5-49A011F9FC14}" sibTransId="{AF8DDECD-A4BD-4BF1-801E-7D6411E4E199}"/>
    <dgm:cxn modelId="{3D1095C5-F7DD-4BE5-BA3B-2DB8E4A3693C}" type="presOf" srcId="{4D0F471C-5D99-4C4B-BECA-9D75B317E8B6}" destId="{E014F93C-97A4-4FCE-AE06-71440201FE8A}" srcOrd="0" destOrd="0" presId="urn:microsoft.com/office/officeart/2005/8/layout/hProcess9"/>
    <dgm:cxn modelId="{C6789F9B-1DEF-4BD4-8CCE-3932BE1240AC}" srcId="{49E5B7C6-56AC-4C28-AC96-D4779C8BDEF8}" destId="{845AD378-4DB9-41B5-8FFA-261C12037CF7}" srcOrd="1" destOrd="0" parTransId="{3F51BEB9-A093-47A5-BC9E-F836D3F5797F}" sibTransId="{D8C405EF-0D7E-482A-B934-97EEE0A593BF}"/>
    <dgm:cxn modelId="{1A58303B-E43C-44A9-930E-2C2E55F550B5}" type="presParOf" srcId="{36F990C6-ADCA-40B1-A930-872AFB98E070}" destId="{A8D1348B-DF29-49FA-9EB4-6DC82D642B77}" srcOrd="0" destOrd="0" presId="urn:microsoft.com/office/officeart/2005/8/layout/hProcess9"/>
    <dgm:cxn modelId="{35D73F99-E28A-4056-99BF-E4776545EBFA}" type="presParOf" srcId="{36F990C6-ADCA-40B1-A930-872AFB98E070}" destId="{579C185D-B80F-42D3-B119-075F4A8C60B6}" srcOrd="1" destOrd="0" presId="urn:microsoft.com/office/officeart/2005/8/layout/hProcess9"/>
    <dgm:cxn modelId="{669D67F2-65DB-42D5-BC88-3FC89DE4720D}" type="presParOf" srcId="{579C185D-B80F-42D3-B119-075F4A8C60B6}" destId="{E014F93C-97A4-4FCE-AE06-71440201FE8A}" srcOrd="0" destOrd="0" presId="urn:microsoft.com/office/officeart/2005/8/layout/hProcess9"/>
    <dgm:cxn modelId="{3A3A648D-62E2-44B9-AE03-34D511ECC21F}" type="presParOf" srcId="{579C185D-B80F-42D3-B119-075F4A8C60B6}" destId="{C0612B06-4072-40FD-AEC8-AE118825355C}" srcOrd="1" destOrd="0" presId="urn:microsoft.com/office/officeart/2005/8/layout/hProcess9"/>
    <dgm:cxn modelId="{E915B72A-2291-480A-AECA-683EBAF858A1}" type="presParOf" srcId="{579C185D-B80F-42D3-B119-075F4A8C60B6}" destId="{056F9744-A375-4114-986E-C3C66886D0DC}" srcOrd="2" destOrd="0" presId="urn:microsoft.com/office/officeart/2005/8/layout/hProcess9"/>
    <dgm:cxn modelId="{07DBCC47-4E32-4058-B319-E76F93C8C575}" type="presParOf" srcId="{579C185D-B80F-42D3-B119-075F4A8C60B6}" destId="{238A44CC-C9AD-4718-ACC8-67F47F690549}" srcOrd="3" destOrd="0" presId="urn:microsoft.com/office/officeart/2005/8/layout/hProcess9"/>
    <dgm:cxn modelId="{1C366F20-FE4B-4512-A43D-EB94510B2247}" type="presParOf" srcId="{579C185D-B80F-42D3-B119-075F4A8C60B6}" destId="{4924255F-5291-4ACE-89EA-EEFB882B452F}" srcOrd="4" destOrd="0" presId="urn:microsoft.com/office/officeart/2005/8/layout/hProcess9"/>
    <dgm:cxn modelId="{DDC67BC9-8FDE-4276-90ED-407D08B03487}" type="presParOf" srcId="{579C185D-B80F-42D3-B119-075F4A8C60B6}" destId="{93451BC3-5EB8-42EF-BCA2-72A79E983D75}" srcOrd="5" destOrd="0" presId="urn:microsoft.com/office/officeart/2005/8/layout/hProcess9"/>
    <dgm:cxn modelId="{B98DE2E6-1EC9-45FC-9520-1712A1899B4B}" type="presParOf" srcId="{579C185D-B80F-42D3-B119-075F4A8C60B6}" destId="{E1C6EBF1-2C4A-4C8E-A20A-F2E9A82DEB6C}" srcOrd="6" destOrd="0" presId="urn:microsoft.com/office/officeart/2005/8/layout/hProcess9"/>
    <dgm:cxn modelId="{F0F54832-5A7E-432F-96CE-6D68C6A6DD71}" type="presParOf" srcId="{579C185D-B80F-42D3-B119-075F4A8C60B6}" destId="{9B5FB014-AC3E-4B14-B047-C074E8EE3DAA}" srcOrd="7" destOrd="0" presId="urn:microsoft.com/office/officeart/2005/8/layout/hProcess9"/>
    <dgm:cxn modelId="{CECF34D9-9DFE-4EC2-9634-9D8202CDAF2C}" type="presParOf" srcId="{579C185D-B80F-42D3-B119-075F4A8C60B6}" destId="{B618F06D-246D-4936-B803-24180275767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16C77-BFB6-4153-AB88-80C25077408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75186870-16D9-42CC-A806-428F31DD6741}">
      <dgm:prSet phldrT="[Texte]"/>
      <dgm:spPr/>
      <dgm:t>
        <a:bodyPr/>
        <a:lstStyle/>
        <a:p>
          <a:r>
            <a:rPr lang="fr-FR" b="1" dirty="0" smtClean="0"/>
            <a:t>17 and 18 </a:t>
          </a:r>
          <a:r>
            <a:rPr lang="fr-FR" b="1" dirty="0" err="1" smtClean="0"/>
            <a:t>June</a:t>
          </a:r>
          <a:r>
            <a:rPr lang="fr-FR" b="1" dirty="0" smtClean="0"/>
            <a:t> 2014: the ANC </a:t>
          </a:r>
          <a:r>
            <a:rPr lang="fr-FR" dirty="0" err="1" smtClean="0"/>
            <a:t>accepted</a:t>
          </a:r>
          <a:r>
            <a:rPr lang="fr-FR" dirty="0" smtClean="0"/>
            <a:t> the </a:t>
          </a:r>
          <a:r>
            <a:rPr lang="fr-FR" dirty="0" err="1" smtClean="0"/>
            <a:t>recommendations</a:t>
          </a:r>
          <a:r>
            <a:rPr lang="fr-FR" dirty="0" smtClean="0"/>
            <a:t> of the SIP </a:t>
          </a:r>
          <a:r>
            <a:rPr lang="fr-FR" dirty="0" err="1" smtClean="0"/>
            <a:t>task</a:t>
          </a:r>
          <a:r>
            <a:rPr lang="fr-FR" dirty="0" smtClean="0"/>
            <a:t> force to </a:t>
          </a:r>
          <a:r>
            <a:rPr lang="fr-FR" dirty="0" err="1" smtClean="0"/>
            <a:t>send</a:t>
          </a:r>
          <a:r>
            <a:rPr lang="fr-FR" dirty="0" smtClean="0"/>
            <a:t> </a:t>
          </a:r>
          <a:r>
            <a:rPr lang="fr-FR" dirty="0" err="1" smtClean="0"/>
            <a:t>them</a:t>
          </a:r>
          <a:r>
            <a:rPr lang="fr-FR" dirty="0" smtClean="0"/>
            <a:t> to </a:t>
          </a:r>
          <a:r>
            <a:rPr lang="fr-FR" dirty="0" err="1" smtClean="0"/>
            <a:t>Contracting</a:t>
          </a:r>
          <a:r>
            <a:rPr lang="fr-FR" dirty="0" smtClean="0"/>
            <a:t> States and </a:t>
          </a:r>
          <a:r>
            <a:rPr lang="fr-FR" dirty="0" err="1" smtClean="0"/>
            <a:t>appropriate</a:t>
          </a:r>
          <a:r>
            <a:rPr lang="fr-FR" dirty="0" smtClean="0"/>
            <a:t> international </a:t>
          </a:r>
          <a:r>
            <a:rPr lang="fr-FR" dirty="0" err="1" smtClean="0"/>
            <a:t>organizations</a:t>
          </a:r>
          <a:r>
            <a:rPr lang="fr-FR" dirty="0" smtClean="0"/>
            <a:t>. </a:t>
          </a:r>
          <a:endParaRPr lang="fr-FR" dirty="0"/>
        </a:p>
      </dgm:t>
    </dgm:pt>
    <dgm:pt modelId="{5AF27828-39FA-4DF1-AAFF-AD65D853D57E}" type="parTrans" cxnId="{E185281C-0A3E-4F18-8607-5A1E2D462B62}">
      <dgm:prSet/>
      <dgm:spPr/>
      <dgm:t>
        <a:bodyPr/>
        <a:lstStyle/>
        <a:p>
          <a:endParaRPr lang="fr-FR"/>
        </a:p>
      </dgm:t>
    </dgm:pt>
    <dgm:pt modelId="{C61D2160-23E7-489B-8A5B-ECF988C2704E}" type="sibTrans" cxnId="{E185281C-0A3E-4F18-8607-5A1E2D462B62}">
      <dgm:prSet/>
      <dgm:spPr/>
      <dgm:t>
        <a:bodyPr/>
        <a:lstStyle/>
        <a:p>
          <a:endParaRPr lang="fr-FR"/>
        </a:p>
      </dgm:t>
    </dgm:pt>
    <dgm:pt modelId="{833876F2-2732-4CD9-85E7-A141215D84F9}">
      <dgm:prSet phldrT="[Texte]" custT="1"/>
      <dgm:spPr/>
      <dgm:t>
        <a:bodyPr/>
        <a:lstStyle/>
        <a:p>
          <a:r>
            <a:rPr lang="fr-FR" sz="1400" b="1" dirty="0" smtClean="0"/>
            <a:t>7 July 2014 State </a:t>
          </a:r>
          <a:r>
            <a:rPr lang="fr-FR" sz="1400" b="1" dirty="0" err="1" smtClean="0"/>
            <a:t>letter</a:t>
          </a:r>
          <a:endParaRPr lang="fr-FR" sz="1400" b="1" dirty="0" smtClean="0"/>
        </a:p>
        <a:p>
          <a:r>
            <a:rPr lang="fr-FR" sz="1400" dirty="0" err="1" smtClean="0"/>
            <a:t>Proposals</a:t>
          </a:r>
          <a:r>
            <a:rPr lang="fr-FR" sz="1400" dirty="0" smtClean="0"/>
            <a:t> to </a:t>
          </a:r>
          <a:r>
            <a:rPr lang="fr-FR" sz="1400" dirty="0" err="1" smtClean="0"/>
            <a:t>be</a:t>
          </a:r>
          <a:r>
            <a:rPr lang="fr-FR" sz="1400" dirty="0" smtClean="0"/>
            <a:t> sent in a State </a:t>
          </a:r>
          <a:r>
            <a:rPr lang="fr-FR" sz="1400" dirty="0" err="1" smtClean="0"/>
            <a:t>letter</a:t>
          </a:r>
          <a:r>
            <a:rPr lang="fr-FR" sz="1400" dirty="0" smtClean="0"/>
            <a:t> </a:t>
          </a:r>
          <a:r>
            <a:rPr lang="fr-FR" sz="1400" dirty="0" err="1" smtClean="0"/>
            <a:t>subject</a:t>
          </a:r>
          <a:r>
            <a:rPr lang="fr-FR" sz="1400" dirty="0" smtClean="0"/>
            <a:t> to </a:t>
          </a:r>
          <a:r>
            <a:rPr lang="fr-FR" sz="1400" dirty="0" err="1" smtClean="0"/>
            <a:t>comments</a:t>
          </a:r>
          <a:r>
            <a:rPr lang="fr-FR" sz="1400" dirty="0" smtClean="0"/>
            <a:t> and changes </a:t>
          </a:r>
          <a:r>
            <a:rPr lang="fr-FR" sz="1400" dirty="0" err="1" smtClean="0"/>
            <a:t>from</a:t>
          </a:r>
          <a:r>
            <a:rPr lang="fr-FR" sz="1400" dirty="0" smtClean="0"/>
            <a:t> ICAO </a:t>
          </a:r>
          <a:r>
            <a:rPr lang="fr-FR" sz="1400" dirty="0" err="1" smtClean="0"/>
            <a:t>Member</a:t>
          </a:r>
          <a:r>
            <a:rPr lang="fr-FR" sz="1400" dirty="0" smtClean="0"/>
            <a:t> States.</a:t>
          </a:r>
          <a:endParaRPr lang="fr-FR" sz="1400" dirty="0"/>
        </a:p>
      </dgm:t>
    </dgm:pt>
    <dgm:pt modelId="{1178705D-624F-49D7-9F54-99AEE20A9053}" type="parTrans" cxnId="{2127D1F4-F65D-4313-9B2F-FC09C68EF587}">
      <dgm:prSet/>
      <dgm:spPr/>
      <dgm:t>
        <a:bodyPr/>
        <a:lstStyle/>
        <a:p>
          <a:endParaRPr lang="fr-FR"/>
        </a:p>
      </dgm:t>
    </dgm:pt>
    <dgm:pt modelId="{E6CE375B-53D8-4EE5-88F5-94A2E4DDBE2F}" type="sibTrans" cxnId="{2127D1F4-F65D-4313-9B2F-FC09C68EF587}">
      <dgm:prSet/>
      <dgm:spPr/>
      <dgm:t>
        <a:bodyPr/>
        <a:lstStyle/>
        <a:p>
          <a:endParaRPr lang="fr-FR"/>
        </a:p>
      </dgm:t>
    </dgm:pt>
    <dgm:pt modelId="{9473E7E1-92D0-4C5D-B6B9-5F3F63CAB652}">
      <dgm:prSet phldrT="[Texte]" custT="1"/>
      <dgm:spPr/>
      <dgm:t>
        <a:bodyPr/>
        <a:lstStyle/>
        <a:p>
          <a:r>
            <a:rPr lang="fr-FR" sz="1400" b="1" dirty="0" err="1" smtClean="0"/>
            <a:t>November</a:t>
          </a:r>
          <a:r>
            <a:rPr lang="fr-FR" sz="1400" b="1" dirty="0" smtClean="0"/>
            <a:t> 2014</a:t>
          </a:r>
        </a:p>
        <a:p>
          <a:r>
            <a:rPr lang="fr-FR" sz="1400" dirty="0" smtClean="0"/>
            <a:t>Meeting to </a:t>
          </a:r>
          <a:r>
            <a:rPr lang="fr-FR" sz="1400" dirty="0" err="1" smtClean="0"/>
            <a:t>coordinate</a:t>
          </a:r>
          <a:r>
            <a:rPr lang="fr-FR" sz="1400" dirty="0" smtClean="0"/>
            <a:t> </a:t>
          </a:r>
          <a:r>
            <a:rPr lang="fr-FR" sz="1400" dirty="0" err="1" smtClean="0"/>
            <a:t>with</a:t>
          </a:r>
          <a:r>
            <a:rPr lang="fr-FR" sz="1400" dirty="0" smtClean="0"/>
            <a:t> the Safety Management Panel (SMP).</a:t>
          </a:r>
          <a:endParaRPr lang="fr-FR" sz="1400" dirty="0"/>
        </a:p>
      </dgm:t>
    </dgm:pt>
    <dgm:pt modelId="{111BE13A-E7A9-4FBE-AC85-D46B3EF1E999}" type="parTrans" cxnId="{809DB8DC-9B33-4100-892A-990167D1C3DF}">
      <dgm:prSet/>
      <dgm:spPr/>
      <dgm:t>
        <a:bodyPr/>
        <a:lstStyle/>
        <a:p>
          <a:endParaRPr lang="fr-FR"/>
        </a:p>
      </dgm:t>
    </dgm:pt>
    <dgm:pt modelId="{438F0E56-ACF8-4B39-91CA-81CBDC7D8984}" type="sibTrans" cxnId="{809DB8DC-9B33-4100-892A-990167D1C3DF}">
      <dgm:prSet/>
      <dgm:spPr/>
      <dgm:t>
        <a:bodyPr/>
        <a:lstStyle/>
        <a:p>
          <a:endParaRPr lang="fr-FR"/>
        </a:p>
      </dgm:t>
    </dgm:pt>
    <dgm:pt modelId="{B48EC880-BB8E-4AF7-B4EA-59BC6A1D361F}">
      <dgm:prSet phldrT="[Texte]" custT="1"/>
      <dgm:spPr/>
      <dgm:t>
        <a:bodyPr/>
        <a:lstStyle/>
        <a:p>
          <a:r>
            <a:rPr lang="fr-FR" sz="1400" b="1" dirty="0" err="1" smtClean="0"/>
            <a:t>June</a:t>
          </a:r>
          <a:r>
            <a:rPr lang="fr-FR" sz="1400" b="1" dirty="0" smtClean="0"/>
            <a:t> 2015</a:t>
          </a:r>
        </a:p>
        <a:p>
          <a:r>
            <a:rPr lang="fr-FR" sz="1400" dirty="0" err="1" smtClean="0"/>
            <a:t>Preliminary</a:t>
          </a:r>
          <a:r>
            <a:rPr lang="fr-FR" sz="1400" dirty="0" smtClean="0"/>
            <a:t> </a:t>
          </a:r>
          <a:r>
            <a:rPr lang="fr-FR" sz="1400" dirty="0" err="1" smtClean="0"/>
            <a:t>review</a:t>
          </a:r>
          <a:r>
            <a:rPr lang="fr-FR" sz="1400" dirty="0" smtClean="0"/>
            <a:t> by the ANC and </a:t>
          </a:r>
          <a:r>
            <a:rPr lang="fr-FR" sz="1400" dirty="0" err="1" smtClean="0"/>
            <a:t>envisaged</a:t>
          </a:r>
          <a:r>
            <a:rPr lang="fr-FR" sz="1400" dirty="0" smtClean="0"/>
            <a:t> </a:t>
          </a:r>
          <a:r>
            <a:rPr lang="fr-FR" sz="1400" dirty="0" smtClean="0"/>
            <a:t>for </a:t>
          </a:r>
          <a:r>
            <a:rPr lang="fr-FR" sz="1400" dirty="0" smtClean="0"/>
            <a:t>adoption in </a:t>
          </a:r>
          <a:r>
            <a:rPr lang="fr-FR" sz="1400" b="1" dirty="0" smtClean="0"/>
            <a:t>2016</a:t>
          </a:r>
          <a:r>
            <a:rPr lang="fr-FR" sz="1400" b="1" dirty="0" smtClean="0"/>
            <a:t>.</a:t>
          </a:r>
          <a:endParaRPr lang="fr-FR" sz="1400" b="1" dirty="0"/>
        </a:p>
      </dgm:t>
    </dgm:pt>
    <dgm:pt modelId="{BEB40CAB-DA25-4F9F-8C18-6B3505C11AEF}" type="parTrans" cxnId="{EE4E6488-8631-4D86-AD24-48B10AE3BF29}">
      <dgm:prSet/>
      <dgm:spPr/>
      <dgm:t>
        <a:bodyPr/>
        <a:lstStyle/>
        <a:p>
          <a:endParaRPr lang="fr-FR"/>
        </a:p>
      </dgm:t>
    </dgm:pt>
    <dgm:pt modelId="{222D7FB0-0745-470A-A16D-050A4E069E16}" type="sibTrans" cxnId="{EE4E6488-8631-4D86-AD24-48B10AE3BF29}">
      <dgm:prSet/>
      <dgm:spPr/>
      <dgm:t>
        <a:bodyPr/>
        <a:lstStyle/>
        <a:p>
          <a:endParaRPr lang="fr-FR"/>
        </a:p>
      </dgm:t>
    </dgm:pt>
    <dgm:pt modelId="{870236C5-9B6B-4AC0-A58F-B5BBA3026258}" type="pres">
      <dgm:prSet presAssocID="{ADB16C77-BFB6-4153-AB88-80C25077408D}" presName="CompostProcess" presStyleCnt="0">
        <dgm:presLayoutVars>
          <dgm:dir/>
          <dgm:resizeHandles val="exact"/>
        </dgm:presLayoutVars>
      </dgm:prSet>
      <dgm:spPr/>
    </dgm:pt>
    <dgm:pt modelId="{0677CD18-1B18-4471-A325-9CE9762EB27D}" type="pres">
      <dgm:prSet presAssocID="{ADB16C77-BFB6-4153-AB88-80C25077408D}" presName="arrow" presStyleLbl="bgShp" presStyleIdx="0" presStyleCnt="1"/>
      <dgm:spPr/>
    </dgm:pt>
    <dgm:pt modelId="{ADF21086-0EF9-45A6-83CF-7EC55ABF0D7B}" type="pres">
      <dgm:prSet presAssocID="{ADB16C77-BFB6-4153-AB88-80C25077408D}" presName="linearProcess" presStyleCnt="0"/>
      <dgm:spPr/>
    </dgm:pt>
    <dgm:pt modelId="{8A841022-37BE-41D3-8232-8AC3E12CBB66}" type="pres">
      <dgm:prSet presAssocID="{75186870-16D9-42CC-A806-428F31DD6741}" presName="textNode" presStyleLbl="node1" presStyleIdx="0" presStyleCnt="4" custScaleY="126280" custLinFactNeighborX="6286" custLinFactNeighborY="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6AA408-028B-4228-A262-AEBD6C4CAA02}" type="pres">
      <dgm:prSet presAssocID="{C61D2160-23E7-489B-8A5B-ECF988C2704E}" presName="sibTrans" presStyleCnt="0"/>
      <dgm:spPr/>
    </dgm:pt>
    <dgm:pt modelId="{C7A9FB65-989C-4E98-B0F0-C8DA42C44C54}" type="pres">
      <dgm:prSet presAssocID="{833876F2-2732-4CD9-85E7-A141215D84F9}" presName="textNode" presStyleLbl="node1" presStyleIdx="1" presStyleCnt="4" custScaleY="124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6428DA-26E7-4CE0-A75D-F5EFF6955FF0}" type="pres">
      <dgm:prSet presAssocID="{E6CE375B-53D8-4EE5-88F5-94A2E4DDBE2F}" presName="sibTrans" presStyleCnt="0"/>
      <dgm:spPr/>
    </dgm:pt>
    <dgm:pt modelId="{20BF855A-54E4-4C8A-B8E0-8F369928CBB1}" type="pres">
      <dgm:prSet presAssocID="{9473E7E1-92D0-4C5D-B6B9-5F3F63CAB652}" presName="textNode" presStyleLbl="node1" presStyleIdx="2" presStyleCnt="4" custScaleY="124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4EDD19-8BA2-4618-B910-3AD750CBADCA}" type="pres">
      <dgm:prSet presAssocID="{438F0E56-ACF8-4B39-91CA-81CBDC7D8984}" presName="sibTrans" presStyleCnt="0"/>
      <dgm:spPr/>
    </dgm:pt>
    <dgm:pt modelId="{B798497A-6BED-4EB2-99CF-5C9AB6A1D497}" type="pres">
      <dgm:prSet presAssocID="{B48EC880-BB8E-4AF7-B4EA-59BC6A1D361F}" presName="textNode" presStyleLbl="node1" presStyleIdx="3" presStyleCnt="4" custScaleY="124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9DB8DC-9B33-4100-892A-990167D1C3DF}" srcId="{ADB16C77-BFB6-4153-AB88-80C25077408D}" destId="{9473E7E1-92D0-4C5D-B6B9-5F3F63CAB652}" srcOrd="2" destOrd="0" parTransId="{111BE13A-E7A9-4FBE-AC85-D46B3EF1E999}" sibTransId="{438F0E56-ACF8-4B39-91CA-81CBDC7D8984}"/>
    <dgm:cxn modelId="{0F176CE1-BDE0-46CC-BD2A-5250DA2463CF}" type="presOf" srcId="{75186870-16D9-42CC-A806-428F31DD6741}" destId="{8A841022-37BE-41D3-8232-8AC3E12CBB66}" srcOrd="0" destOrd="0" presId="urn:microsoft.com/office/officeart/2005/8/layout/hProcess9"/>
    <dgm:cxn modelId="{C6ECC5E7-EC57-406F-9BFD-8AAA880C7072}" type="presOf" srcId="{ADB16C77-BFB6-4153-AB88-80C25077408D}" destId="{870236C5-9B6B-4AC0-A58F-B5BBA3026258}" srcOrd="0" destOrd="0" presId="urn:microsoft.com/office/officeart/2005/8/layout/hProcess9"/>
    <dgm:cxn modelId="{E185281C-0A3E-4F18-8607-5A1E2D462B62}" srcId="{ADB16C77-BFB6-4153-AB88-80C25077408D}" destId="{75186870-16D9-42CC-A806-428F31DD6741}" srcOrd="0" destOrd="0" parTransId="{5AF27828-39FA-4DF1-AAFF-AD65D853D57E}" sibTransId="{C61D2160-23E7-489B-8A5B-ECF988C2704E}"/>
    <dgm:cxn modelId="{BD7B6272-851D-45D6-AC6D-BCE037141D28}" type="presOf" srcId="{9473E7E1-92D0-4C5D-B6B9-5F3F63CAB652}" destId="{20BF855A-54E4-4C8A-B8E0-8F369928CBB1}" srcOrd="0" destOrd="0" presId="urn:microsoft.com/office/officeart/2005/8/layout/hProcess9"/>
    <dgm:cxn modelId="{2127D1F4-F65D-4313-9B2F-FC09C68EF587}" srcId="{ADB16C77-BFB6-4153-AB88-80C25077408D}" destId="{833876F2-2732-4CD9-85E7-A141215D84F9}" srcOrd="1" destOrd="0" parTransId="{1178705D-624F-49D7-9F54-99AEE20A9053}" sibTransId="{E6CE375B-53D8-4EE5-88F5-94A2E4DDBE2F}"/>
    <dgm:cxn modelId="{EE4E6488-8631-4D86-AD24-48B10AE3BF29}" srcId="{ADB16C77-BFB6-4153-AB88-80C25077408D}" destId="{B48EC880-BB8E-4AF7-B4EA-59BC6A1D361F}" srcOrd="3" destOrd="0" parTransId="{BEB40CAB-DA25-4F9F-8C18-6B3505C11AEF}" sibTransId="{222D7FB0-0745-470A-A16D-050A4E069E16}"/>
    <dgm:cxn modelId="{5F66C49F-3283-4D24-8B78-C0A73D11B862}" type="presOf" srcId="{833876F2-2732-4CD9-85E7-A141215D84F9}" destId="{C7A9FB65-989C-4E98-B0F0-C8DA42C44C54}" srcOrd="0" destOrd="0" presId="urn:microsoft.com/office/officeart/2005/8/layout/hProcess9"/>
    <dgm:cxn modelId="{97B0695F-7E32-4E3A-903B-40976800080E}" type="presOf" srcId="{B48EC880-BB8E-4AF7-B4EA-59BC6A1D361F}" destId="{B798497A-6BED-4EB2-99CF-5C9AB6A1D497}" srcOrd="0" destOrd="0" presId="urn:microsoft.com/office/officeart/2005/8/layout/hProcess9"/>
    <dgm:cxn modelId="{7DC7C1D2-5888-40BF-A8A5-CD3E1E7FC4BA}" type="presParOf" srcId="{870236C5-9B6B-4AC0-A58F-B5BBA3026258}" destId="{0677CD18-1B18-4471-A325-9CE9762EB27D}" srcOrd="0" destOrd="0" presId="urn:microsoft.com/office/officeart/2005/8/layout/hProcess9"/>
    <dgm:cxn modelId="{3B908E89-F0D6-4717-A236-A399DF0862CF}" type="presParOf" srcId="{870236C5-9B6B-4AC0-A58F-B5BBA3026258}" destId="{ADF21086-0EF9-45A6-83CF-7EC55ABF0D7B}" srcOrd="1" destOrd="0" presId="urn:microsoft.com/office/officeart/2005/8/layout/hProcess9"/>
    <dgm:cxn modelId="{58B31582-2C93-4816-A68C-EE80DCA9D19B}" type="presParOf" srcId="{ADF21086-0EF9-45A6-83CF-7EC55ABF0D7B}" destId="{8A841022-37BE-41D3-8232-8AC3E12CBB66}" srcOrd="0" destOrd="0" presId="urn:microsoft.com/office/officeart/2005/8/layout/hProcess9"/>
    <dgm:cxn modelId="{3A57EF50-16F4-4C15-841A-9BD9E2F584DA}" type="presParOf" srcId="{ADF21086-0EF9-45A6-83CF-7EC55ABF0D7B}" destId="{CA6AA408-028B-4228-A262-AEBD6C4CAA02}" srcOrd="1" destOrd="0" presId="urn:microsoft.com/office/officeart/2005/8/layout/hProcess9"/>
    <dgm:cxn modelId="{C28C74EC-61A5-4B64-9C73-2C2C0102181D}" type="presParOf" srcId="{ADF21086-0EF9-45A6-83CF-7EC55ABF0D7B}" destId="{C7A9FB65-989C-4E98-B0F0-C8DA42C44C54}" srcOrd="2" destOrd="0" presId="urn:microsoft.com/office/officeart/2005/8/layout/hProcess9"/>
    <dgm:cxn modelId="{54760862-EF9A-41F7-9053-E6FD85FCE519}" type="presParOf" srcId="{ADF21086-0EF9-45A6-83CF-7EC55ABF0D7B}" destId="{F36428DA-26E7-4CE0-A75D-F5EFF6955FF0}" srcOrd="3" destOrd="0" presId="urn:microsoft.com/office/officeart/2005/8/layout/hProcess9"/>
    <dgm:cxn modelId="{9EE49D1A-1DDB-47E4-A95C-04A1B71DD676}" type="presParOf" srcId="{ADF21086-0EF9-45A6-83CF-7EC55ABF0D7B}" destId="{20BF855A-54E4-4C8A-B8E0-8F369928CBB1}" srcOrd="4" destOrd="0" presId="urn:microsoft.com/office/officeart/2005/8/layout/hProcess9"/>
    <dgm:cxn modelId="{7758CF3F-4CB6-4E8A-A2B7-19A3DD0C29BA}" type="presParOf" srcId="{ADF21086-0EF9-45A6-83CF-7EC55ABF0D7B}" destId="{0C4EDD19-8BA2-4618-B910-3AD750CBADCA}" srcOrd="5" destOrd="0" presId="urn:microsoft.com/office/officeart/2005/8/layout/hProcess9"/>
    <dgm:cxn modelId="{477F95D0-9FBB-4F0D-9851-B7DD724426D9}" type="presParOf" srcId="{ADF21086-0EF9-45A6-83CF-7EC55ABF0D7B}" destId="{B798497A-6BED-4EB2-99CF-5C9AB6A1D49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D1348B-DF29-49FA-9EB4-6DC82D642B77}">
      <dsp:nvSpPr>
        <dsp:cNvPr id="0" name=""/>
        <dsp:cNvSpPr/>
      </dsp:nvSpPr>
      <dsp:spPr>
        <a:xfrm>
          <a:off x="1360133" y="0"/>
          <a:ext cx="7772400" cy="48965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4F93C-97A4-4FCE-AE06-71440201FE8A}">
      <dsp:nvSpPr>
        <dsp:cNvPr id="0" name=""/>
        <dsp:cNvSpPr/>
      </dsp:nvSpPr>
      <dsp:spPr>
        <a:xfrm>
          <a:off x="2114" y="1248060"/>
          <a:ext cx="2018477" cy="2400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2004 ICAO </a:t>
          </a:r>
          <a:r>
            <a:rPr lang="fr-FR" sz="1100" b="1" kern="1200" dirty="0" err="1" smtClean="0">
              <a:solidFill>
                <a:schemeClr val="bg1"/>
              </a:solidFill>
            </a:rPr>
            <a:t>Assembly</a:t>
          </a:r>
          <a:r>
            <a:rPr lang="fr-FR" sz="1100" b="1" kern="1200" dirty="0" smtClean="0">
              <a:solidFill>
                <a:schemeClr val="bg1"/>
              </a:solidFill>
            </a:rPr>
            <a:t> </a:t>
          </a:r>
          <a:r>
            <a:rPr lang="fr-FR" sz="1100" b="1" kern="1200" dirty="0" err="1" smtClean="0">
              <a:solidFill>
                <a:schemeClr val="bg1"/>
              </a:solidFill>
            </a:rPr>
            <a:t>Resolution</a:t>
          </a:r>
          <a:r>
            <a:rPr lang="fr-FR" sz="1100" b="1" kern="1200" dirty="0" smtClean="0">
              <a:solidFill>
                <a:schemeClr val="bg1"/>
              </a:solidFill>
            </a:rPr>
            <a:t> A35-17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bg1"/>
              </a:solidFill>
            </a:rPr>
            <a:t>Instruction to Council to </a:t>
          </a:r>
          <a:r>
            <a:rPr lang="fr-FR" sz="1100" kern="1200" dirty="0" err="1" smtClean="0">
              <a:solidFill>
                <a:schemeClr val="bg1"/>
              </a:solidFill>
            </a:rPr>
            <a:t>develop</a:t>
          </a:r>
          <a:r>
            <a:rPr lang="fr-FR" sz="1100" kern="1200" dirty="0" smtClean="0">
              <a:solidFill>
                <a:schemeClr val="bg1"/>
              </a:solidFill>
            </a:rPr>
            <a:t> </a:t>
          </a:r>
          <a:r>
            <a:rPr lang="fr-FR" sz="1100" kern="1200" dirty="0" err="1" smtClean="0">
              <a:solidFill>
                <a:schemeClr val="bg1"/>
              </a:solidFill>
            </a:rPr>
            <a:t>legal</a:t>
          </a:r>
          <a:r>
            <a:rPr lang="fr-FR" sz="1100" kern="1200" dirty="0" smtClean="0">
              <a:solidFill>
                <a:schemeClr val="bg1"/>
              </a:solidFill>
            </a:rPr>
            <a:t> guidance </a:t>
          </a:r>
          <a:r>
            <a:rPr lang="fr-FR" sz="1100" kern="1200" dirty="0" err="1" smtClean="0">
              <a:solidFill>
                <a:schemeClr val="bg1"/>
              </a:solidFill>
            </a:rPr>
            <a:t>that</a:t>
          </a:r>
          <a:r>
            <a:rPr lang="fr-FR" sz="1100" kern="1200" dirty="0" smtClean="0">
              <a:solidFill>
                <a:schemeClr val="bg1"/>
              </a:solidFill>
            </a:rPr>
            <a:t> </a:t>
          </a:r>
          <a:r>
            <a:rPr lang="fr-FR" sz="1100" kern="1200" dirty="0" err="1" smtClean="0">
              <a:solidFill>
                <a:schemeClr val="bg1"/>
              </a:solidFill>
            </a:rPr>
            <a:t>will</a:t>
          </a:r>
          <a:r>
            <a:rPr lang="fr-FR" sz="1100" kern="1200" dirty="0" smtClean="0">
              <a:solidFill>
                <a:schemeClr val="bg1"/>
              </a:solidFill>
            </a:rPr>
            <a:t> </a:t>
          </a:r>
          <a:r>
            <a:rPr lang="fr-FR" sz="1100" kern="1200" dirty="0" err="1" smtClean="0">
              <a:solidFill>
                <a:schemeClr val="bg1"/>
              </a:solidFill>
            </a:rPr>
            <a:t>assist</a:t>
          </a:r>
          <a:r>
            <a:rPr lang="fr-FR" sz="1100" kern="1200" dirty="0" smtClean="0">
              <a:solidFill>
                <a:schemeClr val="bg1"/>
              </a:solidFill>
            </a:rPr>
            <a:t> States to </a:t>
          </a:r>
          <a:r>
            <a:rPr lang="fr-FR" sz="1100" kern="1200" dirty="0" err="1" smtClean="0">
              <a:solidFill>
                <a:schemeClr val="bg1"/>
              </a:solidFill>
            </a:rPr>
            <a:t>protect</a:t>
          </a:r>
          <a:r>
            <a:rPr lang="fr-FR" sz="1100" kern="1200" dirty="0" smtClean="0">
              <a:solidFill>
                <a:schemeClr val="bg1"/>
              </a:solidFill>
            </a:rPr>
            <a:t> information </a:t>
          </a:r>
          <a:r>
            <a:rPr lang="fr-FR" sz="1100" kern="1200" dirty="0" err="1" smtClean="0">
              <a:solidFill>
                <a:schemeClr val="bg1"/>
              </a:solidFill>
            </a:rPr>
            <a:t>gathered</a:t>
          </a:r>
          <a:r>
            <a:rPr lang="fr-FR" sz="1100" kern="1200" dirty="0" smtClean="0">
              <a:solidFill>
                <a:schemeClr val="bg1"/>
              </a:solidFill>
            </a:rPr>
            <a:t>  </a:t>
          </a:r>
          <a:r>
            <a:rPr lang="fr-FR" sz="1100" kern="1200" dirty="0" err="1" smtClean="0">
              <a:solidFill>
                <a:schemeClr val="bg1"/>
              </a:solidFill>
            </a:rPr>
            <a:t>while</a:t>
          </a:r>
          <a:r>
            <a:rPr lang="fr-FR" sz="1100" kern="1200" dirty="0" smtClean="0">
              <a:solidFill>
                <a:schemeClr val="bg1"/>
              </a:solidFill>
            </a:rPr>
            <a:t> </a:t>
          </a:r>
          <a:r>
            <a:rPr lang="fr-FR" sz="1100" kern="1200" dirty="0" err="1" smtClean="0">
              <a:solidFill>
                <a:schemeClr val="bg1"/>
              </a:solidFill>
            </a:rPr>
            <a:t>allowing</a:t>
          </a:r>
          <a:r>
            <a:rPr lang="fr-FR" sz="1100" kern="1200" dirty="0" smtClean="0">
              <a:solidFill>
                <a:schemeClr val="bg1"/>
              </a:solidFill>
            </a:rPr>
            <a:t> for the </a:t>
          </a:r>
          <a:r>
            <a:rPr lang="fr-FR" sz="1100" kern="1200" dirty="0" err="1" smtClean="0">
              <a:solidFill>
                <a:schemeClr val="bg1"/>
              </a:solidFill>
            </a:rPr>
            <a:t>proper</a:t>
          </a:r>
          <a:r>
            <a:rPr lang="fr-FR" sz="1100" kern="1200" dirty="0" smtClean="0">
              <a:solidFill>
                <a:schemeClr val="bg1"/>
              </a:solidFill>
            </a:rPr>
            <a:t> administration of justice.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2114" y="1248060"/>
        <a:ext cx="2018477" cy="2400422"/>
      </dsp:txXfrm>
    </dsp:sp>
    <dsp:sp modelId="{056F9744-A375-4114-986E-C3C66886D0DC}">
      <dsp:nvSpPr>
        <dsp:cNvPr id="0" name=""/>
        <dsp:cNvSpPr/>
      </dsp:nvSpPr>
      <dsp:spPr>
        <a:xfrm>
          <a:off x="2250531" y="1248060"/>
          <a:ext cx="1358376" cy="2400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2010 ICAO High </a:t>
          </a:r>
          <a:r>
            <a:rPr lang="fr-FR" sz="1200" b="1" kern="1200" dirty="0" err="1" smtClean="0">
              <a:solidFill>
                <a:schemeClr val="bg1"/>
              </a:solidFill>
            </a:rPr>
            <a:t>Level</a:t>
          </a:r>
          <a:r>
            <a:rPr lang="fr-FR" sz="1200" b="1" kern="1200" dirty="0" smtClean="0">
              <a:solidFill>
                <a:schemeClr val="bg1"/>
              </a:solidFill>
            </a:rPr>
            <a:t> Safety </a:t>
          </a:r>
          <a:r>
            <a:rPr lang="fr-FR" sz="1200" b="1" kern="1200" dirty="0" err="1" smtClean="0">
              <a:solidFill>
                <a:schemeClr val="bg1"/>
              </a:solidFill>
            </a:rPr>
            <a:t>Conference</a:t>
          </a:r>
          <a:r>
            <a:rPr lang="fr-FR" sz="1200" b="1" kern="1200" dirty="0" smtClean="0">
              <a:solidFill>
                <a:schemeClr val="bg1"/>
              </a:solidFill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chemeClr val="bg1"/>
              </a:solidFill>
            </a:rPr>
            <a:t>Proposal</a:t>
          </a:r>
          <a:r>
            <a:rPr lang="fr-FR" sz="1200" kern="1200" dirty="0" smtClean="0">
              <a:solidFill>
                <a:schemeClr val="bg1"/>
              </a:solidFill>
            </a:rPr>
            <a:t> for a </a:t>
          </a:r>
          <a:r>
            <a:rPr lang="fr-FR" sz="1200" kern="1200" dirty="0" err="1" smtClean="0">
              <a:solidFill>
                <a:schemeClr val="bg1"/>
              </a:solidFill>
            </a:rPr>
            <a:t>multidisciplinary</a:t>
          </a:r>
          <a:r>
            <a:rPr lang="fr-FR" sz="1200" kern="1200" dirty="0" smtClean="0">
              <a:solidFill>
                <a:schemeClr val="bg1"/>
              </a:solidFill>
            </a:rPr>
            <a:t> group to </a:t>
          </a:r>
          <a:r>
            <a:rPr lang="fr-FR" sz="1200" kern="1200" dirty="0" err="1" smtClean="0">
              <a:solidFill>
                <a:schemeClr val="bg1"/>
              </a:solidFill>
            </a:rPr>
            <a:t>protect</a:t>
          </a:r>
          <a:r>
            <a:rPr lang="fr-FR" sz="1200" kern="1200" dirty="0" smtClean="0">
              <a:solidFill>
                <a:schemeClr val="bg1"/>
              </a:solidFill>
            </a:rPr>
            <a:t> safety information and records.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2250531" y="1248060"/>
        <a:ext cx="1358376" cy="2400422"/>
      </dsp:txXfrm>
    </dsp:sp>
    <dsp:sp modelId="{4924255F-5291-4ACE-89EA-EEFB882B452F}">
      <dsp:nvSpPr>
        <dsp:cNvPr id="0" name=""/>
        <dsp:cNvSpPr/>
      </dsp:nvSpPr>
      <dsp:spPr>
        <a:xfrm>
          <a:off x="3838847" y="1248060"/>
          <a:ext cx="1494256" cy="2400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2010 ICAO </a:t>
          </a:r>
          <a:r>
            <a:rPr lang="fr-FR" sz="1200" b="1" kern="1200" dirty="0" err="1" smtClean="0">
              <a:solidFill>
                <a:schemeClr val="bg1"/>
              </a:solidFill>
            </a:rPr>
            <a:t>Resolutions</a:t>
          </a:r>
          <a:r>
            <a:rPr lang="fr-FR" sz="1200" b="1" kern="1200" dirty="0" smtClean="0">
              <a:solidFill>
                <a:schemeClr val="bg1"/>
              </a:solidFill>
            </a:rPr>
            <a:t> 37-2 &amp; 37-3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bg1"/>
              </a:solidFill>
            </a:rPr>
            <a:t>Instruction to Council to </a:t>
          </a:r>
          <a:r>
            <a:rPr lang="fr-FR" sz="1200" kern="1200" dirty="0" err="1" smtClean="0">
              <a:solidFill>
                <a:schemeClr val="bg1"/>
              </a:solidFill>
            </a:rPr>
            <a:t>develop</a:t>
          </a:r>
          <a:r>
            <a:rPr lang="fr-FR" sz="1200" kern="1200" dirty="0" smtClean="0">
              <a:solidFill>
                <a:schemeClr val="bg1"/>
              </a:solidFill>
            </a:rPr>
            <a:t> issues </a:t>
          </a:r>
          <a:r>
            <a:rPr lang="fr-FR" sz="1200" kern="1200" dirty="0" err="1" smtClean="0">
              <a:solidFill>
                <a:schemeClr val="bg1"/>
              </a:solidFill>
            </a:rPr>
            <a:t>raised</a:t>
          </a:r>
          <a:r>
            <a:rPr lang="fr-FR" sz="1200" kern="1200" dirty="0" smtClean="0">
              <a:solidFill>
                <a:schemeClr val="bg1"/>
              </a:solidFill>
            </a:rPr>
            <a:t> by the </a:t>
          </a:r>
          <a:r>
            <a:rPr lang="fr-FR" sz="1200" kern="1200" dirty="0" err="1" smtClean="0">
              <a:solidFill>
                <a:schemeClr val="bg1"/>
              </a:solidFill>
            </a:rPr>
            <a:t>multidisciplinary</a:t>
          </a:r>
          <a:r>
            <a:rPr lang="fr-FR" sz="1200" kern="1200" dirty="0" smtClean="0">
              <a:solidFill>
                <a:schemeClr val="bg1"/>
              </a:solidFill>
            </a:rPr>
            <a:t> group.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3838847" y="1248060"/>
        <a:ext cx="1494256" cy="2400422"/>
      </dsp:txXfrm>
    </dsp:sp>
    <dsp:sp modelId="{E1C6EBF1-2C4A-4C8E-A20A-F2E9A82DEB6C}">
      <dsp:nvSpPr>
        <dsp:cNvPr id="0" name=""/>
        <dsp:cNvSpPr/>
      </dsp:nvSpPr>
      <dsp:spPr>
        <a:xfrm>
          <a:off x="5598516" y="1248060"/>
          <a:ext cx="1769094" cy="23590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bg1"/>
              </a:solidFill>
            </a:rPr>
            <a:t>December</a:t>
          </a:r>
          <a:r>
            <a:rPr lang="fr-FR" sz="1200" b="1" kern="1200" dirty="0" smtClean="0">
              <a:solidFill>
                <a:schemeClr val="bg1"/>
              </a:solidFill>
            </a:rPr>
            <a:t> 2010: the ANC </a:t>
          </a:r>
          <a:r>
            <a:rPr lang="fr-FR" sz="1200" b="1" kern="1200" dirty="0" err="1" smtClean="0">
              <a:solidFill>
                <a:schemeClr val="bg1"/>
              </a:solidFill>
            </a:rPr>
            <a:t>created</a:t>
          </a:r>
          <a:r>
            <a:rPr lang="fr-FR" sz="1200" b="1" kern="1200" dirty="0" smtClean="0">
              <a:solidFill>
                <a:schemeClr val="bg1"/>
              </a:solidFill>
            </a:rPr>
            <a:t> the Safety Information Protection </a:t>
          </a:r>
          <a:r>
            <a:rPr lang="fr-FR" sz="1200" b="1" kern="1200" dirty="0" err="1" smtClean="0">
              <a:solidFill>
                <a:schemeClr val="bg1"/>
              </a:solidFill>
            </a:rPr>
            <a:t>task</a:t>
          </a:r>
          <a:r>
            <a:rPr lang="fr-FR" sz="1200" b="1" kern="1200" dirty="0" smtClean="0">
              <a:solidFill>
                <a:schemeClr val="bg1"/>
              </a:solidFill>
            </a:rPr>
            <a:t> force </a:t>
          </a:r>
          <a:r>
            <a:rPr lang="fr-FR" sz="1200" kern="1200" dirty="0" smtClean="0">
              <a:solidFill>
                <a:schemeClr val="bg1"/>
              </a:solidFill>
            </a:rPr>
            <a:t>To </a:t>
          </a:r>
          <a:r>
            <a:rPr lang="fr-FR" sz="1200" kern="1200" dirty="0" err="1" smtClean="0">
              <a:solidFill>
                <a:schemeClr val="bg1"/>
              </a:solidFill>
            </a:rPr>
            <a:t>provide</a:t>
          </a:r>
          <a:r>
            <a:rPr lang="fr-FR" sz="1200" kern="1200" dirty="0" smtClean="0">
              <a:solidFill>
                <a:schemeClr val="bg1"/>
              </a:solidFill>
            </a:rPr>
            <a:t> </a:t>
          </a:r>
          <a:r>
            <a:rPr lang="fr-FR" sz="1200" kern="1200" dirty="0" err="1" smtClean="0">
              <a:solidFill>
                <a:schemeClr val="bg1"/>
              </a:solidFill>
            </a:rPr>
            <a:t>recommendations</a:t>
          </a:r>
          <a:r>
            <a:rPr lang="fr-FR" sz="1200" kern="1200" dirty="0" smtClean="0">
              <a:solidFill>
                <a:schemeClr val="bg1"/>
              </a:solidFill>
            </a:rPr>
            <a:t> and guidance. 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5598516" y="1248060"/>
        <a:ext cx="1769094" cy="2359017"/>
      </dsp:txXfrm>
    </dsp:sp>
    <dsp:sp modelId="{B618F06D-246D-4936-B803-24180275767E}">
      <dsp:nvSpPr>
        <dsp:cNvPr id="0" name=""/>
        <dsp:cNvSpPr/>
      </dsp:nvSpPr>
      <dsp:spPr>
        <a:xfrm>
          <a:off x="7562077" y="1248060"/>
          <a:ext cx="1579808" cy="2400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ICAO</a:t>
          </a:r>
          <a:r>
            <a:rPr lang="fr-FR" sz="1050" b="1" kern="1200" baseline="0" dirty="0" smtClean="0">
              <a:solidFill>
                <a:schemeClr val="bg1"/>
              </a:solidFill>
            </a:rPr>
            <a:t>  2013 </a:t>
          </a:r>
          <a:r>
            <a:rPr lang="fr-FR" sz="1050" b="1" kern="1200" baseline="0" dirty="0" err="1" smtClean="0">
              <a:solidFill>
                <a:schemeClr val="bg1"/>
              </a:solidFill>
            </a:rPr>
            <a:t>Assembly</a:t>
          </a:r>
          <a:r>
            <a:rPr lang="fr-FR" sz="1050" b="1" kern="1200" baseline="0" dirty="0" smtClean="0">
              <a:solidFill>
                <a:schemeClr val="bg1"/>
              </a:solidFill>
            </a:rPr>
            <a:t> </a:t>
          </a:r>
          <a:r>
            <a:rPr lang="fr-FR" sz="1050" b="1" kern="1200" baseline="0" dirty="0" err="1" smtClean="0">
              <a:solidFill>
                <a:schemeClr val="bg1"/>
              </a:solidFill>
            </a:rPr>
            <a:t>Resolutions</a:t>
          </a:r>
          <a:r>
            <a:rPr lang="fr-FR" sz="1050" b="1" kern="1200" baseline="0" dirty="0" smtClean="0">
              <a:solidFill>
                <a:schemeClr val="bg1"/>
              </a:solidFill>
            </a:rPr>
            <a:t> A38-3 &amp; 38-4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baseline="0" dirty="0" smtClean="0">
              <a:solidFill>
                <a:schemeClr val="bg1"/>
              </a:solidFill>
            </a:rPr>
            <a:t>Instruction to Council to </a:t>
          </a:r>
          <a:r>
            <a:rPr lang="fr-FR" sz="1050" kern="1200" baseline="0" dirty="0" err="1" smtClean="0">
              <a:solidFill>
                <a:schemeClr val="bg1"/>
              </a:solidFill>
            </a:rPr>
            <a:t>take</a:t>
          </a:r>
          <a:r>
            <a:rPr lang="fr-FR" sz="1050" kern="1200" baseline="0" dirty="0" smtClean="0">
              <a:solidFill>
                <a:schemeClr val="bg1"/>
              </a:solidFill>
            </a:rPr>
            <a:t> </a:t>
          </a:r>
          <a:r>
            <a:rPr lang="fr-FR" sz="1050" kern="1200" baseline="0" dirty="0" err="1" smtClean="0">
              <a:solidFill>
                <a:schemeClr val="bg1"/>
              </a:solidFill>
            </a:rPr>
            <a:t>into</a:t>
          </a:r>
          <a:r>
            <a:rPr lang="fr-FR" sz="1050" kern="1200" baseline="0" dirty="0" smtClean="0">
              <a:solidFill>
                <a:schemeClr val="bg1"/>
              </a:solidFill>
            </a:rPr>
            <a:t> </a:t>
          </a:r>
          <a:r>
            <a:rPr lang="fr-FR" sz="1050" kern="1200" baseline="0" dirty="0" err="1" smtClean="0">
              <a:solidFill>
                <a:schemeClr val="bg1"/>
              </a:solidFill>
            </a:rPr>
            <a:t>account</a:t>
          </a:r>
          <a:r>
            <a:rPr lang="fr-FR" sz="1050" kern="1200" baseline="0" dirty="0" smtClean="0">
              <a:solidFill>
                <a:schemeClr val="bg1"/>
              </a:solidFill>
            </a:rPr>
            <a:t> the </a:t>
          </a:r>
          <a:r>
            <a:rPr lang="fr-FR" sz="1050" kern="1200" baseline="0" dirty="0" err="1" smtClean="0">
              <a:solidFill>
                <a:schemeClr val="bg1"/>
              </a:solidFill>
            </a:rPr>
            <a:t>findings</a:t>
          </a:r>
          <a:r>
            <a:rPr lang="fr-FR" sz="1050" kern="1200" baseline="0" dirty="0" smtClean="0">
              <a:solidFill>
                <a:schemeClr val="bg1"/>
              </a:solidFill>
            </a:rPr>
            <a:t> &amp; </a:t>
          </a:r>
          <a:r>
            <a:rPr lang="fr-FR" sz="1050" kern="1200" baseline="0" dirty="0" err="1" smtClean="0">
              <a:solidFill>
                <a:schemeClr val="bg1"/>
              </a:solidFill>
            </a:rPr>
            <a:t>recommendations</a:t>
          </a:r>
          <a:r>
            <a:rPr lang="fr-FR" sz="1050" kern="1200" baseline="0" dirty="0" smtClean="0">
              <a:solidFill>
                <a:schemeClr val="bg1"/>
              </a:solidFill>
            </a:rPr>
            <a:t> of the </a:t>
          </a:r>
          <a:r>
            <a:rPr lang="fr-FR" sz="1050" kern="1200" baseline="0" dirty="0" err="1" smtClean="0">
              <a:solidFill>
                <a:schemeClr val="bg1"/>
              </a:solidFill>
            </a:rPr>
            <a:t>task</a:t>
          </a:r>
          <a:r>
            <a:rPr lang="fr-FR" sz="1050" kern="1200" baseline="0" dirty="0" smtClean="0">
              <a:solidFill>
                <a:schemeClr val="bg1"/>
              </a:solidFill>
            </a:rPr>
            <a:t> force for the provisions of the future </a:t>
          </a:r>
          <a:r>
            <a:rPr lang="fr-FR" sz="1050" kern="1200" baseline="0" dirty="0" err="1" smtClean="0">
              <a:solidFill>
                <a:schemeClr val="bg1"/>
              </a:solidFill>
            </a:rPr>
            <a:t>Annex</a:t>
          </a:r>
          <a:r>
            <a:rPr lang="fr-FR" sz="1050" kern="1200" baseline="0" dirty="0" smtClean="0">
              <a:solidFill>
                <a:schemeClr val="bg1"/>
              </a:solidFill>
            </a:rPr>
            <a:t> 19.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7562077" y="1248060"/>
        <a:ext cx="1579808" cy="24004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7CD18-1B18-4471-A325-9CE9762EB27D}">
      <dsp:nvSpPr>
        <dsp:cNvPr id="0" name=""/>
        <dsp:cNvSpPr/>
      </dsp:nvSpPr>
      <dsp:spPr>
        <a:xfrm>
          <a:off x="685799" y="0"/>
          <a:ext cx="7772400" cy="49006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41022-37BE-41D3-8232-8AC3E12CBB66}">
      <dsp:nvSpPr>
        <dsp:cNvPr id="0" name=""/>
        <dsp:cNvSpPr/>
      </dsp:nvSpPr>
      <dsp:spPr>
        <a:xfrm>
          <a:off x="11494" y="1227779"/>
          <a:ext cx="2201167" cy="2475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17 and 18 </a:t>
          </a:r>
          <a:r>
            <a:rPr lang="fr-FR" sz="1200" b="1" kern="1200" dirty="0" err="1" smtClean="0"/>
            <a:t>June</a:t>
          </a:r>
          <a:r>
            <a:rPr lang="fr-FR" sz="1200" b="1" kern="1200" dirty="0" smtClean="0"/>
            <a:t> 2014: the ANC </a:t>
          </a:r>
          <a:r>
            <a:rPr lang="fr-FR" sz="1200" kern="1200" dirty="0" err="1" smtClean="0"/>
            <a:t>accepted</a:t>
          </a:r>
          <a:r>
            <a:rPr lang="fr-FR" sz="1200" kern="1200" dirty="0" smtClean="0"/>
            <a:t> the </a:t>
          </a:r>
          <a:r>
            <a:rPr lang="fr-FR" sz="1200" kern="1200" dirty="0" err="1" smtClean="0"/>
            <a:t>recommendations</a:t>
          </a:r>
          <a:r>
            <a:rPr lang="fr-FR" sz="1200" kern="1200" dirty="0" smtClean="0"/>
            <a:t> of the SIP </a:t>
          </a:r>
          <a:r>
            <a:rPr lang="fr-FR" sz="1200" kern="1200" dirty="0" err="1" smtClean="0"/>
            <a:t>task</a:t>
          </a:r>
          <a:r>
            <a:rPr lang="fr-FR" sz="1200" kern="1200" dirty="0" smtClean="0"/>
            <a:t> force to </a:t>
          </a:r>
          <a:r>
            <a:rPr lang="fr-FR" sz="1200" kern="1200" dirty="0" err="1" smtClean="0"/>
            <a:t>send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them</a:t>
          </a:r>
          <a:r>
            <a:rPr lang="fr-FR" sz="1200" kern="1200" dirty="0" smtClean="0"/>
            <a:t> to </a:t>
          </a:r>
          <a:r>
            <a:rPr lang="fr-FR" sz="1200" kern="1200" dirty="0" err="1" smtClean="0"/>
            <a:t>Contracting</a:t>
          </a:r>
          <a:r>
            <a:rPr lang="fr-FR" sz="1200" kern="1200" dirty="0" smtClean="0"/>
            <a:t> States and </a:t>
          </a:r>
          <a:r>
            <a:rPr lang="fr-FR" sz="1200" kern="1200" dirty="0" err="1" smtClean="0"/>
            <a:t>appropriate</a:t>
          </a:r>
          <a:r>
            <a:rPr lang="fr-FR" sz="1200" kern="1200" dirty="0" smtClean="0"/>
            <a:t> international </a:t>
          </a:r>
          <a:r>
            <a:rPr lang="fr-FR" sz="1200" kern="1200" dirty="0" err="1" smtClean="0"/>
            <a:t>organizations</a:t>
          </a:r>
          <a:r>
            <a:rPr lang="fr-FR" sz="1200" kern="1200" dirty="0" smtClean="0"/>
            <a:t>. </a:t>
          </a:r>
          <a:endParaRPr lang="fr-FR" sz="1200" kern="1200" dirty="0"/>
        </a:p>
      </dsp:txBody>
      <dsp:txXfrm>
        <a:off x="11494" y="1227779"/>
        <a:ext cx="2201167" cy="2475397"/>
      </dsp:txXfrm>
    </dsp:sp>
    <dsp:sp modelId="{C7A9FB65-989C-4E98-B0F0-C8DA42C44C54}">
      <dsp:nvSpPr>
        <dsp:cNvPr id="0" name=""/>
        <dsp:cNvSpPr/>
      </dsp:nvSpPr>
      <dsp:spPr>
        <a:xfrm>
          <a:off x="2315802" y="1227779"/>
          <a:ext cx="2201167" cy="2445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7 July 2014 State </a:t>
          </a:r>
          <a:r>
            <a:rPr lang="fr-FR" sz="1400" b="1" kern="1200" dirty="0" err="1" smtClean="0"/>
            <a:t>letter</a:t>
          </a: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Proposals</a:t>
          </a:r>
          <a:r>
            <a:rPr lang="fr-FR" sz="1400" kern="1200" dirty="0" smtClean="0"/>
            <a:t> to </a:t>
          </a:r>
          <a:r>
            <a:rPr lang="fr-FR" sz="1400" kern="1200" dirty="0" err="1" smtClean="0"/>
            <a:t>be</a:t>
          </a:r>
          <a:r>
            <a:rPr lang="fr-FR" sz="1400" kern="1200" dirty="0" smtClean="0"/>
            <a:t> sent in a State </a:t>
          </a:r>
          <a:r>
            <a:rPr lang="fr-FR" sz="1400" kern="1200" dirty="0" err="1" smtClean="0"/>
            <a:t>letter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subject</a:t>
          </a:r>
          <a:r>
            <a:rPr lang="fr-FR" sz="1400" kern="1200" dirty="0" smtClean="0"/>
            <a:t> to </a:t>
          </a:r>
          <a:r>
            <a:rPr lang="fr-FR" sz="1400" kern="1200" dirty="0" err="1" smtClean="0"/>
            <a:t>comments</a:t>
          </a:r>
          <a:r>
            <a:rPr lang="fr-FR" sz="1400" kern="1200" dirty="0" smtClean="0"/>
            <a:t> and changes </a:t>
          </a:r>
          <a:r>
            <a:rPr lang="fr-FR" sz="1400" kern="1200" dirty="0" err="1" smtClean="0"/>
            <a:t>from</a:t>
          </a:r>
          <a:r>
            <a:rPr lang="fr-FR" sz="1400" kern="1200" dirty="0" smtClean="0"/>
            <a:t> ICAO </a:t>
          </a:r>
          <a:r>
            <a:rPr lang="fr-FR" sz="1400" kern="1200" dirty="0" err="1" smtClean="0"/>
            <a:t>Member</a:t>
          </a:r>
          <a:r>
            <a:rPr lang="fr-FR" sz="1400" kern="1200" dirty="0" smtClean="0"/>
            <a:t> States.</a:t>
          </a:r>
          <a:endParaRPr lang="fr-FR" sz="1400" kern="1200" dirty="0"/>
        </a:p>
      </dsp:txBody>
      <dsp:txXfrm>
        <a:off x="2315802" y="1227779"/>
        <a:ext cx="2201167" cy="2445052"/>
      </dsp:txXfrm>
    </dsp:sp>
    <dsp:sp modelId="{20BF855A-54E4-4C8A-B8E0-8F369928CBB1}">
      <dsp:nvSpPr>
        <dsp:cNvPr id="0" name=""/>
        <dsp:cNvSpPr/>
      </dsp:nvSpPr>
      <dsp:spPr>
        <a:xfrm>
          <a:off x="4627029" y="1227779"/>
          <a:ext cx="2201167" cy="2445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November</a:t>
          </a:r>
          <a:r>
            <a:rPr lang="fr-FR" sz="1400" b="1" kern="1200" dirty="0" smtClean="0"/>
            <a:t> 2014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Meeting to </a:t>
          </a:r>
          <a:r>
            <a:rPr lang="fr-FR" sz="1400" kern="1200" dirty="0" err="1" smtClean="0"/>
            <a:t>coordinate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with</a:t>
          </a:r>
          <a:r>
            <a:rPr lang="fr-FR" sz="1400" kern="1200" dirty="0" smtClean="0"/>
            <a:t> the Safety Management Panel (SMP).</a:t>
          </a:r>
          <a:endParaRPr lang="fr-FR" sz="1400" kern="1200" dirty="0"/>
        </a:p>
      </dsp:txBody>
      <dsp:txXfrm>
        <a:off x="4627029" y="1227779"/>
        <a:ext cx="2201167" cy="2445052"/>
      </dsp:txXfrm>
    </dsp:sp>
    <dsp:sp modelId="{B798497A-6BED-4EB2-99CF-5C9AB6A1D497}">
      <dsp:nvSpPr>
        <dsp:cNvPr id="0" name=""/>
        <dsp:cNvSpPr/>
      </dsp:nvSpPr>
      <dsp:spPr>
        <a:xfrm>
          <a:off x="6938255" y="1227779"/>
          <a:ext cx="2201167" cy="2445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June</a:t>
          </a:r>
          <a:r>
            <a:rPr lang="fr-FR" sz="1400" b="1" kern="1200" dirty="0" smtClean="0"/>
            <a:t> 2015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Preliminary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review</a:t>
          </a:r>
          <a:r>
            <a:rPr lang="fr-FR" sz="1400" kern="1200" dirty="0" smtClean="0"/>
            <a:t> by the ANC and </a:t>
          </a:r>
          <a:r>
            <a:rPr lang="fr-FR" sz="1400" kern="1200" dirty="0" err="1" smtClean="0"/>
            <a:t>envisaged</a:t>
          </a:r>
          <a:r>
            <a:rPr lang="fr-FR" sz="1400" kern="1200" dirty="0" smtClean="0"/>
            <a:t> </a:t>
          </a:r>
          <a:r>
            <a:rPr lang="fr-FR" sz="1400" kern="1200" dirty="0" smtClean="0"/>
            <a:t>for </a:t>
          </a:r>
          <a:r>
            <a:rPr lang="fr-FR" sz="1400" kern="1200" dirty="0" smtClean="0"/>
            <a:t>adoption in </a:t>
          </a:r>
          <a:r>
            <a:rPr lang="fr-FR" sz="1400" b="1" kern="1200" dirty="0" smtClean="0"/>
            <a:t>2016</a:t>
          </a:r>
          <a:r>
            <a:rPr lang="fr-FR" sz="1400" b="1" kern="1200" dirty="0" smtClean="0"/>
            <a:t>.</a:t>
          </a:r>
          <a:endParaRPr lang="fr-FR" sz="1400" b="1" kern="1200" dirty="0"/>
        </a:p>
      </dsp:txBody>
      <dsp:txXfrm>
        <a:off x="6938255" y="1227779"/>
        <a:ext cx="2201167" cy="244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3DAB49-A29A-4CFE-8D7F-70229D238090}" type="datetimeFigureOut">
              <a:rPr lang="fr-FR" smtClean="0"/>
              <a:pPr/>
              <a:t>18/04/2015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D5BFCA-E207-46CA-A73D-885571C5A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BMont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41682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4290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McGill </a:t>
            </a:r>
            <a:r>
              <a:rPr lang="fr-FR" sz="4000" dirty="0" err="1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fr-FR" sz="4000" dirty="0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International Aviation </a:t>
            </a:r>
            <a:r>
              <a:rPr lang="fr-FR" sz="4000" dirty="0" err="1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Liability</a:t>
            </a:r>
            <a:r>
              <a:rPr lang="fr-FR" sz="4000" dirty="0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4000" dirty="0" err="1" smtClean="0">
                <a:solidFill>
                  <a:srgbClr val="DF5C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</a:t>
            </a:r>
            <a:endParaRPr lang="fr-FR" sz="4000" dirty="0">
              <a:solidFill>
                <a:srgbClr val="DF5C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4355976" y="5403112"/>
            <a:ext cx="4572000" cy="145488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r-FR" sz="2000" dirty="0" smtClean="0"/>
              <a:t>April 17 – 18, 2015</a:t>
            </a:r>
          </a:p>
          <a:p>
            <a:pPr algn="r">
              <a:buNone/>
            </a:pPr>
            <a:r>
              <a:rPr lang="fr-FR" sz="2000" dirty="0" err="1" smtClean="0"/>
              <a:t>Hotel</a:t>
            </a:r>
            <a:r>
              <a:rPr lang="fr-FR" sz="2000" dirty="0" smtClean="0"/>
              <a:t> Bonaventure </a:t>
            </a:r>
            <a:r>
              <a:rPr lang="fr-FR" sz="2000" dirty="0" err="1" smtClean="0"/>
              <a:t>Montreal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err="1" smtClean="0"/>
              <a:t>Montreal</a:t>
            </a:r>
            <a:r>
              <a:rPr lang="fr-FR" sz="2000" dirty="0" smtClean="0"/>
              <a:t>, CANADA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ing-calendar-pages.jpg"/>
          <p:cNvPicPr>
            <a:picLocks noChangeAspect="1"/>
          </p:cNvPicPr>
          <p:nvPr/>
        </p:nvPicPr>
        <p:blipFill>
          <a:blip r:embed="rId2" cstate="print">
            <a:lum bright="2000" contrast="6000"/>
          </a:blip>
          <a:stretch>
            <a:fillRect/>
          </a:stretch>
        </p:blipFill>
        <p:spPr>
          <a:xfrm>
            <a:off x="4806807" y="0"/>
            <a:ext cx="4337193" cy="2276872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0" y="1481138"/>
          <a:ext cx="9144000" cy="490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Espace réservé du contenu 6" descr="Facade-multiply_newsro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60648"/>
            <a:ext cx="4608512" cy="1668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467952"/>
          </a:xfrm>
        </p:spPr>
        <p:txBody>
          <a:bodyPr>
            <a:normAutofit/>
          </a:bodyPr>
          <a:lstStyle/>
          <a:p>
            <a:pPr marL="365760" lvl="1" indent="-256032" algn="ctr">
              <a:spcBef>
                <a:spcPts val="400"/>
              </a:spcBef>
              <a:buSzPct val="68000"/>
              <a:buNone/>
            </a:pPr>
            <a:endParaRPr lang="en-US" sz="2100" b="1" dirty="0" smtClean="0">
              <a:solidFill>
                <a:schemeClr val="accent3"/>
              </a:solidFill>
            </a:endParaRPr>
          </a:p>
          <a:p>
            <a:pPr marL="365760" lvl="1" indent="-256032" algn="just">
              <a:spcBef>
                <a:spcPts val="400"/>
              </a:spcBef>
              <a:buSzPct val="68000"/>
              <a:buNone/>
            </a:pPr>
            <a:r>
              <a:rPr lang="en-US" sz="2100" b="1" dirty="0" smtClean="0"/>
              <a:t> </a:t>
            </a:r>
          </a:p>
          <a:p>
            <a:pPr marL="603504" lvl="2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1900" dirty="0" smtClean="0"/>
              <a:t>No State shall make available or use safety information or data for </a:t>
            </a:r>
            <a:r>
              <a:rPr lang="en-US" sz="1900" u="sng" dirty="0" smtClean="0"/>
              <a:t>other than safety-related purposes</a:t>
            </a:r>
            <a:r>
              <a:rPr lang="en-US" sz="1900" dirty="0" smtClean="0"/>
              <a:t>, </a:t>
            </a:r>
          </a:p>
          <a:p>
            <a:pPr marL="603504" lvl="2" indent="-256032" algn="just">
              <a:spcBef>
                <a:spcPts val="400"/>
              </a:spcBef>
              <a:buSzPct val="68000"/>
              <a:buNone/>
            </a:pPr>
            <a:endParaRPr lang="en-US" sz="1900" dirty="0" smtClean="0"/>
          </a:p>
          <a:p>
            <a:pPr marL="603504" lvl="2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1900" u="sng" dirty="0" smtClean="0"/>
              <a:t>unless exceptionally</a:t>
            </a:r>
            <a:r>
              <a:rPr lang="en-US" sz="1900" dirty="0" smtClean="0"/>
              <a:t>, if an appropriate authority (judicial or non-judicial with safety expertise) determines that the value of its disclosure or use in any particular instance outweighs the likely adverse impact such action will have on aviation safety.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3096344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 smtClean="0"/>
              <a:t>Need</a:t>
            </a:r>
            <a:r>
              <a:rPr lang="fr-FR" sz="2800" dirty="0" smtClean="0"/>
              <a:t> for a </a:t>
            </a:r>
            <a:r>
              <a:rPr lang="fr-FR" sz="2800" dirty="0" err="1" smtClean="0"/>
              <a:t>Balancing</a:t>
            </a:r>
            <a:r>
              <a:rPr lang="fr-FR" sz="2800" dirty="0" smtClean="0"/>
              <a:t> Test</a:t>
            </a: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3131840" y="4365104"/>
            <a:ext cx="5760640" cy="21283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3"/>
              </a:solidFill>
            </a:endParaRPr>
          </a:p>
        </p:txBody>
      </p:sp>
      <p:pic>
        <p:nvPicPr>
          <p:cNvPr id="4" name="Espace réservé du contenu 8" descr="Site-page-banner_Council-generic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635896" y="260648"/>
            <a:ext cx="5288317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43924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900" b="1" dirty="0" smtClean="0">
                <a:solidFill>
                  <a:schemeClr val="accent3"/>
                </a:solidFill>
              </a:rPr>
              <a:t>EU Regulation 376/2014 on the reporting, analysis and follow-up of aviation occurrences in civil aviation</a:t>
            </a:r>
          </a:p>
          <a:p>
            <a:pPr algn="ctr">
              <a:buNone/>
            </a:pPr>
            <a:r>
              <a:rPr lang="en-US" sz="2900" dirty="0" smtClean="0"/>
              <a:t>(</a:t>
            </a:r>
            <a:r>
              <a:rPr lang="en-US" sz="2500" dirty="0" smtClean="0"/>
              <a:t>Amend EU Regulation 996/2010 on investigation and prevention of accidents and incidents in civil aviation)</a:t>
            </a:r>
          </a:p>
          <a:p>
            <a:endParaRPr lang="en-US" sz="2900" dirty="0" smtClean="0"/>
          </a:p>
          <a:p>
            <a:pPr algn="just"/>
            <a:r>
              <a:rPr lang="en-US" sz="2900" dirty="0" smtClean="0"/>
              <a:t>Need </a:t>
            </a:r>
            <a:r>
              <a:rPr lang="en-US" sz="2900" u="sng" dirty="0" smtClean="0"/>
              <a:t>voluntary </a:t>
            </a:r>
            <a:r>
              <a:rPr lang="en-US" sz="2900" dirty="0" smtClean="0"/>
              <a:t>(art. 5) and </a:t>
            </a:r>
            <a:r>
              <a:rPr lang="en-US" sz="2900" u="sng" dirty="0" smtClean="0"/>
              <a:t>mandatory</a:t>
            </a:r>
            <a:r>
              <a:rPr lang="en-US" sz="2900" dirty="0" smtClean="0"/>
              <a:t> (art. 4) reporting system.</a:t>
            </a:r>
          </a:p>
          <a:p>
            <a:pPr algn="just">
              <a:buNone/>
            </a:pPr>
            <a:endParaRPr lang="en-US" sz="2900" dirty="0" smtClean="0"/>
          </a:p>
          <a:p>
            <a:pPr algn="just"/>
            <a:r>
              <a:rPr lang="en-US" sz="2900" u="sng" dirty="0" smtClean="0"/>
              <a:t>Report, collect, store, protect (de-identify), exchange, disseminate, and analyze</a:t>
            </a:r>
            <a:r>
              <a:rPr lang="en-US" sz="2900" dirty="0" smtClean="0"/>
              <a:t> safety information.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Implementation by </a:t>
            </a:r>
            <a:r>
              <a:rPr lang="en-US" sz="2900" u="sng" dirty="0" smtClean="0"/>
              <a:t>relevant aviation safety authorities</a:t>
            </a:r>
            <a:r>
              <a:rPr lang="en-US" sz="2900" dirty="0" smtClean="0"/>
              <a:t> of the Member States, Organizations as part of their Safety Management Systems, and the European Aviation Safety Agency</a:t>
            </a:r>
          </a:p>
          <a:p>
            <a:pPr algn="just">
              <a:buNone/>
            </a:pPr>
            <a:endParaRPr lang="en-US" sz="2900" dirty="0" smtClean="0"/>
          </a:p>
          <a:p>
            <a:pPr algn="just"/>
            <a:r>
              <a:rPr lang="en-US" sz="2900" dirty="0" smtClean="0"/>
              <a:t>EU differs on protection of both voluntary and mandatory reporting, and </a:t>
            </a:r>
            <a:r>
              <a:rPr lang="en-US" sz="2900" u="sng" dirty="0" smtClean="0"/>
              <a:t>focuses more on protecting individuals, not organizations,</a:t>
            </a:r>
            <a:r>
              <a:rPr lang="en-US" sz="2900" dirty="0" smtClean="0"/>
              <a:t> with deference to national/civil laws.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49817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Recent developments in the European Union</a:t>
            </a:r>
            <a:br>
              <a:rPr lang="en-US" sz="2400" dirty="0" smtClean="0"/>
            </a:br>
            <a:endParaRPr lang="fr-FR" sz="2400" dirty="0"/>
          </a:p>
        </p:txBody>
      </p:sp>
      <p:pic>
        <p:nvPicPr>
          <p:cNvPr id="5" name="Espace réservé du contenu 6" descr="EC_full_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16835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2808312"/>
          </a:xfrm>
        </p:spPr>
        <p:txBody>
          <a:bodyPr>
            <a:normAutofit lnSpcReduction="10000"/>
          </a:bodyPr>
          <a:lstStyle/>
          <a:p>
            <a:r>
              <a:rPr lang="fr-FR" sz="3600" b="1" dirty="0" err="1" smtClean="0">
                <a:solidFill>
                  <a:schemeClr val="accent3"/>
                </a:solidFill>
              </a:rPr>
              <a:t>I</a:t>
            </a:r>
            <a:r>
              <a:rPr lang="fr-FR" sz="3600" b="1" dirty="0" err="1" smtClean="0">
                <a:solidFill>
                  <a:schemeClr val="accent3"/>
                </a:solidFill>
              </a:rPr>
              <a:t>ndividuals</a:t>
            </a:r>
            <a:r>
              <a:rPr lang="fr-FR" sz="3600" b="1" dirty="0" smtClean="0">
                <a:solidFill>
                  <a:schemeClr val="accent3"/>
                </a:solidFill>
              </a:rPr>
              <a:t> vs </a:t>
            </a:r>
            <a:r>
              <a:rPr lang="fr-FR" sz="3600" b="1" dirty="0" err="1" smtClean="0">
                <a:solidFill>
                  <a:schemeClr val="accent3"/>
                </a:solidFill>
              </a:rPr>
              <a:t>organizations</a:t>
            </a:r>
            <a:endParaRPr lang="fr-FR" sz="3600" b="1" dirty="0" smtClean="0">
              <a:solidFill>
                <a:schemeClr val="accent3"/>
              </a:solidFill>
            </a:endParaRPr>
          </a:p>
          <a:p>
            <a:r>
              <a:rPr lang="fr-FR" sz="3600" b="1" dirty="0" smtClean="0">
                <a:solidFill>
                  <a:schemeClr val="accent3"/>
                </a:solidFill>
              </a:rPr>
              <a:t>Accident vs incident reports </a:t>
            </a:r>
          </a:p>
          <a:p>
            <a:r>
              <a:rPr lang="fr-FR" sz="3600" b="1" dirty="0" smtClean="0">
                <a:solidFill>
                  <a:schemeClr val="accent3"/>
                </a:solidFill>
              </a:rPr>
              <a:t>CVR and image </a:t>
            </a:r>
            <a:r>
              <a:rPr lang="fr-FR" sz="3600" b="1" dirty="0" err="1" smtClean="0">
                <a:solidFill>
                  <a:schemeClr val="accent3"/>
                </a:solidFill>
              </a:rPr>
              <a:t>recordings</a:t>
            </a:r>
            <a:endParaRPr lang="fr-FR" sz="3600" b="1" dirty="0" smtClean="0">
              <a:solidFill>
                <a:schemeClr val="accent3"/>
              </a:solidFill>
            </a:endParaRPr>
          </a:p>
          <a:p>
            <a:r>
              <a:rPr lang="fr-FR" sz="3600" b="1" dirty="0" err="1" smtClean="0">
                <a:solidFill>
                  <a:schemeClr val="accent3"/>
                </a:solidFill>
              </a:rPr>
              <a:t>L</a:t>
            </a:r>
            <a:r>
              <a:rPr lang="fr-FR" sz="3600" b="1" dirty="0" err="1" smtClean="0">
                <a:solidFill>
                  <a:schemeClr val="accent3"/>
                </a:solidFill>
              </a:rPr>
              <a:t>egislation</a:t>
            </a:r>
            <a:r>
              <a:rPr lang="fr-FR" sz="3600" b="1" dirty="0" smtClean="0">
                <a:solidFill>
                  <a:schemeClr val="accent3"/>
                </a:solidFill>
              </a:rPr>
              <a:t> vs training</a:t>
            </a:r>
          </a:p>
          <a:p>
            <a:r>
              <a:rPr lang="fr-FR" sz="3600" b="1" dirty="0" smtClean="0">
                <a:solidFill>
                  <a:schemeClr val="accent3"/>
                </a:solidFill>
              </a:rPr>
              <a:t>Civil </a:t>
            </a:r>
            <a:r>
              <a:rPr lang="fr-FR" sz="3600" b="1" dirty="0" err="1" smtClean="0">
                <a:solidFill>
                  <a:schemeClr val="accent3"/>
                </a:solidFill>
              </a:rPr>
              <a:t>law</a:t>
            </a:r>
            <a:r>
              <a:rPr lang="fr-FR" sz="3600" b="1" dirty="0" smtClean="0">
                <a:solidFill>
                  <a:schemeClr val="accent3"/>
                </a:solidFill>
              </a:rPr>
              <a:t> vs </a:t>
            </a:r>
            <a:r>
              <a:rPr lang="fr-FR" sz="3600" b="1" dirty="0" err="1" smtClean="0">
                <a:solidFill>
                  <a:schemeClr val="accent3"/>
                </a:solidFill>
              </a:rPr>
              <a:t>common</a:t>
            </a:r>
            <a:r>
              <a:rPr lang="fr-FR" sz="3600" b="1" dirty="0" smtClean="0">
                <a:solidFill>
                  <a:schemeClr val="accent3"/>
                </a:solidFill>
              </a:rPr>
              <a:t> </a:t>
            </a:r>
            <a:r>
              <a:rPr lang="fr-FR" sz="3600" b="1" dirty="0" err="1" smtClean="0">
                <a:solidFill>
                  <a:schemeClr val="accent3"/>
                </a:solidFill>
              </a:rPr>
              <a:t>law</a:t>
            </a:r>
            <a:endParaRPr lang="fr-FR" sz="36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Extent</a:t>
            </a:r>
            <a:r>
              <a:rPr lang="fr-FR" dirty="0" smtClean="0"/>
              <a:t> of Protection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3212976"/>
            <a:ext cx="7920880" cy="3157811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Urging States to coordinate between:</a:t>
            </a:r>
          </a:p>
          <a:p>
            <a:pPr>
              <a:buNone/>
            </a:pPr>
            <a:endParaRPr lang="en-US" sz="3400" dirty="0" smtClean="0"/>
          </a:p>
          <a:p>
            <a:pPr lvl="1"/>
            <a:r>
              <a:rPr lang="en-US" sz="3400" b="1" dirty="0" smtClean="0"/>
              <a:t>Judicial authorities: </a:t>
            </a:r>
            <a:r>
              <a:rPr lang="en-US" sz="3400" dirty="0" smtClean="0"/>
              <a:t>law enforcement bodies, prosecutors &amp; judges, and </a:t>
            </a:r>
          </a:p>
          <a:p>
            <a:pPr lvl="1"/>
            <a:r>
              <a:rPr lang="en-US" sz="3400" b="1" dirty="0" smtClean="0"/>
              <a:t>Safety authorities: </a:t>
            </a:r>
            <a:r>
              <a:rPr lang="en-US" sz="3400" dirty="0" smtClean="0"/>
              <a:t>accident Investigation authorities, and</a:t>
            </a:r>
          </a:p>
          <a:p>
            <a:pPr lvl="1"/>
            <a:r>
              <a:rPr lang="en-US" sz="3400" b="1" dirty="0" smtClean="0"/>
              <a:t>SMS stakeholders.</a:t>
            </a:r>
          </a:p>
          <a:p>
            <a:endParaRPr lang="en-US" sz="3400" dirty="0" smtClean="0"/>
          </a:p>
          <a:p>
            <a:r>
              <a:rPr lang="en-US" sz="3400" dirty="0" smtClean="0"/>
              <a:t>Each State shall promote the establishment of safety information:</a:t>
            </a:r>
          </a:p>
          <a:p>
            <a:pPr>
              <a:buNone/>
            </a:pPr>
            <a:endParaRPr lang="en-US" sz="3400" dirty="0" smtClean="0"/>
          </a:p>
          <a:p>
            <a:pPr lvl="1"/>
            <a:r>
              <a:rPr lang="en-US" sz="3400" b="1" dirty="0" smtClean="0"/>
              <a:t>Sharing networks </a:t>
            </a:r>
            <a:r>
              <a:rPr lang="en-US" sz="3400" dirty="0" smtClean="0"/>
              <a:t>among users of the aviation systems, and</a:t>
            </a:r>
          </a:p>
          <a:p>
            <a:pPr lvl="1"/>
            <a:r>
              <a:rPr lang="en-US" sz="3400" b="1" dirty="0" smtClean="0"/>
              <a:t>Facilitate the free exchange </a:t>
            </a:r>
            <a:r>
              <a:rPr lang="en-US" sz="3400" dirty="0" smtClean="0"/>
              <a:t>of safety information.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Allow States the flexibility to draft their laws and regulations in accordance with their national policies.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Need</a:t>
            </a:r>
            <a:r>
              <a:rPr lang="fr-FR" sz="3200" dirty="0" smtClean="0"/>
              <a:t> for Advanced Arrangements</a:t>
            </a:r>
            <a:endParaRPr lang="fr-FR" sz="3200" dirty="0"/>
          </a:p>
        </p:txBody>
      </p:sp>
      <p:pic>
        <p:nvPicPr>
          <p:cNvPr id="5" name="Image 4" descr="BEA G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2880320" cy="185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016224" cy="200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cealing box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052736"/>
            <a:ext cx="2031107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700808"/>
            <a:ext cx="4402832" cy="4395943"/>
          </a:xfrm>
        </p:spPr>
        <p:txBody>
          <a:bodyPr>
            <a:noAutofit/>
          </a:bodyPr>
          <a:lstStyle/>
          <a:p>
            <a:r>
              <a:rPr lang="en-US" sz="3200" dirty="0" smtClean="0"/>
              <a:t>ICAO action</a:t>
            </a:r>
          </a:p>
          <a:p>
            <a:r>
              <a:rPr lang="en-US" sz="3200" dirty="0" smtClean="0"/>
              <a:t>National legislation</a:t>
            </a:r>
          </a:p>
          <a:p>
            <a:r>
              <a:rPr lang="en-US" sz="3200" dirty="0" smtClean="0"/>
              <a:t>Judicial precedent</a:t>
            </a:r>
            <a:endParaRPr lang="en-US" sz="3200" dirty="0" smtClean="0"/>
          </a:p>
          <a:p>
            <a:r>
              <a:rPr lang="en-US" sz="3200" dirty="0" smtClean="0"/>
              <a:t>Penalties </a:t>
            </a:r>
            <a:r>
              <a:rPr lang="en-US" sz="3200" dirty="0" smtClean="0"/>
              <a:t>against those who misuse protected  safety information.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pic>
        <p:nvPicPr>
          <p:cNvPr id="7" name="Espace réservé du contenu 6" descr="lady_justice_sm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041775" cy="2757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a319_01-7859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104456" cy="2420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Questions?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23528" y="3284984"/>
            <a:ext cx="4038600" cy="2578291"/>
          </a:xfrm>
        </p:spPr>
        <p:txBody>
          <a:bodyPr>
            <a:normAutofit fontScale="32500" lnSpcReduction="20000"/>
          </a:bodyPr>
          <a:lstStyle/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6200" b="1" dirty="0" smtClean="0"/>
              <a:t>Kenneth P. Quinn</a:t>
            </a:r>
          </a:p>
          <a:p>
            <a:endParaRPr lang="fr-FR" sz="6200" dirty="0" smtClean="0"/>
          </a:p>
          <a:p>
            <a:r>
              <a:rPr lang="fr-FR" sz="6200" dirty="0" smtClean="0"/>
              <a:t>(202) 468-1056 </a:t>
            </a:r>
            <a:r>
              <a:rPr lang="fr-FR" sz="6200" dirty="0" err="1" smtClean="0"/>
              <a:t>Cell</a:t>
            </a:r>
            <a:endParaRPr lang="fr-FR" sz="6200" dirty="0" smtClean="0"/>
          </a:p>
          <a:p>
            <a:r>
              <a:rPr lang="fr-FR" sz="6200" dirty="0" smtClean="0"/>
              <a:t>(202) 663-8898 Office</a:t>
            </a:r>
          </a:p>
          <a:p>
            <a:r>
              <a:rPr lang="fr-FR" sz="6200" dirty="0" smtClean="0"/>
              <a:t>kquinn@pillsburylaw.com</a:t>
            </a:r>
            <a:endParaRPr lang="fr-FR" sz="6200" dirty="0"/>
          </a:p>
        </p:txBody>
      </p:sp>
      <p:pic>
        <p:nvPicPr>
          <p:cNvPr id="12" name="Image 11" descr="FSF_logo_tag_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2673927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 descr="mcgill-university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21088"/>
            <a:ext cx="2792161" cy="1479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762872" cy="30103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sz="2000" dirty="0" smtClean="0"/>
          </a:p>
          <a:p>
            <a:r>
              <a:rPr lang="fr-FR" sz="2600" b="1" dirty="0" err="1" smtClean="0"/>
              <a:t>Moderator</a:t>
            </a:r>
            <a:r>
              <a:rPr lang="fr-FR" sz="2600" b="1" dirty="0" smtClean="0"/>
              <a:t>:</a:t>
            </a:r>
            <a:r>
              <a:rPr lang="fr-FR" sz="2600" dirty="0" smtClean="0"/>
              <a:t> </a:t>
            </a:r>
            <a:r>
              <a:rPr lang="fr-FR" sz="2600" dirty="0" smtClean="0"/>
              <a:t> </a:t>
            </a:r>
            <a:r>
              <a:rPr lang="fr-FR" sz="2600" dirty="0" smtClean="0"/>
              <a:t> </a:t>
            </a:r>
            <a:r>
              <a:rPr lang="fr-FR" sz="2600" b="1" dirty="0" smtClean="0"/>
              <a:t>Kenneth </a:t>
            </a:r>
            <a:r>
              <a:rPr lang="fr-FR" sz="2600" b="1" dirty="0" smtClean="0"/>
              <a:t>P. Quinn </a:t>
            </a:r>
            <a:r>
              <a:rPr lang="fr-FR" sz="2600" dirty="0" smtClean="0"/>
              <a:t>– Pillsbury Winthrop Shaw Pittman LLP</a:t>
            </a:r>
          </a:p>
          <a:p>
            <a:pPr>
              <a:buNone/>
            </a:pPr>
            <a:r>
              <a:rPr lang="fr-FR" sz="2600" dirty="0" smtClean="0"/>
              <a:t>	</a:t>
            </a:r>
          </a:p>
          <a:p>
            <a:pPr>
              <a:buNone/>
            </a:pPr>
            <a:r>
              <a:rPr lang="fr-FR" sz="2600" dirty="0" smtClean="0"/>
              <a:t>	</a:t>
            </a:r>
            <a:r>
              <a:rPr lang="fr-FR" sz="2600" b="1" dirty="0" err="1" smtClean="0"/>
              <a:t>Panelists</a:t>
            </a:r>
            <a:r>
              <a:rPr lang="fr-FR" sz="2600" b="1" dirty="0" smtClean="0"/>
              <a:t>: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b="1" dirty="0" smtClean="0"/>
              <a:t>John </a:t>
            </a:r>
            <a:r>
              <a:rPr lang="fr-FR" sz="2600" b="1" dirty="0" err="1" smtClean="0"/>
              <a:t>Illson</a:t>
            </a:r>
            <a:r>
              <a:rPr lang="fr-FR" sz="2600" b="1" dirty="0" smtClean="0"/>
              <a:t> </a:t>
            </a:r>
            <a:r>
              <a:rPr lang="fr-FR" sz="2600" dirty="0" smtClean="0"/>
              <a:t>– ICAO </a:t>
            </a:r>
            <a:r>
              <a:rPr lang="fr-FR" sz="2600" dirty="0" err="1" smtClean="0"/>
              <a:t>Chief</a:t>
            </a:r>
            <a:r>
              <a:rPr lang="fr-FR" sz="2600" dirty="0" smtClean="0"/>
              <a:t> of </a:t>
            </a:r>
            <a:r>
              <a:rPr lang="fr-FR" sz="2600" dirty="0" err="1" smtClean="0"/>
              <a:t>Operational</a:t>
            </a:r>
            <a:r>
              <a:rPr lang="fr-FR" sz="2600" dirty="0" smtClean="0"/>
              <a:t> </a:t>
            </a:r>
            <a:r>
              <a:rPr lang="fr-FR" sz="2600" dirty="0" err="1" smtClean="0"/>
              <a:t>Safety</a:t>
            </a:r>
            <a:r>
              <a:rPr lang="fr-FR" sz="2600" dirty="0" smtClean="0"/>
              <a:t> Section</a:t>
            </a:r>
          </a:p>
          <a:p>
            <a:endParaRPr lang="fr-FR" sz="2600" dirty="0" smtClean="0"/>
          </a:p>
          <a:p>
            <a:r>
              <a:rPr lang="fr-FR" sz="2600" b="1" dirty="0" smtClean="0"/>
              <a:t>Steven C. Marks </a:t>
            </a:r>
            <a:r>
              <a:rPr lang="fr-FR" sz="2600" dirty="0" smtClean="0"/>
              <a:t>– </a:t>
            </a:r>
            <a:r>
              <a:rPr lang="fr-FR" sz="2600" dirty="0" err="1" smtClean="0"/>
              <a:t>Podhurst</a:t>
            </a:r>
            <a:r>
              <a:rPr lang="fr-FR" sz="2600" dirty="0" smtClean="0"/>
              <a:t> </a:t>
            </a:r>
            <a:r>
              <a:rPr lang="fr-FR" sz="2600" dirty="0" err="1" smtClean="0"/>
              <a:t>Orseck</a:t>
            </a:r>
            <a:r>
              <a:rPr lang="fr-FR" sz="2600" dirty="0" smtClean="0"/>
              <a:t> PA</a:t>
            </a:r>
          </a:p>
          <a:p>
            <a:endParaRPr lang="fr-FR" sz="2600" dirty="0" smtClean="0"/>
          </a:p>
          <a:p>
            <a:r>
              <a:rPr lang="fr-FR" sz="2600" b="1" dirty="0" smtClean="0"/>
              <a:t>Tatiana </a:t>
            </a:r>
            <a:r>
              <a:rPr lang="fr-FR" sz="2600" b="1" dirty="0" err="1" smtClean="0"/>
              <a:t>Pak</a:t>
            </a:r>
            <a:r>
              <a:rPr lang="fr-FR" sz="2600" b="1" dirty="0" smtClean="0"/>
              <a:t>  </a:t>
            </a:r>
            <a:r>
              <a:rPr lang="fr-FR" sz="2600" dirty="0" smtClean="0"/>
              <a:t>- </a:t>
            </a:r>
            <a:r>
              <a:rPr lang="fr-FR" sz="2600" dirty="0" err="1" smtClean="0"/>
              <a:t>Technical</a:t>
            </a:r>
            <a:r>
              <a:rPr lang="fr-FR" sz="2600" dirty="0" smtClean="0"/>
              <a:t> </a:t>
            </a:r>
            <a:r>
              <a:rPr lang="fr-FR" sz="2600" dirty="0" err="1" smtClean="0"/>
              <a:t>Officer</a:t>
            </a:r>
            <a:r>
              <a:rPr lang="fr-FR" sz="2600" dirty="0" smtClean="0"/>
              <a:t> ANB, ICAO</a:t>
            </a:r>
          </a:p>
          <a:p>
            <a:endParaRPr lang="fr-FR" sz="2600" dirty="0" smtClean="0"/>
          </a:p>
          <a:p>
            <a:r>
              <a:rPr lang="fr-FR" sz="2600" b="1" dirty="0" smtClean="0"/>
              <a:t>Philippine Dumoulin </a:t>
            </a:r>
            <a:r>
              <a:rPr lang="fr-FR" sz="2600" dirty="0" smtClean="0"/>
              <a:t>– McGill IASL</a:t>
            </a:r>
            <a:endParaRPr lang="fr-FR" sz="2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Protection of </a:t>
            </a:r>
            <a:r>
              <a:rPr lang="fr-FR" dirty="0" err="1" smtClean="0"/>
              <a:t>Safety</a:t>
            </a:r>
            <a:r>
              <a:rPr lang="fr-FR" dirty="0" smtClean="0"/>
              <a:t> Information</a:t>
            </a:r>
            <a:br>
              <a:rPr lang="fr-FR" dirty="0" smtClean="0"/>
            </a:br>
            <a:r>
              <a:rPr lang="fr-FR" sz="3100" dirty="0" smtClean="0"/>
              <a:t>Saturday, April 18. 10:50 – 12:00</a:t>
            </a:r>
            <a:endParaRPr lang="fr-FR" sz="3100" dirty="0"/>
          </a:p>
        </p:txBody>
      </p:sp>
      <p:pic>
        <p:nvPicPr>
          <p:cNvPr id="10" name="Image 9" descr="FSF_logo_tag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93096"/>
            <a:ext cx="2797305" cy="1506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Espace réservé du contenu 11" descr="mcgill-university-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988840"/>
            <a:ext cx="2952328" cy="1563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PHILIPINE\Desktop\Pillsbur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1872208" cy="1248139"/>
          </a:xfrm>
          <a:prstGeom prst="rect">
            <a:avLst/>
          </a:prstGeom>
          <a:noFill/>
        </p:spPr>
      </p:pic>
      <p:pic>
        <p:nvPicPr>
          <p:cNvPr id="1028" name="Picture 4" descr="C:\Users\PHILIPINE\Desktop\ICAO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191271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200" dirty="0" smtClean="0"/>
              <a:t>Open Records </a:t>
            </a:r>
            <a:r>
              <a:rPr lang="fr-FR" sz="3200" dirty="0" err="1" smtClean="0"/>
              <a:t>Act</a:t>
            </a:r>
            <a:r>
              <a:rPr lang="fr-FR" sz="3200" dirty="0" smtClean="0"/>
              <a:t>/FOIA-type </a:t>
            </a:r>
            <a:r>
              <a:rPr lang="fr-FR" sz="3200" dirty="0" err="1" smtClean="0"/>
              <a:t>laws</a:t>
            </a:r>
            <a:endParaRPr lang="fr-FR" sz="3200" dirty="0" smtClean="0"/>
          </a:p>
          <a:p>
            <a:r>
              <a:rPr lang="fr-FR" sz="3200" dirty="0" err="1" smtClean="0"/>
              <a:t>Enforcement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proceedings</a:t>
            </a:r>
            <a:endParaRPr lang="fr-FR" sz="3200" dirty="0" smtClean="0"/>
          </a:p>
          <a:p>
            <a:r>
              <a:rPr lang="fr-FR" sz="3200" dirty="0" err="1" smtClean="0"/>
              <a:t>Disciplinary</a:t>
            </a:r>
            <a:r>
              <a:rPr lang="fr-FR" sz="3200" dirty="0" smtClean="0"/>
              <a:t> actions</a:t>
            </a:r>
          </a:p>
          <a:p>
            <a:r>
              <a:rPr lang="fr-FR" sz="3200" dirty="0" smtClean="0"/>
              <a:t>Civil </a:t>
            </a:r>
            <a:r>
              <a:rPr lang="fr-FR" sz="3200" dirty="0" err="1" smtClean="0"/>
              <a:t>litigation</a:t>
            </a:r>
            <a:endParaRPr lang="fr-FR" sz="3200" dirty="0" smtClean="0"/>
          </a:p>
          <a:p>
            <a:r>
              <a:rPr lang="fr-FR" sz="3200" dirty="0" err="1" smtClean="0"/>
              <a:t>Criminal</a:t>
            </a:r>
            <a:r>
              <a:rPr lang="fr-FR" sz="3200" dirty="0" smtClean="0"/>
              <a:t> </a:t>
            </a:r>
            <a:r>
              <a:rPr lang="fr-FR" sz="3200" dirty="0" err="1" smtClean="0"/>
              <a:t>prosecution</a:t>
            </a:r>
            <a:endParaRPr lang="fr-FR" sz="3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Protecting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Information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ICAO </a:t>
            </a:r>
            <a:r>
              <a:rPr lang="fr-FR" b="1" dirty="0" err="1" smtClean="0">
                <a:solidFill>
                  <a:schemeClr val="accent3"/>
                </a:solidFill>
              </a:rPr>
              <a:t>Annex</a:t>
            </a:r>
            <a:r>
              <a:rPr lang="fr-FR" b="1" dirty="0" smtClean="0">
                <a:solidFill>
                  <a:schemeClr val="accent3"/>
                </a:solidFill>
              </a:rPr>
              <a:t> 13 Guidance on </a:t>
            </a:r>
            <a:r>
              <a:rPr lang="fr-FR" b="1" dirty="0" err="1" smtClean="0">
                <a:solidFill>
                  <a:schemeClr val="accent3"/>
                </a:solidFill>
              </a:rPr>
              <a:t>aircraft</a:t>
            </a:r>
            <a:r>
              <a:rPr lang="fr-FR" b="1" dirty="0" smtClean="0">
                <a:solidFill>
                  <a:schemeClr val="accent3"/>
                </a:solidFill>
              </a:rPr>
              <a:t> accident and incident investigation</a:t>
            </a:r>
          </a:p>
          <a:p>
            <a:pPr algn="ctr">
              <a:buNone/>
            </a:pPr>
            <a:endParaRPr lang="fr-FR" b="1" dirty="0" smtClean="0"/>
          </a:p>
          <a:p>
            <a:pPr lvl="1"/>
            <a:r>
              <a:rPr lang="en-US" dirty="0" smtClean="0"/>
              <a:t>5.10 – Recommends the cooperation between safety investigators and judicial authorities.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Records shall not be made available for purposes other than the accident investigation.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5.12 - Unless judicial authorities deems that the disclosure is necessary for the proper administration of justice.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requires </a:t>
            </a:r>
            <a:r>
              <a:rPr lang="en-US" dirty="0" smtClean="0"/>
              <a:t>the protection of Cockpit Voice Recorders.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ICAO </a:t>
            </a:r>
            <a:r>
              <a:rPr lang="fr-FR" dirty="0" err="1" smtClean="0"/>
              <a:t>Legal</a:t>
            </a:r>
            <a:r>
              <a:rPr lang="fr-FR" dirty="0" smtClean="0"/>
              <a:t> Framework on </a:t>
            </a:r>
            <a:r>
              <a:rPr lang="fr-FR" dirty="0" err="1" smtClean="0"/>
              <a:t>Safety</a:t>
            </a:r>
            <a:r>
              <a:rPr lang="fr-FR" dirty="0" smtClean="0"/>
              <a:t> Information Protection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56792"/>
            <a:ext cx="4474840" cy="45259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i="1" dirty="0" smtClean="0"/>
              <a:t>Hoyle v. </a:t>
            </a:r>
            <a:r>
              <a:rPr lang="en-US" i="1" dirty="0" smtClean="0"/>
              <a:t>Rogers</a:t>
            </a:r>
            <a:r>
              <a:rPr lang="en-US" dirty="0" smtClean="0"/>
              <a:t>: </a:t>
            </a:r>
            <a:r>
              <a:rPr lang="en-US" dirty="0" smtClean="0"/>
              <a:t>entirety </a:t>
            </a:r>
            <a:r>
              <a:rPr lang="en-US" dirty="0" smtClean="0"/>
              <a:t>of accident report to be admitted into civil litigation to establish liability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None/>
            </a:pPr>
            <a:endParaRPr lang="en-US" sz="2400" dirty="0" smtClean="0"/>
          </a:p>
          <a:p>
            <a:pPr lvl="2"/>
            <a:r>
              <a:rPr lang="en-US" sz="2400" dirty="0" smtClean="0"/>
              <a:t>AAIB reports admissible as evidence for “its record of factual evidence […] and its expert opinion</a:t>
            </a:r>
            <a:r>
              <a:rPr lang="en-US" sz="2400" dirty="0" smtClean="0"/>
              <a:t>”.</a:t>
            </a:r>
            <a:endParaRPr lang="en-US" sz="2400" dirty="0" smtClean="0"/>
          </a:p>
          <a:p>
            <a:pPr lvl="2"/>
            <a:r>
              <a:rPr lang="en-US" sz="2400" dirty="0" smtClean="0"/>
              <a:t>Very permissive regarding access and use of safety information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AAIB and IATA both supported reversal.</a:t>
            </a:r>
          </a:p>
          <a:p>
            <a:pPr lvl="2"/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Statutory</a:t>
            </a:r>
            <a:r>
              <a:rPr lang="fr-FR" dirty="0" smtClean="0"/>
              <a:t> Protection</a:t>
            </a:r>
            <a:br>
              <a:rPr lang="fr-FR" dirty="0" smtClean="0"/>
            </a:br>
            <a:r>
              <a:rPr lang="fr-FR" dirty="0" err="1" smtClean="0"/>
              <a:t>Example</a:t>
            </a:r>
            <a:r>
              <a:rPr lang="fr-FR" dirty="0" smtClean="0"/>
              <a:t> of a UK case</a:t>
            </a:r>
            <a:endParaRPr lang="fr-FR" dirty="0"/>
          </a:p>
        </p:txBody>
      </p:sp>
      <p:pic>
        <p:nvPicPr>
          <p:cNvPr id="7" name="Espace réservé du contenu 6" descr="Witchampton biplane crash Rogers v Hoyl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041775" cy="227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chemeClr val="accent3"/>
                </a:solidFill>
              </a:rPr>
              <a:t>Safety</a:t>
            </a:r>
            <a:r>
              <a:rPr lang="fr-FR" dirty="0" smtClean="0">
                <a:solidFill>
                  <a:schemeClr val="accent3"/>
                </a:solidFill>
              </a:rPr>
              <a:t> Data v. </a:t>
            </a:r>
            <a:r>
              <a:rPr lang="fr-FR" dirty="0" err="1" smtClean="0">
                <a:solidFill>
                  <a:schemeClr val="accent3"/>
                </a:solidFill>
              </a:rPr>
              <a:t>Safety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fr-FR" dirty="0" smtClean="0"/>
          </a:p>
          <a:p>
            <a:pPr lvl="1"/>
            <a:r>
              <a:rPr lang="fr-FR" b="1" dirty="0" err="1" smtClean="0"/>
              <a:t>Safety</a:t>
            </a:r>
            <a:r>
              <a:rPr lang="fr-FR" b="1" dirty="0" smtClean="0"/>
              <a:t> </a:t>
            </a:r>
            <a:r>
              <a:rPr lang="fr-FR" b="1" dirty="0" smtClean="0"/>
              <a:t>Data:</a:t>
            </a:r>
            <a:r>
              <a:rPr lang="fr-FR" dirty="0" smtClean="0"/>
              <a:t> </a:t>
            </a:r>
            <a:r>
              <a:rPr lang="fr-FR" dirty="0" smtClean="0"/>
              <a:t>s</a:t>
            </a:r>
            <a:r>
              <a:rPr lang="fr-FR" dirty="0" smtClean="0"/>
              <a:t>et </a:t>
            </a:r>
            <a:r>
              <a:rPr lang="fr-FR" dirty="0" smtClean="0"/>
              <a:t>of safety values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aviation sources and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as:</a:t>
            </a:r>
          </a:p>
          <a:p>
            <a:pPr lvl="1">
              <a:buNone/>
            </a:pPr>
            <a:endParaRPr lang="fr-FR" dirty="0" smtClean="0"/>
          </a:p>
          <a:p>
            <a:pPr lvl="2"/>
            <a:r>
              <a:rPr lang="fr-FR" dirty="0" smtClean="0"/>
              <a:t>Accident/Incident investigation</a:t>
            </a:r>
          </a:p>
          <a:p>
            <a:pPr lvl="2"/>
            <a:r>
              <a:rPr lang="fr-FR" dirty="0" smtClean="0"/>
              <a:t>Safety </a:t>
            </a:r>
            <a:r>
              <a:rPr lang="fr-FR" dirty="0" err="1" smtClean="0"/>
              <a:t>reporting</a:t>
            </a:r>
            <a:endParaRPr lang="fr-FR" dirty="0" smtClean="0"/>
          </a:p>
          <a:p>
            <a:pPr lvl="2"/>
            <a:r>
              <a:rPr lang="fr-FR" dirty="0" smtClean="0"/>
              <a:t>Inspections, audits, and </a:t>
            </a:r>
            <a:r>
              <a:rPr lang="fr-FR" dirty="0" err="1" smtClean="0"/>
              <a:t>surveys</a:t>
            </a:r>
            <a:r>
              <a:rPr lang="fr-FR" dirty="0" smtClean="0"/>
              <a:t>, </a:t>
            </a:r>
            <a:r>
              <a:rPr lang="fr-FR" dirty="0" err="1" smtClean="0"/>
              <a:t>findings</a:t>
            </a:r>
            <a:endParaRPr lang="fr-FR" dirty="0" smtClean="0"/>
          </a:p>
          <a:p>
            <a:pPr lvl="2"/>
            <a:r>
              <a:rPr lang="fr-FR" dirty="0" smtClean="0"/>
              <a:t>Safety </a:t>
            </a:r>
            <a:r>
              <a:rPr lang="fr-FR" dirty="0" err="1" smtClean="0"/>
              <a:t>stuides</a:t>
            </a:r>
            <a:r>
              <a:rPr lang="fr-FR" dirty="0" smtClean="0"/>
              <a:t> and </a:t>
            </a:r>
            <a:r>
              <a:rPr lang="fr-FR" dirty="0" err="1" smtClean="0"/>
              <a:t>reviews</a:t>
            </a:r>
            <a:r>
              <a:rPr lang="fr-FR" dirty="0" smtClean="0"/>
              <a:t>.</a:t>
            </a:r>
          </a:p>
          <a:p>
            <a:pPr lvl="2">
              <a:buNone/>
            </a:pPr>
            <a:endParaRPr lang="fr-FR" dirty="0" smtClean="0"/>
          </a:p>
          <a:p>
            <a:pPr lvl="1"/>
            <a:r>
              <a:rPr lang="fr-FR" b="1" dirty="0" err="1" smtClean="0"/>
              <a:t>Safety</a:t>
            </a:r>
            <a:r>
              <a:rPr lang="fr-FR" b="1" dirty="0" smtClean="0"/>
              <a:t> </a:t>
            </a:r>
            <a:r>
              <a:rPr lang="fr-FR" b="1" dirty="0" smtClean="0"/>
              <a:t>Information: </a:t>
            </a:r>
            <a:r>
              <a:rPr lang="fr-FR" dirty="0" smtClean="0"/>
              <a:t>data </a:t>
            </a:r>
            <a:r>
              <a:rPr lang="fr-FR" dirty="0" err="1" smtClean="0"/>
              <a:t>processed</a:t>
            </a:r>
            <a:r>
              <a:rPr lang="fr-FR" dirty="0" smtClean="0"/>
              <a:t>, </a:t>
            </a:r>
            <a:r>
              <a:rPr lang="fr-FR" dirty="0" err="1" smtClean="0"/>
              <a:t>organized</a:t>
            </a:r>
            <a:r>
              <a:rPr lang="fr-FR" dirty="0" smtClean="0"/>
              <a:t> or </a:t>
            </a:r>
            <a:r>
              <a:rPr lang="fr-FR" dirty="0" err="1" smtClean="0"/>
              <a:t>presented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for the </a:t>
            </a:r>
            <a:r>
              <a:rPr lang="fr-FR" dirty="0" err="1" smtClean="0"/>
              <a:t>purpose</a:t>
            </a:r>
            <a:r>
              <a:rPr lang="fr-FR" dirty="0" smtClean="0"/>
              <a:t> of sharing, </a:t>
            </a:r>
            <a:r>
              <a:rPr lang="fr-FR" dirty="0" err="1" smtClean="0"/>
              <a:t>exchanging</a:t>
            </a:r>
            <a:r>
              <a:rPr lang="fr-FR" dirty="0" smtClean="0"/>
              <a:t> or </a:t>
            </a:r>
            <a:r>
              <a:rPr lang="fr-FR" dirty="0" err="1" smtClean="0"/>
              <a:t>retaining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for safety management.</a:t>
            </a:r>
          </a:p>
          <a:p>
            <a:pPr lvl="2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 lvl="1"/>
            <a:r>
              <a:rPr lang="fr-FR" b="1" dirty="0" smtClean="0"/>
              <a:t>Voluntary </a:t>
            </a:r>
            <a:r>
              <a:rPr lang="fr-FR" b="1" dirty="0" err="1" smtClean="0"/>
              <a:t>Reporting</a:t>
            </a:r>
            <a:r>
              <a:rPr lang="fr-FR" b="1" dirty="0" smtClean="0"/>
              <a:t>:</a:t>
            </a:r>
          </a:p>
          <a:p>
            <a:pPr lvl="1">
              <a:buNone/>
            </a:pPr>
            <a:endParaRPr lang="fr-FR" dirty="0" smtClean="0"/>
          </a:p>
          <a:p>
            <a:pPr lvl="2"/>
            <a:r>
              <a:rPr lang="fr-FR" dirty="0" err="1" smtClean="0"/>
              <a:t>Creation</a:t>
            </a:r>
            <a:r>
              <a:rPr lang="fr-FR" dirty="0" smtClean="0"/>
              <a:t> of </a:t>
            </a:r>
            <a:r>
              <a:rPr lang="fr-FR" dirty="0" smtClean="0"/>
              <a:t>an </a:t>
            </a:r>
            <a:r>
              <a:rPr lang="fr-FR" dirty="0" err="1" smtClean="0"/>
              <a:t>atmosphere</a:t>
            </a:r>
            <a:r>
              <a:rPr lang="fr-FR" dirty="0" smtClean="0"/>
              <a:t> of trust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front-line </a:t>
            </a:r>
            <a:r>
              <a:rPr lang="fr-FR" dirty="0" err="1" smtClean="0"/>
              <a:t>employees</a:t>
            </a:r>
            <a:r>
              <a:rPr lang="fr-FR" dirty="0" smtClean="0"/>
              <a:t> and management </a:t>
            </a:r>
            <a:r>
              <a:rPr lang="fr-FR" dirty="0" err="1" smtClean="0"/>
              <a:t>feel</a:t>
            </a:r>
            <a:r>
              <a:rPr lang="fr-FR" dirty="0" smtClean="0"/>
              <a:t> free to come </a:t>
            </a:r>
            <a:r>
              <a:rPr lang="fr-FR" dirty="0" err="1" smtClean="0"/>
              <a:t>forward</a:t>
            </a:r>
            <a:r>
              <a:rPr lang="fr-FR" dirty="0" smtClean="0"/>
              <a:t> to admit </a:t>
            </a:r>
            <a:r>
              <a:rPr lang="fr-FR" dirty="0" err="1" smtClean="0"/>
              <a:t>mistakes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fear</a:t>
            </a:r>
            <a:r>
              <a:rPr lang="fr-FR" dirty="0" smtClean="0"/>
              <a:t> of </a:t>
            </a:r>
            <a:r>
              <a:rPr lang="fr-FR" dirty="0" err="1" smtClean="0"/>
              <a:t>retribution</a:t>
            </a:r>
            <a:r>
              <a:rPr lang="fr-FR" dirty="0" smtClean="0"/>
              <a:t> or </a:t>
            </a:r>
            <a:r>
              <a:rPr lang="fr-FR" dirty="0" err="1" smtClean="0"/>
              <a:t>reprisal</a:t>
            </a:r>
            <a:r>
              <a:rPr lang="fr-FR" dirty="0" smtClean="0"/>
              <a:t>: ASIAS, FOQA, ASAP</a:t>
            </a: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1"/>
            <a:r>
              <a:rPr lang="fr-FR" b="1" dirty="0" err="1" smtClean="0"/>
              <a:t>Mandatory</a:t>
            </a:r>
            <a:r>
              <a:rPr lang="fr-FR" b="1" dirty="0" smtClean="0"/>
              <a:t> </a:t>
            </a:r>
            <a:r>
              <a:rPr lang="fr-FR" b="1" dirty="0" err="1" smtClean="0"/>
              <a:t>Reporting</a:t>
            </a:r>
            <a:r>
              <a:rPr lang="fr-FR" b="1" dirty="0" smtClean="0"/>
              <a:t>:</a:t>
            </a:r>
          </a:p>
          <a:p>
            <a:pPr lvl="1">
              <a:buNone/>
            </a:pPr>
            <a:endParaRPr lang="fr-FR" b="1" dirty="0" smtClean="0"/>
          </a:p>
          <a:p>
            <a:pPr lvl="2"/>
            <a:r>
              <a:rPr lang="fr-FR" dirty="0" smtClean="0"/>
              <a:t>Affirmative </a:t>
            </a:r>
            <a:r>
              <a:rPr lang="fr-FR" dirty="0" err="1" smtClean="0"/>
              <a:t>reporting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for incidents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malfunctiion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defects</a:t>
            </a:r>
            <a:r>
              <a:rPr lang="fr-FR" dirty="0" smtClean="0"/>
              <a:t>—</a:t>
            </a:r>
            <a:r>
              <a:rPr lang="fr-FR" dirty="0" err="1" smtClean="0"/>
              <a:t>incentive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law</a:t>
            </a: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3"/>
                </a:solidFill>
              </a:rPr>
              <a:t>Voluntary v. </a:t>
            </a:r>
            <a:r>
              <a:rPr lang="fr-FR" dirty="0" err="1" smtClean="0">
                <a:solidFill>
                  <a:schemeClr val="accent3"/>
                </a:solidFill>
              </a:rPr>
              <a:t>Mandatory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err="1" smtClean="0">
                <a:solidFill>
                  <a:schemeClr val="accent3"/>
                </a:solidFill>
              </a:rPr>
              <a:t>Reporting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340768"/>
            <a:ext cx="5148064" cy="46085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sz="2500" b="1" spc="-150" dirty="0" smtClean="0"/>
          </a:p>
          <a:p>
            <a:pPr lvl="1">
              <a:lnSpc>
                <a:spcPct val="120000"/>
              </a:lnSpc>
            </a:pPr>
            <a:r>
              <a:rPr lang="en-US" sz="2500" spc="-150" dirty="0" smtClean="0"/>
              <a:t>Safety information must not be used for disciplinary proceedings, enforcement actions, civil litigation, or criminal prosecution unless to maintain or improve safety.</a:t>
            </a:r>
          </a:p>
          <a:p>
            <a:pPr>
              <a:lnSpc>
                <a:spcPct val="120000"/>
              </a:lnSpc>
            </a:pPr>
            <a:endParaRPr lang="en-US" sz="2500" spc="-150" dirty="0" smtClean="0"/>
          </a:p>
          <a:p>
            <a:pPr lvl="1">
              <a:lnSpc>
                <a:spcPct val="120000"/>
              </a:lnSpc>
            </a:pPr>
            <a:r>
              <a:rPr lang="en-US" sz="2500" spc="-150" dirty="0" smtClean="0"/>
              <a:t>To ensure continued availability so that proper and timely preventive, corrective, or remedial actions can be taken for aviation safety.</a:t>
            </a:r>
          </a:p>
          <a:p>
            <a:pPr>
              <a:lnSpc>
                <a:spcPct val="120000"/>
              </a:lnSpc>
              <a:buNone/>
            </a:pPr>
            <a:endParaRPr lang="en-US" sz="2500" spc="-150" dirty="0" smtClean="0"/>
          </a:p>
          <a:p>
            <a:pPr lvl="1">
              <a:lnSpc>
                <a:spcPct val="120000"/>
              </a:lnSpc>
            </a:pPr>
            <a:r>
              <a:rPr lang="en-US" sz="2500" spc="-150" dirty="0" smtClean="0"/>
              <a:t>Limit use in prosecution only where evidence exists of </a:t>
            </a:r>
            <a:r>
              <a:rPr lang="en-US" sz="2500" spc="-150" dirty="0" err="1" smtClean="0"/>
              <a:t>wilful</a:t>
            </a:r>
            <a:r>
              <a:rPr lang="en-US" sz="2500" spc="-150" dirty="0" smtClean="0"/>
              <a:t> misconduct or gross negligence.</a:t>
            </a:r>
          </a:p>
          <a:p>
            <a:pPr algn="just">
              <a:buNone/>
            </a:pPr>
            <a:endParaRPr lang="en-US" sz="25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ICAO Safety Information Protection </a:t>
            </a:r>
            <a:r>
              <a:rPr lang="fr-FR" dirty="0" err="1" smtClean="0"/>
              <a:t>Task</a:t>
            </a:r>
            <a:r>
              <a:rPr lang="fr-FR" dirty="0" smtClean="0"/>
              <a:t> Force</a:t>
            </a:r>
            <a:endParaRPr lang="fr-FR" dirty="0"/>
          </a:p>
        </p:txBody>
      </p:sp>
      <p:pic>
        <p:nvPicPr>
          <p:cNvPr id="5" name="Espace réservé du contenu 8" descr="canstockphoto2933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6816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lying-calendar-pages.jpg"/>
          <p:cNvPicPr>
            <a:picLocks noChangeAspect="1"/>
          </p:cNvPicPr>
          <p:nvPr/>
        </p:nvPicPr>
        <p:blipFill>
          <a:blip r:embed="rId2" cstate="print">
            <a:lum bright="2000" contrast="6000"/>
          </a:blip>
          <a:stretch>
            <a:fillRect/>
          </a:stretch>
        </p:blipFill>
        <p:spPr>
          <a:xfrm>
            <a:off x="4806807" y="0"/>
            <a:ext cx="4337193" cy="2276872"/>
          </a:xfrm>
          <a:prstGeom prst="rect">
            <a:avLst/>
          </a:prstGeom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0"/>
            <a:ext cx="4176464" cy="2232248"/>
          </a:xfrm>
        </p:spPr>
        <p:txBody>
          <a:bodyPr>
            <a:normAutofit/>
          </a:bodyPr>
          <a:lstStyle/>
          <a:p>
            <a:pPr algn="ctr"/>
            <a:r>
              <a:rPr lang="fr-FR" sz="2700" dirty="0" err="1" smtClean="0"/>
              <a:t>Timeline</a:t>
            </a:r>
            <a:r>
              <a:rPr lang="fr-FR" sz="2700" dirty="0" smtClean="0"/>
              <a:t> of ICAO Safety Information Protection </a:t>
            </a:r>
            <a:r>
              <a:rPr lang="fr-FR" sz="2700" dirty="0" err="1" smtClean="0"/>
              <a:t>Task</a:t>
            </a:r>
            <a:r>
              <a:rPr lang="fr-FR" sz="2700" dirty="0" smtClean="0"/>
              <a:t> Force</a:t>
            </a:r>
            <a:endParaRPr lang="fr-F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891</Words>
  <Application>Microsoft Office PowerPoint</Application>
  <PresentationFormat>Affichage à l'écran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Rotonde</vt:lpstr>
      <vt:lpstr>McGill Conference on International Aviation Liability &amp; Insurance</vt:lpstr>
      <vt:lpstr>Protection of Safety Information Saturday, April 18. 10:50 – 12:00</vt:lpstr>
      <vt:lpstr>Protecting Safety Information</vt:lpstr>
      <vt:lpstr>ICAO Legal Framework on Safety Information Protection </vt:lpstr>
      <vt:lpstr>Need for Statutory Protection Example of a UK case</vt:lpstr>
      <vt:lpstr>Safety Data v. Safety Information</vt:lpstr>
      <vt:lpstr>Voluntary v. Mandatory Reporting</vt:lpstr>
      <vt:lpstr>ICAO Safety Information Protection Task Force</vt:lpstr>
      <vt:lpstr>Timeline of ICAO Safety Information Protection Task Force</vt:lpstr>
      <vt:lpstr>Diapositive 10</vt:lpstr>
      <vt:lpstr>Need for a Balancing Test</vt:lpstr>
      <vt:lpstr> Recent developments in the European Union </vt:lpstr>
      <vt:lpstr>Extent of Protection</vt:lpstr>
      <vt:lpstr>Need for Advanced Arrangements</vt:lpstr>
      <vt:lpstr>Next Steps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McGill Conference on International Aviation Liability &amp; Insurance</dc:title>
  <dc:creator>PHILIPINE</dc:creator>
  <cp:lastModifiedBy>PHILIPINE</cp:lastModifiedBy>
  <cp:revision>24</cp:revision>
  <dcterms:created xsi:type="dcterms:W3CDTF">2015-04-13T18:13:20Z</dcterms:created>
  <dcterms:modified xsi:type="dcterms:W3CDTF">2015-04-18T14:09:09Z</dcterms:modified>
</cp:coreProperties>
</file>