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9" r:id="rId2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669088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13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E0084C-DBAB-4DB0-8C41-C50B226C83E2}" type="datetimeFigureOut">
              <a:rPr lang="en-GB"/>
              <a:pPr>
                <a:defRPr/>
              </a:pPr>
              <a:t>20/05/2016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3EB612-E85F-4940-B55C-591EF26839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009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4EA31D-82E1-463E-B69B-3FBEAB51E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50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4EA31D-82E1-463E-B69B-3FBEAB51E3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7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690688"/>
            <a:ext cx="8147248" cy="447461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42950" indent="-285750">
              <a:buFont typeface="Arial" panose="020B0604020202020204" pitchFamily="34" charset="0"/>
              <a:buChar char="‒"/>
              <a:defRPr sz="2400"/>
            </a:lvl2pPr>
            <a:lvl3pPr marL="1143000" indent="-228600">
              <a:buFont typeface="Wingdings" panose="05000000000000000000" pitchFamily="2" charset="2"/>
              <a:buChar char="Ø"/>
              <a:defRPr sz="2000"/>
            </a:lvl3pPr>
            <a:lvl4pPr marL="1600200" indent="-228600">
              <a:buFont typeface="Courier New" panose="02070309020205020404" pitchFamily="49" charset="0"/>
              <a:buChar char="o"/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997471"/>
            <a:ext cx="8147248" cy="565944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55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8"/>
          <p:cNvSpPr>
            <a:spLocks noGrp="1"/>
          </p:cNvSpPr>
          <p:nvPr>
            <p:ph type="title"/>
          </p:nvPr>
        </p:nvSpPr>
        <p:spPr>
          <a:xfrm>
            <a:off x="457200" y="997471"/>
            <a:ext cx="8147248" cy="565944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27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91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690688"/>
            <a:ext cx="8147248" cy="4474616"/>
          </a:xfrm>
          <a:prstGeom prst="rect">
            <a:avLst/>
          </a:prstGeom>
        </p:spPr>
        <p:txBody>
          <a:bodyPr/>
          <a:lstStyle>
            <a:lvl1pPr marL="360363" indent="-360363">
              <a:lnSpc>
                <a:spcPct val="100000"/>
              </a:lnSpc>
              <a:tabLst>
                <a:tab pos="273050" algn="l"/>
              </a:tabLst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lnSpc>
                <a:spcPct val="10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100000"/>
              </a:lnSpc>
              <a:buFont typeface="Wingdings" panose="05000000000000000000" pitchFamily="2" charset="2"/>
              <a:buChar char="Ø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buFont typeface="Arial" panose="020B0604020202020204" pitchFamily="34" charset="0"/>
              <a:buChar char="»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0"/>
            <a:endParaRPr lang="en-GB" dirty="0"/>
          </a:p>
        </p:txBody>
      </p:sp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457200" y="997471"/>
            <a:ext cx="8147248" cy="56594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27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/>
          <p:cNvSpPr>
            <a:spLocks noGrp="1"/>
          </p:cNvSpPr>
          <p:nvPr>
            <p:ph type="title"/>
          </p:nvPr>
        </p:nvSpPr>
        <p:spPr>
          <a:xfrm>
            <a:off x="457200" y="997471"/>
            <a:ext cx="8147248" cy="565944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32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45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SPI_Stern_Logo"/>
          <p:cNvPicPr>
            <a:picLocks noChangeAspect="1" noChangeArrowheads="1"/>
          </p:cNvPicPr>
          <p:nvPr userDrawn="1"/>
        </p:nvPicPr>
        <p:blipFill>
          <a:blip r:embed="rId5">
            <a:lum bright="-4000" contras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397000"/>
            <a:ext cx="5327650" cy="448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 descr="ESPI_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002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>
          <a:xfrm flipV="1">
            <a:off x="2123343" y="764704"/>
            <a:ext cx="6815297" cy="472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"/>
          <p:cNvSpPr txBox="1">
            <a:spLocks noChangeArrowheads="1"/>
          </p:cNvSpPr>
          <p:nvPr userDrawn="1"/>
        </p:nvSpPr>
        <p:spPr bwMode="auto">
          <a:xfrm>
            <a:off x="457200" y="6431419"/>
            <a:ext cx="8640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chemeClr val="bg2"/>
                </a:solidFill>
              </a:rPr>
              <a:t>© ESPI 2016</a:t>
            </a:r>
            <a:endParaRPr lang="en-GB" sz="800" dirty="0">
              <a:solidFill>
                <a:schemeClr val="bg2"/>
              </a:solidFill>
            </a:endParaRPr>
          </a:p>
        </p:txBody>
      </p:sp>
      <p:sp>
        <p:nvSpPr>
          <p:cNvPr id="18" name="TextBox 1"/>
          <p:cNvSpPr txBox="1">
            <a:spLocks noChangeArrowheads="1"/>
          </p:cNvSpPr>
          <p:nvPr userDrawn="1"/>
        </p:nvSpPr>
        <p:spPr bwMode="auto">
          <a:xfrm>
            <a:off x="3969073" y="6401232"/>
            <a:ext cx="120585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>
              <a:defRPr sz="800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lvl="0" algn="ctr"/>
            <a:r>
              <a:rPr lang="de-DE" sz="1050" b="1" dirty="0" smtClean="0">
                <a:solidFill>
                  <a:schemeClr val="bg2"/>
                </a:solidFill>
              </a:rPr>
              <a:t>www.espi.or.at</a:t>
            </a:r>
            <a:endParaRPr lang="en-GB" sz="1050" b="1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8006009" y="6431419"/>
            <a:ext cx="5982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800" dirty="0" smtClean="0">
                <a:solidFill>
                  <a:schemeClr val="bg2"/>
                </a:solidFill>
              </a:rPr>
              <a:t>page </a:t>
            </a:r>
            <a:fld id="{8794C165-0B17-4859-BE42-59F7113EED63}" type="slidenum">
              <a:rPr lang="en-GB" sz="800" smtClean="0">
                <a:solidFill>
                  <a:schemeClr val="bg2"/>
                </a:solidFill>
              </a:rPr>
              <a:pPr/>
              <a:t>‹#›</a:t>
            </a:fld>
            <a:r>
              <a:rPr lang="de-DE" sz="800" dirty="0" smtClean="0">
                <a:solidFill>
                  <a:schemeClr val="bg2"/>
                </a:solidFill>
              </a:rPr>
              <a:t> </a:t>
            </a:r>
            <a:endParaRPr lang="en-GB" sz="8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ESPI_P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800225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2123343" y="764704"/>
            <a:ext cx="6815297" cy="47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"/>
          <p:cNvSpPr txBox="1">
            <a:spLocks noChangeArrowheads="1"/>
          </p:cNvSpPr>
          <p:nvPr userDrawn="1"/>
        </p:nvSpPr>
        <p:spPr bwMode="auto">
          <a:xfrm>
            <a:off x="457200" y="6431419"/>
            <a:ext cx="86409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</a:rPr>
              <a:t>© ESPI 2016</a:t>
            </a:r>
            <a:endParaRPr lang="en-GB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"/>
          <p:cNvSpPr txBox="1">
            <a:spLocks noChangeArrowheads="1"/>
          </p:cNvSpPr>
          <p:nvPr userDrawn="1"/>
        </p:nvSpPr>
        <p:spPr bwMode="auto">
          <a:xfrm>
            <a:off x="3969073" y="6401232"/>
            <a:ext cx="1205855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>
              <a:defRPr sz="800"/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lvl="0" algn="ctr"/>
            <a:r>
              <a:rPr lang="de-DE" sz="1050" b="1" dirty="0" smtClean="0">
                <a:solidFill>
                  <a:schemeClr val="bg1">
                    <a:lumMod val="50000"/>
                  </a:schemeClr>
                </a:solidFill>
              </a:rPr>
              <a:t>www.espi.or.at</a:t>
            </a:r>
            <a:endParaRPr lang="en-GB" sz="105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8006009" y="6431419"/>
            <a:ext cx="5982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</a:rPr>
              <a:t>page </a:t>
            </a:r>
            <a:fld id="{8794C165-0B17-4859-BE42-59F7113EED63}" type="slidenum">
              <a:rPr lang="en-GB" sz="8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n-GB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9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1" r:id="rId3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835696" y="2111762"/>
            <a:ext cx="547260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b="1" dirty="0" smtClean="0">
                <a:solidFill>
                  <a:schemeClr val="accent6">
                    <a:lumMod val="75000"/>
                  </a:schemeClr>
                </a:solidFill>
              </a:rPr>
              <a:t>Space Through the Lens of Neutrality</a:t>
            </a:r>
            <a:endParaRPr lang="en-US" altLang="en-US" sz="2000" b="1" dirty="0"/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827684" y="3573016"/>
            <a:ext cx="5913704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</a:t>
            </a:r>
            <a:r>
              <a:rPr lang="en-US" sz="2000" b="1" dirty="0"/>
              <a:t>Manfred </a:t>
            </a:r>
            <a:r>
              <a:rPr lang="en-US" sz="2000" b="1" dirty="0" err="1"/>
              <a:t>Lachs</a:t>
            </a:r>
            <a:r>
              <a:rPr lang="en-US" sz="2000" b="1" dirty="0"/>
              <a:t> International </a:t>
            </a:r>
            <a:r>
              <a:rPr lang="en-US" sz="2000" b="1" dirty="0" smtClean="0"/>
              <a:t>Conference</a:t>
            </a:r>
            <a:r>
              <a:rPr lang="de-AT" sz="2000" b="1" dirty="0"/>
              <a:t> </a:t>
            </a:r>
            <a:r>
              <a:rPr lang="de-AT" sz="2000" b="1" dirty="0" smtClean="0"/>
              <a:t>on </a:t>
            </a:r>
            <a:r>
              <a:rPr lang="en-US" sz="2000" b="1" dirty="0" smtClean="0"/>
              <a:t>Conflicts </a:t>
            </a:r>
            <a:r>
              <a:rPr lang="en-US" sz="2000" b="1" dirty="0"/>
              <a:t>in Space and the Rule of </a:t>
            </a:r>
            <a:r>
              <a:rPr lang="en-US" sz="2000" b="1" dirty="0" smtClean="0"/>
              <a:t>Law</a:t>
            </a: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 smtClean="0"/>
              <a:t>Montreal, Canada</a:t>
            </a:r>
          </a:p>
          <a:p>
            <a:pPr algn="ctr"/>
            <a:endParaRPr lang="en-US" altLang="en-US" b="1" dirty="0"/>
          </a:p>
          <a:p>
            <a:pPr algn="ctr"/>
            <a:endParaRPr lang="en-US" altLang="en-US" b="1" dirty="0"/>
          </a:p>
          <a:p>
            <a:r>
              <a:rPr lang="en-US" altLang="en-US" sz="1600" dirty="0" smtClean="0"/>
              <a:t>Peter </a:t>
            </a:r>
            <a:r>
              <a:rPr lang="en-US" altLang="en-US" sz="1600" dirty="0" err="1" smtClean="0"/>
              <a:t>Hulsroj</a:t>
            </a:r>
            <a:r>
              <a:rPr lang="en-US" altLang="en-US" sz="1600" dirty="0" smtClean="0"/>
              <a:t>, Director of ESPI</a:t>
            </a:r>
          </a:p>
          <a:p>
            <a:r>
              <a:rPr lang="en-US" altLang="en-US" sz="1600" dirty="0" smtClean="0"/>
              <a:t>Anja </a:t>
            </a:r>
            <a:r>
              <a:rPr lang="en-US" altLang="en-US" sz="1600" dirty="0" err="1" smtClean="0"/>
              <a:t>Nakarada</a:t>
            </a:r>
            <a:r>
              <a:rPr lang="en-US" altLang="en-US" sz="1600" dirty="0" smtClean="0"/>
              <a:t> Pecujlic, External Consultant at ESPI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3273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lvl="0" indent="0" algn="ctr">
              <a:buClr>
                <a:srgbClr val="333399">
                  <a:lumMod val="75000"/>
                </a:srgbClr>
              </a:buClr>
              <a:buNone/>
              <a:defRPr/>
            </a:pPr>
            <a:endParaRPr lang="en-US" sz="1600" i="1" dirty="0" smtClean="0"/>
          </a:p>
          <a:p>
            <a:pPr marL="0" lvl="0" indent="0" algn="ctr">
              <a:buClr>
                <a:srgbClr val="333399">
                  <a:lumMod val="75000"/>
                </a:srgbClr>
              </a:buClr>
              <a:buNone/>
              <a:defRPr/>
            </a:pPr>
            <a:r>
              <a:rPr lang="en-US" sz="1600" i="1" dirty="0" smtClean="0"/>
              <a:t>There </a:t>
            </a:r>
            <a:r>
              <a:rPr lang="en-US" sz="1600" i="1" dirty="0"/>
              <a:t>are rules on land warfare, on air warfare, on maritime warfare, but how to apply these rules, and the more general ones, to a domain like space</a:t>
            </a:r>
            <a:r>
              <a:rPr lang="en-US" sz="1600" i="1" dirty="0" smtClean="0"/>
              <a:t>?</a:t>
            </a:r>
            <a:endParaRPr lang="en-GB" sz="1600" i="1" dirty="0">
              <a:solidFill>
                <a:srgbClr val="000000"/>
              </a:solidFill>
            </a:endParaRPr>
          </a:p>
          <a:p>
            <a:pPr lvl="0">
              <a:buClr>
                <a:srgbClr val="333399">
                  <a:lumMod val="75000"/>
                </a:srgbClr>
              </a:buClr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rgbClr val="000000"/>
              </a:solidFill>
            </a:endParaRPr>
          </a:p>
          <a:p>
            <a:pPr marL="0" lvl="0" indent="0" algn="ctr">
              <a:buClr>
                <a:srgbClr val="333399">
                  <a:lumMod val="75000"/>
                </a:srgbClr>
              </a:buClr>
              <a:buNone/>
              <a:defRPr/>
            </a:pPr>
            <a:endParaRPr lang="en-US" sz="1600" dirty="0" smtClean="0"/>
          </a:p>
          <a:p>
            <a:pPr marL="0" lvl="0" indent="0" algn="ctr">
              <a:buClr>
                <a:srgbClr val="333399">
                  <a:lumMod val="75000"/>
                </a:srgbClr>
              </a:buClr>
              <a:buNone/>
              <a:defRPr/>
            </a:pPr>
            <a:endParaRPr lang="en-US" sz="1600" dirty="0"/>
          </a:p>
          <a:p>
            <a:pPr marL="0" lvl="0" indent="0" algn="ctr">
              <a:buClr>
                <a:srgbClr val="333399">
                  <a:lumMod val="75000"/>
                </a:srgbClr>
              </a:buClr>
              <a:buNone/>
              <a:defRPr/>
            </a:pPr>
            <a:r>
              <a:rPr lang="en-US" sz="1600" b="1" dirty="0" smtClean="0"/>
              <a:t>The </a:t>
            </a:r>
            <a:r>
              <a:rPr lang="en-US" sz="1600" b="1" dirty="0"/>
              <a:t>various use and ownership configurations relevant for neutrality of space </a:t>
            </a:r>
            <a:r>
              <a:rPr lang="en-US" sz="1600" b="1" dirty="0" smtClean="0"/>
              <a:t>activities</a:t>
            </a:r>
          </a:p>
          <a:p>
            <a:pPr algn="just">
              <a:buClr>
                <a:srgbClr val="333399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en-US" sz="1600" b="1" dirty="0">
              <a:solidFill>
                <a:srgbClr val="000000"/>
              </a:solidFill>
            </a:endParaRPr>
          </a:p>
          <a:p>
            <a:pPr algn="just">
              <a:buClr>
                <a:srgbClr val="333399">
                  <a:lumMod val="75000"/>
                </a:srgbClr>
              </a:buClr>
              <a:buFont typeface="Wingdings" panose="05000000000000000000" pitchFamily="2" charset="2"/>
              <a:buChar char="§"/>
              <a:defRPr/>
            </a:pPr>
            <a:endParaRPr lang="en-GB" sz="1600" b="1" dirty="0">
              <a:solidFill>
                <a:srgbClr val="000000"/>
              </a:solidFill>
            </a:endParaRPr>
          </a:p>
          <a:p>
            <a:pPr lvl="0">
              <a:buClr>
                <a:srgbClr val="333399">
                  <a:lumMod val="75000"/>
                </a:srgbClr>
              </a:buClr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Distinction between in orbit infrastructure and supporting ground infrastructure</a:t>
            </a:r>
          </a:p>
          <a:p>
            <a:pPr lvl="0">
              <a:buClr>
                <a:srgbClr val="333399">
                  <a:lumMod val="75000"/>
                </a:srgbClr>
              </a:buClr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Specialization of the space activity in question</a:t>
            </a:r>
          </a:p>
          <a:p>
            <a:pPr lvl="0">
              <a:buClr>
                <a:srgbClr val="333399">
                  <a:lumMod val="75000"/>
                </a:srgbClr>
              </a:buClr>
              <a:defRPr/>
            </a:pPr>
            <a:r>
              <a:rPr lang="it-IT" sz="1600" dirty="0" smtClean="0">
                <a:solidFill>
                  <a:srgbClr val="000000"/>
                </a:solidFill>
              </a:rPr>
              <a:t>Distinction based on ownership/home state</a:t>
            </a:r>
          </a:p>
          <a:p>
            <a:pPr lvl="0">
              <a:buClr>
                <a:srgbClr val="333399">
                  <a:lumMod val="75000"/>
                </a:srgbClr>
              </a:buClr>
              <a:defRPr/>
            </a:pPr>
            <a:endParaRPr lang="en-GB" sz="1600" dirty="0">
              <a:solidFill>
                <a:srgbClr val="00000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78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IHL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091886"/>
              </p:ext>
            </p:extLst>
          </p:nvPr>
        </p:nvGraphicFramePr>
        <p:xfrm>
          <a:off x="435103" y="2204864"/>
          <a:ext cx="8147248" cy="43776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147248"/>
              </a:tblGrid>
              <a:tr h="877426">
                <a:tc>
                  <a:txBody>
                    <a:bodyPr/>
                    <a:lstStyle/>
                    <a:p>
                      <a:pPr marL="457200" indent="-457200" algn="l">
                        <a:buAutoNum type="arabicPeriod"/>
                      </a:pPr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Does IHL apply?</a:t>
                      </a:r>
                    </a:p>
                    <a:p>
                      <a:pPr marL="0" indent="0" algn="l">
                        <a:buNone/>
                      </a:pPr>
                      <a:endParaRPr lang="it-IT" sz="2400" dirty="0" smtClean="0"/>
                    </a:p>
                    <a:p>
                      <a:pPr marL="457200" indent="-457200" algn="l">
                        <a:buAutoNum type="arabicPeriod"/>
                      </a:pPr>
                      <a:endParaRPr lang="it-IT" sz="2400" dirty="0"/>
                    </a:p>
                  </a:txBody>
                  <a:tcPr marL="91430" marR="91430" marT="45698" marB="4569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77719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en-GB" sz="2400" b="1" baseline="0" dirty="0" smtClean="0">
                          <a:solidFill>
                            <a:schemeClr val="tx1"/>
                          </a:solidFill>
                        </a:rPr>
                        <a:t> How does IHL apply?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Impartiality</a:t>
                      </a:r>
                    </a:p>
                    <a:p>
                      <a:pPr marL="342900" indent="-342900" algn="l">
                        <a:buFontTx/>
                        <a:buChar char="-"/>
                      </a:pPr>
                      <a:r>
                        <a:rPr lang="en-GB" sz="2000" b="0" baseline="0" dirty="0" smtClean="0">
                          <a:solidFill>
                            <a:schemeClr val="tx1"/>
                          </a:solidFill>
                        </a:rPr>
                        <a:t>proportionality</a:t>
                      </a:r>
                    </a:p>
                    <a:p>
                      <a:pPr algn="l"/>
                      <a:endParaRPr lang="en-GB" sz="24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30" marR="91430" marT="45698" marB="45698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5293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it-IT" sz="1800" dirty="0" smtClean="0">
                          <a:solidFill>
                            <a:schemeClr val="accent2"/>
                          </a:solidFill>
                        </a:rPr>
                        <a:t>Art. 8 Hague Convention 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it-IT" sz="1800" dirty="0" smtClean="0">
                          <a:solidFill>
                            <a:schemeClr val="accent2"/>
                          </a:solidFill>
                        </a:rPr>
                        <a:t>Art. 9 Hague Convention 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it-IT" sz="1800" dirty="0" smtClean="0">
                          <a:solidFill>
                            <a:schemeClr val="accent2"/>
                          </a:solidFill>
                        </a:rPr>
                        <a:t>Art. 3 Hague Convention V</a:t>
                      </a:r>
                    </a:p>
                    <a:p>
                      <a:endParaRPr lang="it-IT" sz="2400" dirty="0"/>
                    </a:p>
                  </a:txBody>
                  <a:tcPr marL="91430" marR="91430" marT="45698" marB="4569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6301">
                <a:tc>
                  <a:txBody>
                    <a:bodyPr/>
                    <a:lstStyle/>
                    <a:p>
                      <a:endParaRPr lang="it-IT" sz="1800" b="1" dirty="0"/>
                    </a:p>
                  </a:txBody>
                  <a:tcPr marL="91430" marR="91430" marT="45698" marB="4569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79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Applicability of the IHL norms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4922838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sz="1600" dirty="0" smtClean="0"/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78525"/>
              </p:ext>
            </p:extLst>
          </p:nvPr>
        </p:nvGraphicFramePr>
        <p:xfrm>
          <a:off x="642392" y="1953939"/>
          <a:ext cx="7746032" cy="399534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73016"/>
                <a:gridCol w="3873016"/>
              </a:tblGrid>
              <a:tr h="628892">
                <a:tc>
                  <a:txBody>
                    <a:bodyPr/>
                    <a:lstStyle/>
                    <a:p>
                      <a:r>
                        <a:rPr lang="de-AT" sz="1400" b="0" dirty="0" smtClean="0"/>
                        <a:t>1. Satellites as</a:t>
                      </a:r>
                      <a:r>
                        <a:rPr lang="de-AT" sz="1400" b="0" baseline="0" dirty="0" smtClean="0"/>
                        <a:t> targets and the risk of collateral damage</a:t>
                      </a:r>
                      <a:endParaRPr lang="de-AT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b="0" dirty="0" smtClean="0"/>
                        <a:t>7. Infrastructure belonging to neutrals and</a:t>
                      </a:r>
                      <a:r>
                        <a:rPr lang="de-AT" sz="1400" b="0" baseline="0" dirty="0" smtClean="0"/>
                        <a:t> only indirectly used by belligerents</a:t>
                      </a:r>
                      <a:endParaRPr lang="de-AT" sz="1400" b="0" dirty="0"/>
                    </a:p>
                  </a:txBody>
                  <a:tcPr/>
                </a:tc>
              </a:tr>
              <a:tr h="677691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2. Belligerent infrastructure used for military and civilian purposes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8. In-orbit</a:t>
                      </a:r>
                      <a:r>
                        <a:rPr lang="de-AT" sz="1400" baseline="0" dirty="0" smtClean="0"/>
                        <a:t> servicing vehicles</a:t>
                      </a:r>
                      <a:endParaRPr lang="de-AT" sz="1400" dirty="0"/>
                    </a:p>
                  </a:txBody>
                  <a:tcPr/>
                </a:tc>
              </a:tr>
              <a:tr h="677691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3. Infrastructure belonging to belligerents</a:t>
                      </a:r>
                      <a:r>
                        <a:rPr lang="de-AT" sz="1400" baseline="0" dirty="0" smtClean="0"/>
                        <a:t> but also used by neutrals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u="sng" dirty="0" smtClean="0"/>
                        <a:t>9. Ground Infrastructure</a:t>
                      </a:r>
                      <a:r>
                        <a:rPr lang="de-AT" sz="1400" dirty="0" smtClean="0"/>
                        <a:t>:</a:t>
                      </a:r>
                    </a:p>
                  </a:txBody>
                  <a:tcPr/>
                </a:tc>
              </a:tr>
              <a:tr h="745210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4. Infrastructure belonging to neutrals but used by beligerents for military purposes/for civilian purposes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a) Neutral state</a:t>
                      </a:r>
                      <a:r>
                        <a:rPr lang="de-AT" sz="1400" baseline="0" dirty="0" smtClean="0"/>
                        <a:t> controls neutral satellite</a:t>
                      </a:r>
                      <a:endParaRPr lang="de-AT" sz="1400" dirty="0"/>
                    </a:p>
                  </a:txBody>
                  <a:tcPr/>
                </a:tc>
              </a:tr>
              <a:tr h="588166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5. Infrastructure belonging to neutrals but carrying belligerent hosted payloads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b) Neutral</a:t>
                      </a:r>
                      <a:r>
                        <a:rPr lang="de-AT" sz="1400" baseline="0" dirty="0" smtClean="0"/>
                        <a:t> state controlling belligerent satellite</a:t>
                      </a:r>
                      <a:endParaRPr lang="de-AT" sz="1400" dirty="0"/>
                    </a:p>
                  </a:txBody>
                  <a:tcPr/>
                </a:tc>
              </a:tr>
              <a:tr h="677691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6. Infrastructure belonging to belligerents</a:t>
                      </a:r>
                      <a:r>
                        <a:rPr lang="de-AT" sz="1400" baseline="0" dirty="0" smtClean="0"/>
                        <a:t> but carrying neutral hosted payloads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c) Belligerent state controlling neutral satellite</a:t>
                      </a:r>
                      <a:endParaRPr lang="de-AT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49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7470"/>
            <a:ext cx="8219256" cy="847353"/>
          </a:xfrm>
        </p:spPr>
        <p:txBody>
          <a:bodyPr/>
          <a:lstStyle/>
          <a:p>
            <a:r>
              <a:rPr lang="en-US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 law and general international law applied to the neutrality situation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348880"/>
            <a:ext cx="5987008" cy="308580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 sz="1600" dirty="0" smtClean="0"/>
          </a:p>
          <a:p>
            <a:pPr marL="174625" indent="-174625">
              <a:buClr>
                <a:schemeClr val="accent2">
                  <a:lumMod val="75000"/>
                </a:schemeClr>
              </a:buClr>
              <a:defRPr/>
            </a:pPr>
            <a:endParaRPr lang="en-GB" sz="16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2400" b="1" dirty="0" smtClean="0"/>
              <a:t>1. The </a:t>
            </a:r>
            <a:r>
              <a:rPr lang="en-US" sz="2400" b="1" dirty="0"/>
              <a:t>Lotus Case </a:t>
            </a:r>
            <a:r>
              <a:rPr lang="en-US" sz="2400" b="1" dirty="0" smtClean="0"/>
              <a:t>Inversion </a:t>
            </a:r>
            <a:endParaRPr lang="en-US" sz="2400" b="1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GB" sz="2400" dirty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GB" sz="2400" dirty="0" smtClean="0"/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r>
              <a:rPr lang="en-US" sz="2400" b="1" dirty="0" smtClean="0"/>
              <a:t>2. The </a:t>
            </a:r>
            <a:r>
              <a:rPr lang="en-US" sz="2400" b="1" dirty="0"/>
              <a:t>Outer Space </a:t>
            </a:r>
            <a:r>
              <a:rPr lang="en-US" sz="2400" b="1" dirty="0" smtClean="0"/>
              <a:t>Treaty</a:t>
            </a:r>
          </a:p>
          <a:p>
            <a:pPr marL="0" indent="0">
              <a:buClr>
                <a:schemeClr val="accent2">
                  <a:lumMod val="75000"/>
                </a:schemeClr>
              </a:buClr>
              <a:buNone/>
              <a:defRPr/>
            </a:pPr>
            <a:endParaRPr lang="en-GB" sz="2400" b="1" dirty="0"/>
          </a:p>
          <a:p>
            <a:pPr marL="571500" lvl="1" indent="-1714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solidFill>
                  <a:schemeClr val="accent2"/>
                </a:solidFill>
              </a:rPr>
              <a:t>The Province of all Mankind</a:t>
            </a:r>
          </a:p>
          <a:p>
            <a:pPr marL="571500" lvl="1" indent="-1714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solidFill>
                  <a:schemeClr val="accent2"/>
                </a:solidFill>
              </a:rPr>
              <a:t>Original Position Theory</a:t>
            </a:r>
            <a:endParaRPr lang="en-GB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3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501008"/>
            <a:ext cx="6228184" cy="360040"/>
          </a:xfrm>
        </p:spPr>
        <p:txBody>
          <a:bodyPr/>
          <a:lstStyle/>
          <a:p>
            <a: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5576" y="2009372"/>
            <a:ext cx="7632848" cy="12036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r">
              <a:buFont typeface="Arial" panose="020B0604020202020204" pitchFamily="34" charset="0"/>
              <a:buChar char="•"/>
              <a:defRPr/>
            </a:pPr>
            <a:endParaRPr lang="en-US" altLang="en-US" sz="1600" dirty="0" smtClean="0"/>
          </a:p>
          <a:p>
            <a:pPr marL="457200" lvl="1" indent="0" algn="r">
              <a:buNone/>
              <a:defRPr/>
            </a:pPr>
            <a:endParaRPr lang="en-US" altLang="en-US" sz="1600" dirty="0" smtClean="0"/>
          </a:p>
          <a:p>
            <a:pPr lvl="1" algn="r">
              <a:defRPr/>
            </a:pPr>
            <a:endParaRPr lang="en-US" altLang="en-US" sz="1600" dirty="0"/>
          </a:p>
          <a:p>
            <a:pPr lvl="1" algn="r">
              <a:defRPr/>
            </a:pPr>
            <a:endParaRPr lang="en-US" altLang="en-US" sz="1600" dirty="0" smtClean="0"/>
          </a:p>
          <a:p>
            <a:pPr lvl="8" algn="r">
              <a:defRPr/>
            </a:pPr>
            <a:endParaRPr lang="en-US" altLang="en-US" sz="600" dirty="0"/>
          </a:p>
          <a:p>
            <a:pPr lvl="1" algn="r">
              <a:defRPr/>
            </a:pPr>
            <a:endParaRPr lang="en-US" altLang="en-US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5536" y="2525995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de-AT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965" y="5157192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/>
              <a:t>Peter </a:t>
            </a:r>
            <a:r>
              <a:rPr lang="en-GB" sz="1600" dirty="0" err="1"/>
              <a:t>Hulsroj</a:t>
            </a:r>
            <a:r>
              <a:rPr lang="en-GB" sz="1600" dirty="0"/>
              <a:t>, Director of </a:t>
            </a:r>
            <a:r>
              <a:rPr lang="en-GB" sz="1600" dirty="0" smtClean="0"/>
              <a:t>ESPI</a:t>
            </a:r>
            <a:r>
              <a:rPr lang="en-GB" sz="1600" dirty="0"/>
              <a:t>, Peter.HULSROJ@espi.or.at</a:t>
            </a:r>
            <a:br>
              <a:rPr lang="en-GB" sz="1600" dirty="0"/>
            </a:br>
            <a:r>
              <a:rPr lang="en-GB" sz="1600" dirty="0"/>
              <a:t>Anja </a:t>
            </a:r>
            <a:r>
              <a:rPr lang="en-GB" sz="1600" dirty="0" err="1"/>
              <a:t>Nakarada</a:t>
            </a:r>
            <a:r>
              <a:rPr lang="en-GB" sz="1600" dirty="0"/>
              <a:t> Pecujlic, External Consultant at ESPI, Anja.Pecujlic@espi.or.at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20886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 PPT 2016 with background">
  <a:themeElements>
    <a:clrScheme name="1_NEW ESPI 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EW ESPI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1_NEW ESPI 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ESPI 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ESPI 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ESPI 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ESPI 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EW ESPI 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ESPI 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ESPI 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ESPI 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ESPI 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ESPI 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EW ESPI 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SPI PPT 2016 no backgrou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284</Words>
  <Application>Microsoft Office PowerPoint</Application>
  <PresentationFormat>On-screen Show (4:3)</PresentationFormat>
  <Paragraphs>58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Wingdings</vt:lpstr>
      <vt:lpstr>ESPI PPT 2016 with background</vt:lpstr>
      <vt:lpstr>ESPI PPT 2016 no background</vt:lpstr>
      <vt:lpstr>PowerPoint Presentation</vt:lpstr>
      <vt:lpstr>Introduction</vt:lpstr>
      <vt:lpstr>Applying IHL</vt:lpstr>
      <vt:lpstr>Applicability of the IHL norms</vt:lpstr>
      <vt:lpstr>Space law and general international law applied to the neutrality situation</vt:lpstr>
      <vt:lpstr> </vt:lpstr>
    </vt:vector>
  </TitlesOfParts>
  <Company>ESPI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 ESPI 2016</dc:title>
  <dc:creator>Matteo Tugnoli</dc:creator>
  <cp:lastModifiedBy>Peter HULSROJ</cp:lastModifiedBy>
  <cp:revision>64</cp:revision>
  <cp:lastPrinted>2016-04-05T09:19:23Z</cp:lastPrinted>
  <dcterms:created xsi:type="dcterms:W3CDTF">2011-01-26T15:00:00Z</dcterms:created>
  <dcterms:modified xsi:type="dcterms:W3CDTF">2016-05-20T12:06:13Z</dcterms:modified>
</cp:coreProperties>
</file>