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3" d="100"/>
          <a:sy n="63" d="100"/>
        </p:scale>
        <p:origin x="-109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47810" name="Group 2"/>
          <p:cNvGrpSpPr>
            <a:grpSpLocks/>
          </p:cNvGrpSpPr>
          <p:nvPr/>
        </p:nvGrpSpPr>
        <p:grpSpPr bwMode="auto">
          <a:xfrm>
            <a:off x="0" y="0"/>
            <a:ext cx="9148763" cy="6851650"/>
            <a:chOff x="1" y="0"/>
            <a:chExt cx="5763" cy="4316"/>
          </a:xfrm>
        </p:grpSpPr>
        <p:sp>
          <p:nvSpPr>
            <p:cNvPr id="24781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47814" name="Group 6"/>
            <p:cNvGrpSpPr>
              <a:grpSpLocks/>
            </p:cNvGrpSpPr>
            <p:nvPr/>
          </p:nvGrpSpPr>
          <p:grpSpPr bwMode="auto">
            <a:xfrm>
              <a:off x="288" y="0"/>
              <a:ext cx="5098" cy="4316"/>
              <a:chOff x="288" y="0"/>
              <a:chExt cx="5098" cy="4316"/>
            </a:xfrm>
          </p:grpSpPr>
          <p:sp>
            <p:nvSpPr>
              <p:cNvPr id="24781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782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1"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2"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4"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5"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6"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37"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38"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7839" name="Group 31"/>
            <p:cNvGrpSpPr>
              <a:grpSpLocks/>
            </p:cNvGrpSpPr>
            <p:nvPr/>
          </p:nvGrpSpPr>
          <p:grpSpPr bwMode="auto">
            <a:xfrm>
              <a:off x="1" y="392"/>
              <a:ext cx="5758" cy="1571"/>
              <a:chOff x="1" y="392"/>
              <a:chExt cx="5758" cy="1571"/>
            </a:xfrm>
          </p:grpSpPr>
          <p:sp>
            <p:nvSpPr>
              <p:cNvPr id="24784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4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4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4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4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7845"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46"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784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en-US" noProof="0" smtClean="0"/>
              <a:t>Click to edit Master title style</a:t>
            </a:r>
          </a:p>
        </p:txBody>
      </p:sp>
      <p:sp>
        <p:nvSpPr>
          <p:cNvPr id="24784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247849" name="Rectangle 41"/>
          <p:cNvSpPr>
            <a:spLocks noGrp="1" noChangeArrowheads="1"/>
          </p:cNvSpPr>
          <p:nvPr>
            <p:ph type="dt" sz="quarter" idx="2"/>
          </p:nvPr>
        </p:nvSpPr>
        <p:spPr/>
        <p:txBody>
          <a:bodyPr/>
          <a:lstStyle>
            <a:lvl1pPr>
              <a:defRPr/>
            </a:lvl1pPr>
          </a:lstStyle>
          <a:p>
            <a:endParaRPr lang="en-US" altLang="en-US"/>
          </a:p>
        </p:txBody>
      </p:sp>
      <p:sp>
        <p:nvSpPr>
          <p:cNvPr id="247850" name="Rectangle 42"/>
          <p:cNvSpPr>
            <a:spLocks noGrp="1" noChangeArrowheads="1"/>
          </p:cNvSpPr>
          <p:nvPr>
            <p:ph type="ftr" sz="quarter" idx="3"/>
          </p:nvPr>
        </p:nvSpPr>
        <p:spPr/>
        <p:txBody>
          <a:bodyPr/>
          <a:lstStyle>
            <a:lvl1pPr>
              <a:defRPr/>
            </a:lvl1pPr>
          </a:lstStyle>
          <a:p>
            <a:endParaRPr lang="en-US" altLang="en-US"/>
          </a:p>
        </p:txBody>
      </p:sp>
      <p:sp>
        <p:nvSpPr>
          <p:cNvPr id="247851" name="Rectangle 43"/>
          <p:cNvSpPr>
            <a:spLocks noGrp="1" noChangeArrowheads="1"/>
          </p:cNvSpPr>
          <p:nvPr>
            <p:ph type="sldNum" sz="quarter" idx="4"/>
          </p:nvPr>
        </p:nvSpPr>
        <p:spPr/>
        <p:txBody>
          <a:bodyPr/>
          <a:lstStyle>
            <a:lvl1pPr>
              <a:defRPr/>
            </a:lvl1pPr>
          </a:lstStyle>
          <a:p>
            <a:fld id="{859CC9FC-5568-4C1C-A65B-25728992EB62}"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EA6C3B8-EECE-4514-AE95-47469DB07C71}" type="slidenum">
              <a:rPr lang="en-US" altLang="en-US"/>
              <a:pPr/>
              <a:t>‹#›</a:t>
            </a:fld>
            <a:endParaRPr lang="en-US" altLang="en-US"/>
          </a:p>
        </p:txBody>
      </p:sp>
    </p:spTree>
    <p:extLst>
      <p:ext uri="{BB962C8B-B14F-4D97-AF65-F5344CB8AC3E}">
        <p14:creationId xmlns:p14="http://schemas.microsoft.com/office/powerpoint/2010/main" val="6533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1858F30-3F62-4F34-BF64-8EC7F93D9930}" type="slidenum">
              <a:rPr lang="en-US" altLang="en-US"/>
              <a:pPr/>
              <a:t>‹#›</a:t>
            </a:fld>
            <a:endParaRPr lang="en-US" altLang="en-US"/>
          </a:p>
        </p:txBody>
      </p:sp>
    </p:spTree>
    <p:extLst>
      <p:ext uri="{BB962C8B-B14F-4D97-AF65-F5344CB8AC3E}">
        <p14:creationId xmlns:p14="http://schemas.microsoft.com/office/powerpoint/2010/main" val="3227407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90B4322-8E2C-4A6F-BFE4-BD4D897486D5}" type="slidenum">
              <a:rPr lang="en-US" altLang="en-US"/>
              <a:pPr/>
              <a:t>‹#›</a:t>
            </a:fld>
            <a:endParaRPr lang="en-US" altLang="en-US"/>
          </a:p>
        </p:txBody>
      </p:sp>
    </p:spTree>
    <p:extLst>
      <p:ext uri="{BB962C8B-B14F-4D97-AF65-F5344CB8AC3E}">
        <p14:creationId xmlns:p14="http://schemas.microsoft.com/office/powerpoint/2010/main" val="62062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C0F47B-7C7D-4A31-AD3F-2566B16B2E89}" type="slidenum">
              <a:rPr lang="en-US" altLang="en-US"/>
              <a:pPr/>
              <a:t>‹#›</a:t>
            </a:fld>
            <a:endParaRPr lang="en-US" altLang="en-US"/>
          </a:p>
        </p:txBody>
      </p:sp>
    </p:spTree>
    <p:extLst>
      <p:ext uri="{BB962C8B-B14F-4D97-AF65-F5344CB8AC3E}">
        <p14:creationId xmlns:p14="http://schemas.microsoft.com/office/powerpoint/2010/main" val="174667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38738E3-9F89-4328-A3A7-516D0CB659AB}" type="slidenum">
              <a:rPr lang="en-US" altLang="en-US"/>
              <a:pPr/>
              <a:t>‹#›</a:t>
            </a:fld>
            <a:endParaRPr lang="en-US" altLang="en-US"/>
          </a:p>
        </p:txBody>
      </p:sp>
    </p:spTree>
    <p:extLst>
      <p:ext uri="{BB962C8B-B14F-4D97-AF65-F5344CB8AC3E}">
        <p14:creationId xmlns:p14="http://schemas.microsoft.com/office/powerpoint/2010/main" val="2956681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41969A8-AE11-4CCA-9204-4A43442F76A5}" type="slidenum">
              <a:rPr lang="en-US" altLang="en-US"/>
              <a:pPr/>
              <a:t>‹#›</a:t>
            </a:fld>
            <a:endParaRPr lang="en-US" altLang="en-US"/>
          </a:p>
        </p:txBody>
      </p:sp>
    </p:spTree>
    <p:extLst>
      <p:ext uri="{BB962C8B-B14F-4D97-AF65-F5344CB8AC3E}">
        <p14:creationId xmlns:p14="http://schemas.microsoft.com/office/powerpoint/2010/main" val="408206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64E3F08-97FE-4C2A-9CC3-E2B592E711E1}" type="slidenum">
              <a:rPr lang="en-US" altLang="en-US"/>
              <a:pPr/>
              <a:t>‹#›</a:t>
            </a:fld>
            <a:endParaRPr lang="en-US" altLang="en-US"/>
          </a:p>
        </p:txBody>
      </p:sp>
    </p:spTree>
    <p:extLst>
      <p:ext uri="{BB962C8B-B14F-4D97-AF65-F5344CB8AC3E}">
        <p14:creationId xmlns:p14="http://schemas.microsoft.com/office/powerpoint/2010/main" val="683057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F809BF2-3A48-4AEC-8C30-0D530B45641D}" type="slidenum">
              <a:rPr lang="en-US" altLang="en-US"/>
              <a:pPr/>
              <a:t>‹#›</a:t>
            </a:fld>
            <a:endParaRPr lang="en-US" altLang="en-US"/>
          </a:p>
        </p:txBody>
      </p:sp>
    </p:spTree>
    <p:extLst>
      <p:ext uri="{BB962C8B-B14F-4D97-AF65-F5344CB8AC3E}">
        <p14:creationId xmlns:p14="http://schemas.microsoft.com/office/powerpoint/2010/main" val="1877501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4FE15EA-ECD5-48F4-B96E-C502D6116297}" type="slidenum">
              <a:rPr lang="en-US" altLang="en-US"/>
              <a:pPr/>
              <a:t>‹#›</a:t>
            </a:fld>
            <a:endParaRPr lang="en-US" altLang="en-US"/>
          </a:p>
        </p:txBody>
      </p:sp>
    </p:spTree>
    <p:extLst>
      <p:ext uri="{BB962C8B-B14F-4D97-AF65-F5344CB8AC3E}">
        <p14:creationId xmlns:p14="http://schemas.microsoft.com/office/powerpoint/2010/main" val="88329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D0A8039-4E61-4D19-9774-3B1BC0414088}" type="slidenum">
              <a:rPr lang="en-US" altLang="en-US"/>
              <a:pPr/>
              <a:t>‹#›</a:t>
            </a:fld>
            <a:endParaRPr lang="en-US" altLang="en-US"/>
          </a:p>
        </p:txBody>
      </p:sp>
    </p:spTree>
    <p:extLst>
      <p:ext uri="{BB962C8B-B14F-4D97-AF65-F5344CB8AC3E}">
        <p14:creationId xmlns:p14="http://schemas.microsoft.com/office/powerpoint/2010/main" val="123293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chemeClr val="accent4">
                <a:lumMod val="90000"/>
              </a:schemeClr>
            </a:gs>
            <a:gs pos="100000">
              <a:schemeClr val="bg1">
                <a:gamma/>
                <a:shade val="39216"/>
                <a:invGamma/>
              </a:schemeClr>
            </a:gs>
          </a:gsLst>
          <a:lin ang="5400000" scaled="1"/>
          <a:tileRect/>
        </a:gradFill>
        <a:effectLst/>
      </p:bgPr>
    </p:bg>
    <p:spTree>
      <p:nvGrpSpPr>
        <p:cNvPr id="1" name=""/>
        <p:cNvGrpSpPr/>
        <p:nvPr/>
      </p:nvGrpSpPr>
      <p:grpSpPr>
        <a:xfrm>
          <a:off x="0" y="0"/>
          <a:ext cx="0" cy="0"/>
          <a:chOff x="0" y="0"/>
          <a:chExt cx="0" cy="0"/>
        </a:xfrm>
      </p:grpSpPr>
      <p:grpSp>
        <p:nvGrpSpPr>
          <p:cNvPr id="246786" name="Group 2"/>
          <p:cNvGrpSpPr>
            <a:grpSpLocks/>
          </p:cNvGrpSpPr>
          <p:nvPr/>
        </p:nvGrpSpPr>
        <p:grpSpPr bwMode="auto">
          <a:xfrm>
            <a:off x="1588" y="0"/>
            <a:ext cx="9148762" cy="6851650"/>
            <a:chOff x="1" y="0"/>
            <a:chExt cx="5763" cy="4316"/>
          </a:xfrm>
        </p:grpSpPr>
        <p:sp>
          <p:nvSpPr>
            <p:cNvPr id="24678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8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8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46790" name="Group 6"/>
            <p:cNvGrpSpPr>
              <a:grpSpLocks/>
            </p:cNvGrpSpPr>
            <p:nvPr/>
          </p:nvGrpSpPr>
          <p:grpSpPr bwMode="auto">
            <a:xfrm>
              <a:off x="288" y="0"/>
              <a:ext cx="5098" cy="4316"/>
              <a:chOff x="288" y="0"/>
              <a:chExt cx="5098" cy="4316"/>
            </a:xfrm>
          </p:grpSpPr>
          <p:sp>
            <p:nvSpPr>
              <p:cNvPr id="24679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680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1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1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1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6815" name="Group 31"/>
            <p:cNvGrpSpPr>
              <a:grpSpLocks/>
            </p:cNvGrpSpPr>
            <p:nvPr/>
          </p:nvGrpSpPr>
          <p:grpSpPr bwMode="auto">
            <a:xfrm>
              <a:off x="1" y="392"/>
              <a:ext cx="5758" cy="1571"/>
              <a:chOff x="1" y="392"/>
              <a:chExt cx="5758" cy="1571"/>
            </a:xfrm>
          </p:grpSpPr>
          <p:sp>
            <p:nvSpPr>
              <p:cNvPr id="2468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68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6823"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246824"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ltLang="en-US"/>
          </a:p>
        </p:txBody>
      </p:sp>
      <p:sp>
        <p:nvSpPr>
          <p:cNvPr id="246825"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ltLang="en-US"/>
          </a:p>
        </p:txBody>
      </p:sp>
      <p:sp>
        <p:nvSpPr>
          <p:cNvPr id="246826"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F0530A96-6520-4BD8-A61E-1F204411F866}" type="slidenum">
              <a:rPr lang="en-US" altLang="en-US"/>
              <a:pPr/>
              <a:t>‹#›</a:t>
            </a:fld>
            <a:endParaRPr lang="en-US" altLang="en-US"/>
          </a:p>
        </p:txBody>
      </p:sp>
      <p:sp>
        <p:nvSpPr>
          <p:cNvPr id="24682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911475"/>
            <a:ext cx="9144000" cy="1736725"/>
          </a:xfrm>
        </p:spPr>
        <p:txBody>
          <a:bodyPr/>
          <a:lstStyle/>
          <a:p>
            <a:r>
              <a:rPr lang="en-US" sz="4800" b="1" dirty="0" smtClean="0">
                <a:solidFill>
                  <a:schemeClr val="tx1"/>
                </a:solidFill>
                <a:effectLst/>
                <a:ea typeface="SimSun"/>
              </a:rPr>
              <a:t>Understanding Product Liability Risks Associated with Special Conditions in Civil Aviation Design Approvals</a:t>
            </a:r>
            <a:endParaRPr lang="en-US" sz="4800" b="1" dirty="0">
              <a:solidFill>
                <a:schemeClr val="tx1"/>
              </a:solidFill>
            </a:endParaRPr>
          </a:p>
        </p:txBody>
      </p:sp>
      <p:sp>
        <p:nvSpPr>
          <p:cNvPr id="3" name="Subtitle 2"/>
          <p:cNvSpPr>
            <a:spLocks noGrp="1"/>
          </p:cNvSpPr>
          <p:nvPr>
            <p:ph type="subTitle" sz="quarter" idx="1"/>
          </p:nvPr>
        </p:nvSpPr>
        <p:spPr>
          <a:xfrm>
            <a:off x="990600" y="5181600"/>
            <a:ext cx="7010400" cy="1752600"/>
          </a:xfrm>
        </p:spPr>
        <p:txBody>
          <a:bodyPr/>
          <a:lstStyle/>
          <a:p>
            <a:r>
              <a:rPr lang="en-US" b="1" dirty="0" smtClean="0"/>
              <a:t>Michael J. Dreikorn, </a:t>
            </a:r>
            <a:r>
              <a:rPr lang="en-US" b="1" dirty="0" err="1" smtClean="0"/>
              <a:t>Ed.D</a:t>
            </a:r>
            <a:r>
              <a:rPr lang="en-US" b="1" dirty="0" smtClean="0"/>
              <a:t>.</a:t>
            </a:r>
          </a:p>
          <a:p>
            <a:r>
              <a:rPr lang="en-US" sz="2000" dirty="0" smtClean="0">
                <a:effectLst/>
                <a:latin typeface="+mj-lt"/>
                <a:ea typeface="SimSun"/>
              </a:rPr>
              <a:t>10</a:t>
            </a:r>
            <a:r>
              <a:rPr lang="en-US" sz="2000" baseline="30000" dirty="0" smtClean="0">
                <a:effectLst/>
                <a:latin typeface="+mj-lt"/>
                <a:ea typeface="SimSun"/>
              </a:rPr>
              <a:t>th</a:t>
            </a:r>
            <a:r>
              <a:rPr lang="en-US" sz="2000" dirty="0" smtClean="0">
                <a:effectLst/>
                <a:latin typeface="+mj-lt"/>
                <a:ea typeface="SimSun"/>
              </a:rPr>
              <a:t> Annual McGill Conference on International Aviation Liability &amp; Insurance – Product Liability Session</a:t>
            </a:r>
            <a:endParaRPr lang="en-US" sz="2000" dirty="0">
              <a:latin typeface="+mj-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0"/>
            <a:ext cx="2596666" cy="111601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0657"/>
            <a:ext cx="2895600" cy="1607250"/>
          </a:xfrm>
          <a:prstGeom prst="rect">
            <a:avLst/>
          </a:prstGeom>
        </p:spPr>
      </p:pic>
    </p:spTree>
    <p:extLst>
      <p:ext uri="{BB962C8B-B14F-4D97-AF65-F5344CB8AC3E}">
        <p14:creationId xmlns:p14="http://schemas.microsoft.com/office/powerpoint/2010/main" val="3724746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067800" cy="1139825"/>
          </a:xfrm>
        </p:spPr>
        <p:txBody>
          <a:bodyPr/>
          <a:lstStyle/>
          <a:p>
            <a:r>
              <a:rPr lang="en-US" b="1" dirty="0" smtClean="0"/>
              <a:t>Familiar Civil Design Certification Regulations</a:t>
            </a:r>
            <a:endParaRPr lang="en-US" b="1" dirty="0"/>
          </a:p>
        </p:txBody>
      </p:sp>
      <p:sp>
        <p:nvSpPr>
          <p:cNvPr id="3" name="Content Placeholder 2"/>
          <p:cNvSpPr>
            <a:spLocks noGrp="1"/>
          </p:cNvSpPr>
          <p:nvPr>
            <p:ph idx="1"/>
          </p:nvPr>
        </p:nvSpPr>
        <p:spPr>
          <a:xfrm>
            <a:off x="0" y="1870075"/>
            <a:ext cx="9144000" cy="4530725"/>
          </a:xfrm>
        </p:spPr>
        <p:txBody>
          <a:bodyPr/>
          <a:lstStyle/>
          <a:p>
            <a:pPr>
              <a:spcBef>
                <a:spcPts val="1800"/>
              </a:spcBef>
            </a:pPr>
            <a:r>
              <a:rPr lang="en-US" sz="2700" b="1" dirty="0" smtClean="0">
                <a:effectLst>
                  <a:outerShdw blurRad="38100" dist="38100" dir="2700000" algn="tl">
                    <a:srgbClr val="000000">
                      <a:alpha val="43137"/>
                    </a:srgbClr>
                  </a:outerShdw>
                </a:effectLst>
              </a:rPr>
              <a:t>Part 21: </a:t>
            </a:r>
            <a:r>
              <a:rPr lang="en-US" sz="2700" b="1" i="0" dirty="0" smtClean="0">
                <a:effectLst>
                  <a:outerShdw blurRad="38100" dist="38100" dir="2700000" algn="tl">
                    <a:srgbClr val="000000">
                      <a:alpha val="43137"/>
                    </a:srgbClr>
                  </a:outerShdw>
                </a:effectLst>
              </a:rPr>
              <a:t>CERTIFICATION PROCEDURES FOR PRODUCTS AND ARTICLES</a:t>
            </a:r>
          </a:p>
          <a:p>
            <a:pPr>
              <a:spcBef>
                <a:spcPts val="1800"/>
              </a:spcBef>
            </a:pPr>
            <a:r>
              <a:rPr lang="en-US" sz="2700" b="1" dirty="0" smtClean="0">
                <a:effectLst>
                  <a:outerShdw blurRad="38100" dist="38100" dir="2700000" algn="tl">
                    <a:srgbClr val="000000">
                      <a:alpha val="43137"/>
                    </a:srgbClr>
                  </a:outerShdw>
                </a:effectLst>
              </a:rPr>
              <a:t>Part 23: </a:t>
            </a:r>
            <a:r>
              <a:rPr lang="en-US" sz="2700" b="1" i="0" dirty="0" smtClean="0">
                <a:effectLst>
                  <a:outerShdw blurRad="38100" dist="38100" dir="2700000" algn="tl">
                    <a:srgbClr val="000000">
                      <a:alpha val="43137"/>
                    </a:srgbClr>
                  </a:outerShdw>
                </a:effectLst>
              </a:rPr>
              <a:t>NORMAL, UTILITY, ACROBATIC, AND COMMUTER CATEGORY AIRPLANES</a:t>
            </a:r>
          </a:p>
          <a:p>
            <a:pPr>
              <a:spcBef>
                <a:spcPts val="1800"/>
              </a:spcBef>
            </a:pPr>
            <a:r>
              <a:rPr lang="en-US" sz="2700" b="1" dirty="0" smtClean="0">
                <a:effectLst>
                  <a:outerShdw blurRad="38100" dist="38100" dir="2700000" algn="tl">
                    <a:srgbClr val="000000">
                      <a:alpha val="43137"/>
                    </a:srgbClr>
                  </a:outerShdw>
                </a:effectLst>
              </a:rPr>
              <a:t>Part 25: </a:t>
            </a:r>
            <a:r>
              <a:rPr lang="en-US" sz="2700" b="1" i="0" dirty="0" smtClean="0">
                <a:effectLst>
                  <a:outerShdw blurRad="38100" dist="38100" dir="2700000" algn="tl">
                    <a:srgbClr val="000000">
                      <a:alpha val="43137"/>
                    </a:srgbClr>
                  </a:outerShdw>
                </a:effectLst>
              </a:rPr>
              <a:t>TRANSPORT CATEGORY AIRPLANES</a:t>
            </a:r>
          </a:p>
          <a:p>
            <a:pPr>
              <a:spcBef>
                <a:spcPts val="1800"/>
              </a:spcBef>
            </a:pPr>
            <a:r>
              <a:rPr lang="en-US" sz="2700" b="1" dirty="0" smtClean="0">
                <a:effectLst>
                  <a:outerShdw blurRad="38100" dist="38100" dir="2700000" algn="tl">
                    <a:srgbClr val="000000">
                      <a:alpha val="43137"/>
                    </a:srgbClr>
                  </a:outerShdw>
                </a:effectLst>
              </a:rPr>
              <a:t>Part 27: </a:t>
            </a:r>
            <a:r>
              <a:rPr lang="en-US" sz="2700" b="1" i="0" dirty="0" smtClean="0">
                <a:effectLst>
                  <a:outerShdw blurRad="38100" dist="38100" dir="2700000" algn="tl">
                    <a:srgbClr val="000000">
                      <a:alpha val="43137"/>
                    </a:srgbClr>
                  </a:outerShdw>
                </a:effectLst>
              </a:rPr>
              <a:t>NORMAL CATEGORY ROTORCRAFT</a:t>
            </a:r>
          </a:p>
          <a:p>
            <a:pPr>
              <a:spcBef>
                <a:spcPts val="1800"/>
              </a:spcBef>
            </a:pPr>
            <a:r>
              <a:rPr lang="en-US" sz="2700" b="1" dirty="0" smtClean="0">
                <a:effectLst>
                  <a:outerShdw blurRad="38100" dist="38100" dir="2700000" algn="tl">
                    <a:srgbClr val="000000">
                      <a:alpha val="43137"/>
                    </a:srgbClr>
                  </a:outerShdw>
                </a:effectLst>
              </a:rPr>
              <a:t>Part 29: </a:t>
            </a:r>
            <a:r>
              <a:rPr lang="en-US" sz="2700" b="1" i="0" dirty="0" smtClean="0">
                <a:effectLst>
                  <a:outerShdw blurRad="38100" dist="38100" dir="2700000" algn="tl">
                    <a:srgbClr val="000000">
                      <a:alpha val="43137"/>
                    </a:srgbClr>
                  </a:outerShdw>
                </a:effectLst>
              </a:rPr>
              <a:t>TRANSPORT CATEGORY ROTORCRAFT</a:t>
            </a:r>
          </a:p>
          <a:p>
            <a:endParaRPr lang="en-US" sz="27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 y="-6293"/>
            <a:ext cx="1074420" cy="59637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6907" y="0"/>
            <a:ext cx="1372959" cy="590081"/>
          </a:xfrm>
          <a:prstGeom prst="rect">
            <a:avLst/>
          </a:prstGeom>
        </p:spPr>
      </p:pic>
      <p:sp>
        <p:nvSpPr>
          <p:cNvPr id="6" name="Rectangle 5"/>
          <p:cNvSpPr/>
          <p:nvPr/>
        </p:nvSpPr>
        <p:spPr>
          <a:xfrm>
            <a:off x="-158266" y="6504801"/>
            <a:ext cx="9454666" cy="276999"/>
          </a:xfrm>
          <a:prstGeom prst="rect">
            <a:avLst/>
          </a:prstGeom>
        </p:spPr>
        <p:txBody>
          <a:bodyPr wrap="square">
            <a:spAutoFit/>
          </a:bodyPr>
          <a:lstStyle/>
          <a:p>
            <a:pPr lvl="0" algn="ctr" eaLnBrk="1" hangingPunct="1">
              <a:spcBef>
                <a:spcPct val="20000"/>
              </a:spcBef>
              <a:buClr>
                <a:srgbClr val="FFFFCC"/>
              </a:buClr>
              <a:buSzPct val="60000"/>
            </a:pPr>
            <a:r>
              <a:rPr lang="en-US" sz="1200" i="1" kern="0" dirty="0">
                <a:solidFill>
                  <a:srgbClr val="FFFFFF"/>
                </a:solidFill>
                <a:latin typeface="Arial"/>
                <a:ea typeface="SimSun"/>
              </a:rPr>
              <a:t>10</a:t>
            </a:r>
            <a:r>
              <a:rPr lang="en-US" sz="1200" i="1" kern="0" baseline="30000" dirty="0">
                <a:solidFill>
                  <a:srgbClr val="FFFFFF"/>
                </a:solidFill>
                <a:latin typeface="Arial"/>
                <a:ea typeface="SimSun"/>
              </a:rPr>
              <a:t>th</a:t>
            </a:r>
            <a:r>
              <a:rPr lang="en-US" sz="1200" i="1" kern="0" dirty="0">
                <a:solidFill>
                  <a:srgbClr val="FFFFFF"/>
                </a:solidFill>
                <a:latin typeface="Arial"/>
                <a:ea typeface="SimSun"/>
              </a:rPr>
              <a:t> Annual McGill Conference on International Aviation Liability &amp; Insurance – Product Liability Session</a:t>
            </a:r>
            <a:endParaRPr lang="en-US" sz="1200" i="1" kern="0" dirty="0">
              <a:solidFill>
                <a:srgbClr val="FFFFFF"/>
              </a:solidFill>
              <a:effectLst>
                <a:outerShdw blurRad="38100" dist="38100" dir="2700000" algn="tl">
                  <a:srgbClr val="000000"/>
                </a:outerShdw>
              </a:effectLst>
              <a:latin typeface="Arial"/>
            </a:endParaRPr>
          </a:p>
        </p:txBody>
      </p:sp>
    </p:spTree>
    <p:extLst>
      <p:ext uri="{BB962C8B-B14F-4D97-AF65-F5344CB8AC3E}">
        <p14:creationId xmlns:p14="http://schemas.microsoft.com/office/powerpoint/2010/main" val="156564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4175"/>
            <a:ext cx="9067800" cy="1139825"/>
          </a:xfrm>
        </p:spPr>
        <p:txBody>
          <a:bodyPr/>
          <a:lstStyle/>
          <a:p>
            <a:r>
              <a:rPr lang="en-US" b="1" dirty="0" smtClean="0"/>
              <a:t>Special Condition Rulemaking</a:t>
            </a:r>
            <a:endParaRPr lang="en-US" b="1" dirty="0"/>
          </a:p>
        </p:txBody>
      </p:sp>
      <p:sp>
        <p:nvSpPr>
          <p:cNvPr id="3" name="Content Placeholder 2"/>
          <p:cNvSpPr>
            <a:spLocks noGrp="1"/>
          </p:cNvSpPr>
          <p:nvPr>
            <p:ph idx="1"/>
          </p:nvPr>
        </p:nvSpPr>
        <p:spPr>
          <a:xfrm>
            <a:off x="228600" y="1600200"/>
            <a:ext cx="8839200" cy="4530725"/>
          </a:xfrm>
        </p:spPr>
        <p:txBody>
          <a:bodyPr/>
          <a:lstStyle/>
          <a:p>
            <a:pPr marL="0" marR="0" indent="0">
              <a:lnSpc>
                <a:spcPct val="115000"/>
              </a:lnSpc>
              <a:spcBef>
                <a:spcPts val="0"/>
              </a:spcBef>
              <a:spcAft>
                <a:spcPts val="1000"/>
              </a:spcAft>
              <a:buNone/>
            </a:pPr>
            <a:r>
              <a:rPr lang="en-US" b="1" dirty="0">
                <a:solidFill>
                  <a:srgbClr val="FFFFFF"/>
                </a:solidFill>
                <a:effectLst/>
                <a:latin typeface="Calibri"/>
                <a:ea typeface="Calibri"/>
                <a:cs typeface="Times New Roman"/>
              </a:rPr>
              <a:t>§ 11.19</a:t>
            </a:r>
            <a:endParaRPr lang="en-US" b="1" dirty="0" smtClean="0">
              <a:effectLst/>
              <a:latin typeface="Calibri"/>
              <a:ea typeface="Calibri"/>
              <a:cs typeface="Times New Roman"/>
            </a:endParaRPr>
          </a:p>
          <a:p>
            <a:pPr marL="0" marR="0">
              <a:lnSpc>
                <a:spcPct val="115000"/>
              </a:lnSpc>
              <a:spcBef>
                <a:spcPts val="0"/>
              </a:spcBef>
              <a:spcAft>
                <a:spcPts val="1000"/>
              </a:spcAft>
            </a:pPr>
            <a:r>
              <a:rPr lang="en-US" b="1" dirty="0" smtClean="0">
                <a:effectLst/>
                <a:latin typeface="Calibri"/>
                <a:ea typeface="Calibri"/>
                <a:cs typeface="Times New Roman"/>
              </a:rPr>
              <a:t>A special condition is a regulation that applies to a particular aircraft design.  The FAA issues special conditions when we find that the airworthiness regulations for an aircraft, aircraft engine, or propeller design do not contain adequate or appropriate safety standards, because of a novel or unusual design feature.</a:t>
            </a:r>
          </a:p>
          <a:p>
            <a:pPr marL="0" marR="0" indent="0">
              <a:lnSpc>
                <a:spcPct val="115000"/>
              </a:lnSpc>
              <a:spcBef>
                <a:spcPts val="0"/>
              </a:spcBef>
              <a:spcAft>
                <a:spcPts val="1000"/>
              </a:spcAft>
              <a:buNone/>
            </a:pPr>
            <a:r>
              <a:rPr lang="en-US" b="1" dirty="0">
                <a:effectLst/>
                <a:latin typeface="Calibri"/>
                <a:ea typeface="Calibri"/>
                <a:cs typeface="Times New Roman"/>
              </a:rPr>
              <a:t>	</a:t>
            </a:r>
            <a:r>
              <a:rPr lang="en-US" b="1" dirty="0" smtClean="0">
                <a:effectLst/>
                <a:latin typeface="Calibri"/>
                <a:ea typeface="Calibri"/>
                <a:cs typeface="Times New Roman"/>
              </a:rPr>
              <a:t>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 y="-6293"/>
            <a:ext cx="1074420" cy="59637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6907" y="0"/>
            <a:ext cx="1372959" cy="590081"/>
          </a:xfrm>
          <a:prstGeom prst="rect">
            <a:avLst/>
          </a:prstGeom>
        </p:spPr>
      </p:pic>
      <p:sp>
        <p:nvSpPr>
          <p:cNvPr id="6" name="Rectangle 5"/>
          <p:cNvSpPr/>
          <p:nvPr/>
        </p:nvSpPr>
        <p:spPr>
          <a:xfrm>
            <a:off x="-158266" y="6504801"/>
            <a:ext cx="9454666" cy="276999"/>
          </a:xfrm>
          <a:prstGeom prst="rect">
            <a:avLst/>
          </a:prstGeom>
        </p:spPr>
        <p:txBody>
          <a:bodyPr wrap="square">
            <a:spAutoFit/>
          </a:bodyPr>
          <a:lstStyle/>
          <a:p>
            <a:pPr lvl="0" algn="ctr" eaLnBrk="1" hangingPunct="1">
              <a:spcBef>
                <a:spcPct val="20000"/>
              </a:spcBef>
              <a:buClr>
                <a:srgbClr val="FFFFCC"/>
              </a:buClr>
              <a:buSzPct val="60000"/>
            </a:pPr>
            <a:r>
              <a:rPr lang="en-US" sz="1200" i="1" kern="0" dirty="0">
                <a:solidFill>
                  <a:srgbClr val="FFFFFF"/>
                </a:solidFill>
                <a:latin typeface="Arial"/>
                <a:ea typeface="SimSun"/>
              </a:rPr>
              <a:t>10</a:t>
            </a:r>
            <a:r>
              <a:rPr lang="en-US" sz="1200" i="1" kern="0" baseline="30000" dirty="0">
                <a:solidFill>
                  <a:srgbClr val="FFFFFF"/>
                </a:solidFill>
                <a:latin typeface="Arial"/>
                <a:ea typeface="SimSun"/>
              </a:rPr>
              <a:t>th</a:t>
            </a:r>
            <a:r>
              <a:rPr lang="en-US" sz="1200" i="1" kern="0" dirty="0">
                <a:solidFill>
                  <a:srgbClr val="FFFFFF"/>
                </a:solidFill>
                <a:latin typeface="Arial"/>
                <a:ea typeface="SimSun"/>
              </a:rPr>
              <a:t> Annual McGill Conference on International Aviation Liability &amp; Insurance – Product Liability Session</a:t>
            </a:r>
            <a:endParaRPr lang="en-US" sz="1200" i="1" kern="0" dirty="0">
              <a:solidFill>
                <a:srgbClr val="FFFFFF"/>
              </a:solidFill>
              <a:effectLst>
                <a:outerShdw blurRad="38100" dist="38100" dir="2700000" algn="tl">
                  <a:srgbClr val="000000"/>
                </a:outerShdw>
              </a:effectLst>
              <a:latin typeface="Arial"/>
            </a:endParaRPr>
          </a:p>
        </p:txBody>
      </p:sp>
    </p:spTree>
    <p:extLst>
      <p:ext uri="{BB962C8B-B14F-4D97-AF65-F5344CB8AC3E}">
        <p14:creationId xmlns:p14="http://schemas.microsoft.com/office/powerpoint/2010/main" val="2696606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41375"/>
            <a:ext cx="9067800" cy="1139825"/>
          </a:xfrm>
        </p:spPr>
        <p:txBody>
          <a:bodyPr/>
          <a:lstStyle/>
          <a:p>
            <a:r>
              <a:rPr lang="en-US" b="1" dirty="0" smtClean="0"/>
              <a:t>Examples of Special Conditions in Type Designs</a:t>
            </a:r>
            <a:endParaRPr lang="en-US" b="1" dirty="0"/>
          </a:p>
        </p:txBody>
      </p:sp>
      <p:sp>
        <p:nvSpPr>
          <p:cNvPr id="3" name="Content Placeholder 2"/>
          <p:cNvSpPr>
            <a:spLocks noGrp="1"/>
          </p:cNvSpPr>
          <p:nvPr>
            <p:ph idx="1"/>
          </p:nvPr>
        </p:nvSpPr>
        <p:spPr>
          <a:xfrm>
            <a:off x="228600" y="2209800"/>
            <a:ext cx="8839200" cy="4530725"/>
          </a:xfrm>
        </p:spPr>
        <p:txBody>
          <a:bodyPr/>
          <a:lstStyle/>
          <a:p>
            <a:pPr marL="0" marR="0">
              <a:lnSpc>
                <a:spcPct val="115000"/>
              </a:lnSpc>
              <a:spcBef>
                <a:spcPts val="0"/>
              </a:spcBef>
              <a:spcAft>
                <a:spcPts val="0"/>
              </a:spcAft>
            </a:pPr>
            <a:r>
              <a:rPr lang="en-US" sz="2000" b="1" dirty="0">
                <a:solidFill>
                  <a:srgbClr val="FFFFFF"/>
                </a:solidFill>
                <a:effectLst/>
                <a:ea typeface="Calibri"/>
                <a:cs typeface="Helvetica-Bold"/>
              </a:rPr>
              <a:t>Airbus </a:t>
            </a:r>
            <a:r>
              <a:rPr lang="en-US" sz="2000" b="1" dirty="0" smtClean="0">
                <a:solidFill>
                  <a:srgbClr val="FFFFFF"/>
                </a:solidFill>
                <a:effectLst/>
                <a:ea typeface="Calibri"/>
                <a:cs typeface="Helvetica-Bold"/>
              </a:rPr>
              <a:t>A350, A380</a:t>
            </a:r>
          </a:p>
          <a:p>
            <a:pPr marL="0" marR="0">
              <a:lnSpc>
                <a:spcPct val="115000"/>
              </a:lnSpc>
              <a:spcBef>
                <a:spcPts val="0"/>
              </a:spcBef>
              <a:spcAft>
                <a:spcPts val="0"/>
              </a:spcAft>
            </a:pPr>
            <a:r>
              <a:rPr lang="en-US" sz="2000" b="1" dirty="0" smtClean="0">
                <a:solidFill>
                  <a:srgbClr val="FFFFFF"/>
                </a:solidFill>
                <a:effectLst/>
                <a:ea typeface="Calibri"/>
                <a:cs typeface="Helvetica-Bold"/>
              </a:rPr>
              <a:t>Bell 206, 212, 407, 412, 429</a:t>
            </a:r>
          </a:p>
          <a:p>
            <a:pPr marL="0" lvl="0">
              <a:lnSpc>
                <a:spcPct val="115000"/>
              </a:lnSpc>
              <a:spcBef>
                <a:spcPts val="0"/>
              </a:spcBef>
              <a:spcAft>
                <a:spcPts val="0"/>
              </a:spcAft>
              <a:buClr>
                <a:srgbClr val="FFFFCC"/>
              </a:buClr>
            </a:pPr>
            <a:r>
              <a:rPr lang="en-US" sz="2000" b="1" dirty="0">
                <a:solidFill>
                  <a:srgbClr val="FFFFFF"/>
                </a:solidFill>
                <a:effectLst/>
                <a:ea typeface="Calibri"/>
                <a:cs typeface="Helvetica-Bold"/>
              </a:rPr>
              <a:t>Boeing 737–Series, 747-Series, 777-Series,</a:t>
            </a:r>
            <a:r>
              <a:rPr lang="en-US" sz="2000" b="1" dirty="0">
                <a:solidFill>
                  <a:srgbClr val="FFFFFF"/>
                </a:solidFill>
                <a:effectLst/>
                <a:ea typeface="Calibri"/>
                <a:cs typeface="Times New Roman"/>
              </a:rPr>
              <a:t> 787-Series</a:t>
            </a:r>
            <a:endParaRPr lang="en-US" sz="2000" dirty="0">
              <a:solidFill>
                <a:srgbClr val="FFFFFF"/>
              </a:solidFill>
              <a:effectLst/>
              <a:ea typeface="Calibri"/>
              <a:cs typeface="Times New Roman"/>
            </a:endParaRPr>
          </a:p>
          <a:p>
            <a:pPr marL="0" lvl="0">
              <a:lnSpc>
                <a:spcPct val="115000"/>
              </a:lnSpc>
              <a:spcBef>
                <a:spcPts val="0"/>
              </a:spcBef>
              <a:spcAft>
                <a:spcPts val="0"/>
              </a:spcAft>
              <a:buClr>
                <a:srgbClr val="FFFFCC"/>
              </a:buClr>
            </a:pPr>
            <a:r>
              <a:rPr lang="en-US" sz="2000" b="1" dirty="0">
                <a:solidFill>
                  <a:srgbClr val="FFFFFF"/>
                </a:solidFill>
                <a:effectLst/>
                <a:ea typeface="Calibri"/>
                <a:cs typeface="Helvetica-Bold"/>
              </a:rPr>
              <a:t>Bombardier BD–700–2A12 and BD–700–2A13</a:t>
            </a:r>
            <a:endParaRPr lang="en-US" sz="2000" b="1" dirty="0" smtClean="0">
              <a:effectLst/>
              <a:ea typeface="Calibri"/>
              <a:cs typeface="Helvetica-Bold"/>
            </a:endParaRPr>
          </a:p>
          <a:p>
            <a:pPr marL="0" marR="0">
              <a:lnSpc>
                <a:spcPct val="115000"/>
              </a:lnSpc>
              <a:spcBef>
                <a:spcPts val="0"/>
              </a:spcBef>
              <a:spcAft>
                <a:spcPts val="0"/>
              </a:spcAft>
            </a:pPr>
            <a:r>
              <a:rPr lang="en-US" sz="2000" b="1" dirty="0" smtClean="0">
                <a:effectLst/>
                <a:ea typeface="Calibri"/>
                <a:cs typeface="Helvetica-Bold"/>
              </a:rPr>
              <a:t>Cessna M680</a:t>
            </a:r>
            <a:endParaRPr lang="en-US" sz="2000" dirty="0" smtClean="0">
              <a:effectLst/>
              <a:ea typeface="Calibri"/>
              <a:cs typeface="Times New Roman"/>
            </a:endParaRPr>
          </a:p>
          <a:p>
            <a:pPr marL="0" marR="0">
              <a:lnSpc>
                <a:spcPct val="115000"/>
              </a:lnSpc>
              <a:spcBef>
                <a:spcPts val="0"/>
              </a:spcBef>
              <a:spcAft>
                <a:spcPts val="0"/>
              </a:spcAft>
            </a:pPr>
            <a:r>
              <a:rPr lang="en-US" sz="2000" b="1" dirty="0" smtClean="0">
                <a:effectLst/>
                <a:ea typeface="Calibri"/>
                <a:cs typeface="Helvetica-Bold"/>
              </a:rPr>
              <a:t>Cirrus SF50</a:t>
            </a:r>
          </a:p>
          <a:p>
            <a:pPr marL="0" marR="0">
              <a:lnSpc>
                <a:spcPct val="115000"/>
              </a:lnSpc>
              <a:spcBef>
                <a:spcPts val="0"/>
              </a:spcBef>
              <a:spcAft>
                <a:spcPts val="0"/>
              </a:spcAft>
            </a:pPr>
            <a:r>
              <a:rPr lang="en-US" sz="2000" b="1" dirty="0" err="1" smtClean="0">
                <a:effectLst/>
                <a:ea typeface="Calibri"/>
                <a:cs typeface="Helvetica-Bold"/>
              </a:rPr>
              <a:t>Dassault</a:t>
            </a:r>
            <a:r>
              <a:rPr lang="en-US" sz="2000" b="1" dirty="0" smtClean="0">
                <a:effectLst/>
                <a:ea typeface="Calibri"/>
                <a:cs typeface="Helvetica-Bold"/>
              </a:rPr>
              <a:t> Falcon 2000  </a:t>
            </a:r>
            <a:endParaRPr lang="en-US" sz="2000" dirty="0" smtClean="0">
              <a:effectLst/>
              <a:ea typeface="Calibri"/>
              <a:cs typeface="Times New Roman"/>
            </a:endParaRPr>
          </a:p>
          <a:p>
            <a:pPr marL="0" marR="0">
              <a:lnSpc>
                <a:spcPct val="115000"/>
              </a:lnSpc>
              <a:spcBef>
                <a:spcPts val="0"/>
              </a:spcBef>
              <a:spcAft>
                <a:spcPts val="0"/>
              </a:spcAft>
            </a:pPr>
            <a:r>
              <a:rPr lang="en-US" sz="2000" b="1" dirty="0" smtClean="0">
                <a:effectLst/>
                <a:ea typeface="Calibri"/>
                <a:cs typeface="Helvetica-Bold"/>
              </a:rPr>
              <a:t>Embraer ERJ–170 </a:t>
            </a:r>
            <a:endParaRPr lang="en-US" sz="2000" b="1" dirty="0" smtClean="0">
              <a:effectLst/>
              <a:ea typeface="Calibri"/>
              <a:cs typeface="Helvetica-Bold"/>
            </a:endParaRPr>
          </a:p>
          <a:p>
            <a:pPr marL="0" marR="0">
              <a:lnSpc>
                <a:spcPct val="115000"/>
              </a:lnSpc>
              <a:spcBef>
                <a:spcPts val="0"/>
              </a:spcBef>
              <a:spcAft>
                <a:spcPts val="0"/>
              </a:spcAft>
            </a:pPr>
            <a:r>
              <a:rPr lang="en-US" sz="2000" b="1" dirty="0" smtClean="0">
                <a:effectLst/>
                <a:ea typeface="Calibri"/>
                <a:cs typeface="Helvetica-Bold"/>
              </a:rPr>
              <a:t>GE 90, </a:t>
            </a:r>
            <a:r>
              <a:rPr lang="en-US" sz="2000" b="1" dirty="0" err="1" smtClean="0">
                <a:effectLst/>
                <a:ea typeface="Calibri"/>
                <a:cs typeface="Helvetica-Bold"/>
              </a:rPr>
              <a:t>GEnx</a:t>
            </a:r>
            <a:endParaRPr lang="en-US" sz="2000" b="1" dirty="0" smtClean="0">
              <a:effectLst/>
              <a:ea typeface="Calibri"/>
              <a:cs typeface="Helvetica-Bold"/>
            </a:endParaRPr>
          </a:p>
          <a:p>
            <a:pPr marL="0" marR="0">
              <a:lnSpc>
                <a:spcPct val="115000"/>
              </a:lnSpc>
              <a:spcBef>
                <a:spcPts val="0"/>
              </a:spcBef>
              <a:spcAft>
                <a:spcPts val="0"/>
              </a:spcAft>
            </a:pPr>
            <a:r>
              <a:rPr lang="en-US" sz="2000" b="1" dirty="0" smtClean="0">
                <a:effectLst/>
                <a:ea typeface="Calibri"/>
                <a:cs typeface="Helvetica-Bold"/>
              </a:rPr>
              <a:t>Gulfstream GVI  </a:t>
            </a:r>
          </a:p>
          <a:p>
            <a:pPr marL="0" marR="0">
              <a:lnSpc>
                <a:spcPct val="115000"/>
              </a:lnSpc>
              <a:spcBef>
                <a:spcPts val="0"/>
              </a:spcBef>
              <a:spcAft>
                <a:spcPts val="0"/>
              </a:spcAft>
            </a:pPr>
            <a:r>
              <a:rPr lang="en-US" sz="2000" b="1" dirty="0" smtClean="0">
                <a:effectLst/>
                <a:ea typeface="Calibri"/>
                <a:cs typeface="Times New Roman"/>
              </a:rPr>
              <a:t>Sikorsky S-76</a:t>
            </a:r>
            <a:endParaRPr lang="en-US" sz="2000" dirty="0" smtClean="0">
              <a:effectLst/>
              <a:ea typeface="Calibri"/>
              <a:cs typeface="Times New Roman"/>
            </a:endParaRPr>
          </a:p>
          <a:p>
            <a:pPr marL="0" marR="0">
              <a:lnSpc>
                <a:spcPct val="115000"/>
              </a:lnSpc>
              <a:spcBef>
                <a:spcPts val="0"/>
              </a:spcBef>
              <a:spcAft>
                <a:spcPts val="0"/>
              </a:spcAft>
            </a:pPr>
            <a:r>
              <a:rPr lang="en-US" sz="2000" b="1" dirty="0" smtClean="0">
                <a:effectLst/>
                <a:ea typeface="Calibri"/>
                <a:cs typeface="Helvetica-Bold"/>
              </a:rPr>
              <a:t>Textron Model 700 </a:t>
            </a:r>
            <a:r>
              <a:rPr lang="en-US" sz="2000" b="1" dirty="0">
                <a:effectLst/>
                <a:ea typeface="Calibri"/>
                <a:cs typeface="Times New Roman"/>
              </a:rPr>
              <a:t>	</a:t>
            </a:r>
            <a:r>
              <a:rPr lang="en-US" sz="2000" b="1" dirty="0" smtClean="0">
                <a:effectLst/>
                <a:ea typeface="Calibri"/>
                <a:cs typeface="Times New Roman"/>
              </a:rPr>
              <a:t>			</a:t>
            </a:r>
          </a:p>
          <a:p>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 y="-6293"/>
            <a:ext cx="1074420" cy="59637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6907" y="0"/>
            <a:ext cx="1372959" cy="590081"/>
          </a:xfrm>
          <a:prstGeom prst="rect">
            <a:avLst/>
          </a:prstGeom>
        </p:spPr>
      </p:pic>
      <p:sp>
        <p:nvSpPr>
          <p:cNvPr id="6" name="Rectangle 5"/>
          <p:cNvSpPr/>
          <p:nvPr/>
        </p:nvSpPr>
        <p:spPr>
          <a:xfrm>
            <a:off x="-158266" y="6504801"/>
            <a:ext cx="9454666" cy="276999"/>
          </a:xfrm>
          <a:prstGeom prst="rect">
            <a:avLst/>
          </a:prstGeom>
        </p:spPr>
        <p:txBody>
          <a:bodyPr wrap="square">
            <a:spAutoFit/>
          </a:bodyPr>
          <a:lstStyle/>
          <a:p>
            <a:pPr lvl="0" algn="ctr" eaLnBrk="1" hangingPunct="1">
              <a:spcBef>
                <a:spcPct val="20000"/>
              </a:spcBef>
              <a:buClr>
                <a:srgbClr val="FFFFCC"/>
              </a:buClr>
              <a:buSzPct val="60000"/>
            </a:pPr>
            <a:r>
              <a:rPr lang="en-US" sz="1200" i="1" kern="0" dirty="0">
                <a:solidFill>
                  <a:srgbClr val="FFFFFF"/>
                </a:solidFill>
                <a:latin typeface="Arial"/>
                <a:ea typeface="SimSun"/>
              </a:rPr>
              <a:t>10</a:t>
            </a:r>
            <a:r>
              <a:rPr lang="en-US" sz="1200" i="1" kern="0" baseline="30000" dirty="0">
                <a:solidFill>
                  <a:srgbClr val="FFFFFF"/>
                </a:solidFill>
                <a:latin typeface="Arial"/>
                <a:ea typeface="SimSun"/>
              </a:rPr>
              <a:t>th</a:t>
            </a:r>
            <a:r>
              <a:rPr lang="en-US" sz="1200" i="1" kern="0" dirty="0">
                <a:solidFill>
                  <a:srgbClr val="FFFFFF"/>
                </a:solidFill>
                <a:latin typeface="Arial"/>
                <a:ea typeface="SimSun"/>
              </a:rPr>
              <a:t> Annual McGill Conference on International Aviation Liability &amp; Insurance – Product Liability Session</a:t>
            </a:r>
            <a:endParaRPr lang="en-US" sz="1200" i="1" kern="0" dirty="0">
              <a:solidFill>
                <a:srgbClr val="FFFFFF"/>
              </a:solidFill>
              <a:effectLst>
                <a:outerShdw blurRad="38100" dist="38100" dir="2700000" algn="tl">
                  <a:srgbClr val="000000"/>
                </a:outerShdw>
              </a:effectLst>
              <a:latin typeface="Arial"/>
            </a:endParaRPr>
          </a:p>
        </p:txBody>
      </p:sp>
    </p:spTree>
    <p:extLst>
      <p:ext uri="{BB962C8B-B14F-4D97-AF65-F5344CB8AC3E}">
        <p14:creationId xmlns:p14="http://schemas.microsoft.com/office/powerpoint/2010/main" val="1992630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41375"/>
            <a:ext cx="9067800" cy="1139825"/>
          </a:xfrm>
        </p:spPr>
        <p:txBody>
          <a:bodyPr/>
          <a:lstStyle/>
          <a:p>
            <a:r>
              <a:rPr lang="en-US" b="1" dirty="0" smtClean="0"/>
              <a:t>Examples of Special Conditions in Type Designs</a:t>
            </a:r>
            <a:endParaRPr lang="en-US" b="1" dirty="0"/>
          </a:p>
        </p:txBody>
      </p:sp>
      <p:sp>
        <p:nvSpPr>
          <p:cNvPr id="3" name="Content Placeholder 2"/>
          <p:cNvSpPr>
            <a:spLocks noGrp="1"/>
          </p:cNvSpPr>
          <p:nvPr>
            <p:ph idx="1"/>
          </p:nvPr>
        </p:nvSpPr>
        <p:spPr>
          <a:xfrm>
            <a:off x="152400" y="2174875"/>
            <a:ext cx="9296400" cy="4530725"/>
          </a:xfrm>
        </p:spPr>
        <p:txBody>
          <a:bodyPr/>
          <a:lstStyle/>
          <a:p>
            <a:pPr marL="0" marR="0">
              <a:lnSpc>
                <a:spcPct val="115000"/>
              </a:lnSpc>
              <a:spcBef>
                <a:spcPts val="0"/>
              </a:spcBef>
              <a:spcAft>
                <a:spcPts val="0"/>
              </a:spcAft>
            </a:pPr>
            <a:r>
              <a:rPr lang="en-US" sz="1900" dirty="0">
                <a:effectLst/>
                <a:ea typeface="Calibri"/>
                <a:cs typeface="Times New Roman"/>
              </a:rPr>
              <a:t>Composite </a:t>
            </a:r>
            <a:r>
              <a:rPr lang="en-US" sz="1900" dirty="0" smtClean="0">
                <a:effectLst/>
                <a:ea typeface="Calibri"/>
                <a:cs typeface="Times New Roman"/>
              </a:rPr>
              <a:t>Wing/Fuel </a:t>
            </a:r>
            <a:r>
              <a:rPr lang="en-US" sz="1900" dirty="0">
                <a:effectLst/>
                <a:ea typeface="Calibri"/>
                <a:cs typeface="Times New Roman"/>
              </a:rPr>
              <a:t>Tank Structure—Fire Protection Requirements</a:t>
            </a:r>
          </a:p>
          <a:p>
            <a:pPr marL="0" marR="0">
              <a:lnSpc>
                <a:spcPct val="115000"/>
              </a:lnSpc>
              <a:spcBef>
                <a:spcPts val="0"/>
              </a:spcBef>
              <a:spcAft>
                <a:spcPts val="0"/>
              </a:spcAft>
            </a:pPr>
            <a:r>
              <a:rPr lang="en-US" sz="1900" dirty="0" smtClean="0">
                <a:effectLst/>
                <a:ea typeface="Calibri"/>
                <a:cs typeface="Times New Roman"/>
              </a:rPr>
              <a:t>Electronic </a:t>
            </a:r>
            <a:r>
              <a:rPr lang="en-US" sz="1900" dirty="0">
                <a:effectLst/>
                <a:ea typeface="Calibri"/>
                <a:cs typeface="Times New Roman"/>
              </a:rPr>
              <a:t>Flight Control System-Control</a:t>
            </a:r>
          </a:p>
          <a:p>
            <a:pPr marL="0" marR="0">
              <a:lnSpc>
                <a:spcPct val="115000"/>
              </a:lnSpc>
              <a:spcBef>
                <a:spcPts val="0"/>
              </a:spcBef>
              <a:spcAft>
                <a:spcPts val="0"/>
              </a:spcAft>
            </a:pPr>
            <a:r>
              <a:rPr lang="en-US" sz="1900" dirty="0" smtClean="0">
                <a:effectLst/>
                <a:ea typeface="Calibri"/>
                <a:cs typeface="Times New Roman"/>
              </a:rPr>
              <a:t>High </a:t>
            </a:r>
            <a:r>
              <a:rPr lang="en-US" sz="1900" dirty="0">
                <a:effectLst/>
                <a:ea typeface="Calibri"/>
                <a:cs typeface="Times New Roman"/>
              </a:rPr>
              <a:t>Intensity Radiated Fields (HIRF) </a:t>
            </a:r>
            <a:r>
              <a:rPr lang="en-US" sz="1900" dirty="0" smtClean="0">
                <a:effectLst/>
                <a:ea typeface="Calibri"/>
                <a:cs typeface="Times New Roman"/>
              </a:rPr>
              <a:t>Protection</a:t>
            </a:r>
            <a:endParaRPr lang="en-US" sz="1900" dirty="0">
              <a:effectLst/>
              <a:ea typeface="Calibri"/>
              <a:cs typeface="Times New Roman"/>
            </a:endParaRPr>
          </a:p>
          <a:p>
            <a:pPr marL="0" marR="0">
              <a:lnSpc>
                <a:spcPct val="115000"/>
              </a:lnSpc>
              <a:spcBef>
                <a:spcPts val="0"/>
              </a:spcBef>
              <a:spcAft>
                <a:spcPts val="0"/>
              </a:spcAft>
            </a:pPr>
            <a:r>
              <a:rPr lang="en-US" sz="1900" dirty="0">
                <a:effectLst/>
                <a:ea typeface="Calibri"/>
                <a:cs typeface="Times New Roman"/>
              </a:rPr>
              <a:t>Engine Torque Loads for Sudden Engine </a:t>
            </a:r>
            <a:r>
              <a:rPr lang="en-US" sz="1900" dirty="0" smtClean="0">
                <a:effectLst/>
                <a:ea typeface="Calibri"/>
                <a:cs typeface="Times New Roman"/>
              </a:rPr>
              <a:t>Stoppage</a:t>
            </a:r>
          </a:p>
          <a:p>
            <a:pPr marL="0" marR="0">
              <a:lnSpc>
                <a:spcPct val="115000"/>
              </a:lnSpc>
              <a:spcBef>
                <a:spcPts val="0"/>
              </a:spcBef>
              <a:spcAft>
                <a:spcPts val="0"/>
              </a:spcAft>
            </a:pPr>
            <a:r>
              <a:rPr lang="en-US" sz="1900" dirty="0" smtClean="0">
                <a:effectLst/>
                <a:ea typeface="Calibri"/>
                <a:cs typeface="Times New Roman"/>
              </a:rPr>
              <a:t>Reinforced </a:t>
            </a:r>
            <a:r>
              <a:rPr lang="en-US" sz="1900" dirty="0" err="1">
                <a:effectLst/>
                <a:ea typeface="Calibri"/>
                <a:cs typeface="Times New Roman"/>
              </a:rPr>
              <a:t>Flightdeck</a:t>
            </a:r>
            <a:r>
              <a:rPr lang="en-US" sz="1900" dirty="0">
                <a:effectLst/>
                <a:ea typeface="Calibri"/>
                <a:cs typeface="Times New Roman"/>
              </a:rPr>
              <a:t> Bulkhead</a:t>
            </a:r>
          </a:p>
          <a:p>
            <a:pPr marL="0" marR="0">
              <a:lnSpc>
                <a:spcPct val="115000"/>
              </a:lnSpc>
              <a:spcBef>
                <a:spcPts val="0"/>
              </a:spcBef>
              <a:spcAft>
                <a:spcPts val="0"/>
              </a:spcAft>
            </a:pPr>
            <a:r>
              <a:rPr lang="en-US" sz="1900" dirty="0" smtClean="0">
                <a:effectLst/>
                <a:ea typeface="Calibri"/>
                <a:cs typeface="Times New Roman"/>
              </a:rPr>
              <a:t>Isolation/Protection </a:t>
            </a:r>
            <a:r>
              <a:rPr lang="en-US" sz="1900" dirty="0">
                <a:effectLst/>
                <a:ea typeface="Calibri"/>
                <a:cs typeface="Times New Roman"/>
              </a:rPr>
              <a:t>From </a:t>
            </a:r>
            <a:r>
              <a:rPr lang="en-US" sz="1900" dirty="0" smtClean="0">
                <a:effectLst/>
                <a:ea typeface="Calibri"/>
                <a:cs typeface="Times New Roman"/>
              </a:rPr>
              <a:t>Unauthorized </a:t>
            </a:r>
            <a:r>
              <a:rPr lang="en-US" sz="1900" dirty="0" err="1" smtClean="0">
                <a:effectLst/>
                <a:ea typeface="Calibri"/>
                <a:cs typeface="Times New Roman"/>
              </a:rPr>
              <a:t>Pax</a:t>
            </a:r>
            <a:r>
              <a:rPr lang="en-US" sz="1900" dirty="0" smtClean="0">
                <a:effectLst/>
                <a:ea typeface="Calibri"/>
                <a:cs typeface="Times New Roman"/>
              </a:rPr>
              <a:t> </a:t>
            </a:r>
            <a:r>
              <a:rPr lang="en-US" sz="1900" dirty="0">
                <a:effectLst/>
                <a:ea typeface="Calibri"/>
                <a:cs typeface="Times New Roman"/>
              </a:rPr>
              <a:t>Domain Systems Access</a:t>
            </a:r>
          </a:p>
          <a:p>
            <a:pPr marL="0" marR="0">
              <a:lnSpc>
                <a:spcPct val="115000"/>
              </a:lnSpc>
              <a:spcBef>
                <a:spcPts val="0"/>
              </a:spcBef>
              <a:spcAft>
                <a:spcPts val="0"/>
              </a:spcAft>
            </a:pPr>
            <a:r>
              <a:rPr lang="en-US" sz="1900" dirty="0" smtClean="0">
                <a:effectLst/>
                <a:ea typeface="Calibri"/>
                <a:cs typeface="Times New Roman"/>
              </a:rPr>
              <a:t>Lithium </a:t>
            </a:r>
            <a:r>
              <a:rPr lang="en-US" sz="1900" dirty="0">
                <a:effectLst/>
                <a:ea typeface="Calibri"/>
                <a:cs typeface="Times New Roman"/>
              </a:rPr>
              <a:t>Ion Battery Installation</a:t>
            </a:r>
          </a:p>
          <a:p>
            <a:pPr marL="0" marR="0">
              <a:lnSpc>
                <a:spcPct val="115000"/>
              </a:lnSpc>
              <a:spcBef>
                <a:spcPts val="0"/>
              </a:spcBef>
              <a:spcAft>
                <a:spcPts val="0"/>
              </a:spcAft>
            </a:pPr>
            <a:r>
              <a:rPr lang="en-US" sz="1900" dirty="0" smtClean="0">
                <a:effectLst/>
                <a:ea typeface="Calibri"/>
                <a:cs typeface="Times New Roman"/>
              </a:rPr>
              <a:t>Composite </a:t>
            </a:r>
            <a:r>
              <a:rPr lang="en-US" sz="1900" dirty="0">
                <a:effectLst/>
                <a:ea typeface="Calibri"/>
                <a:cs typeface="Times New Roman"/>
              </a:rPr>
              <a:t>Fuselage In-Flight Fire/Flammability Resistance</a:t>
            </a:r>
          </a:p>
          <a:p>
            <a:pPr marL="0" marR="0">
              <a:lnSpc>
                <a:spcPct val="115000"/>
              </a:lnSpc>
              <a:spcBef>
                <a:spcPts val="0"/>
              </a:spcBef>
              <a:spcAft>
                <a:spcPts val="0"/>
              </a:spcAft>
            </a:pPr>
            <a:r>
              <a:rPr lang="en-US" sz="1900" dirty="0" smtClean="0">
                <a:effectLst/>
                <a:ea typeface="Calibri"/>
                <a:cs typeface="Times New Roman"/>
              </a:rPr>
              <a:t>Tire </a:t>
            </a:r>
            <a:r>
              <a:rPr lang="en-US" sz="1900" dirty="0">
                <a:effectLst/>
                <a:ea typeface="Calibri"/>
                <a:cs typeface="Times New Roman"/>
              </a:rPr>
              <a:t>Debris Penetration of Fuel Tank Structure</a:t>
            </a:r>
          </a:p>
          <a:p>
            <a:pPr marL="0" marR="0">
              <a:lnSpc>
                <a:spcPct val="115000"/>
              </a:lnSpc>
              <a:spcBef>
                <a:spcPts val="0"/>
              </a:spcBef>
              <a:spcAft>
                <a:spcPts val="0"/>
              </a:spcAft>
            </a:pPr>
            <a:r>
              <a:rPr lang="en-US" sz="1900" dirty="0" smtClean="0">
                <a:effectLst/>
                <a:ea typeface="Calibri"/>
                <a:cs typeface="Times New Roman"/>
              </a:rPr>
              <a:t>Operation </a:t>
            </a:r>
            <a:r>
              <a:rPr lang="en-US" sz="1900" dirty="0">
                <a:effectLst/>
                <a:ea typeface="Calibri"/>
                <a:cs typeface="Times New Roman"/>
              </a:rPr>
              <a:t>Without Normal Electrical Power</a:t>
            </a:r>
          </a:p>
          <a:p>
            <a:pPr marL="0" marR="0">
              <a:lnSpc>
                <a:spcPct val="115000"/>
              </a:lnSpc>
              <a:spcBef>
                <a:spcPts val="0"/>
              </a:spcBef>
              <a:spcAft>
                <a:spcPts val="0"/>
              </a:spcAft>
            </a:pPr>
            <a:r>
              <a:rPr lang="en-US" sz="1900" dirty="0" smtClean="0">
                <a:effectLst/>
                <a:ea typeface="Calibri"/>
                <a:cs typeface="Times New Roman"/>
              </a:rPr>
              <a:t>Seats </a:t>
            </a:r>
            <a:r>
              <a:rPr lang="en-US" sz="1900" dirty="0">
                <a:effectLst/>
                <a:ea typeface="Calibri"/>
                <a:cs typeface="Times New Roman"/>
              </a:rPr>
              <a:t>With Non-Traditional, Large, Non-Metallic </a:t>
            </a:r>
            <a:r>
              <a:rPr lang="en-US" sz="1900" dirty="0" smtClean="0">
                <a:effectLst/>
                <a:ea typeface="Calibri"/>
                <a:cs typeface="Times New Roman"/>
              </a:rPr>
              <a:t>Panels</a:t>
            </a:r>
          </a:p>
          <a:p>
            <a:pPr marL="0" marR="0">
              <a:lnSpc>
                <a:spcPct val="115000"/>
              </a:lnSpc>
              <a:spcBef>
                <a:spcPts val="0"/>
              </a:spcBef>
              <a:spcAft>
                <a:spcPts val="0"/>
              </a:spcAft>
            </a:pPr>
            <a:r>
              <a:rPr lang="en-US" sz="1900" dirty="0"/>
              <a:t>IFR Instrument Flight requirements </a:t>
            </a:r>
            <a:endParaRPr lang="en-US" sz="1900" dirty="0" smtClean="0">
              <a:effectLst/>
              <a:ea typeface="Calibri"/>
              <a:cs typeface="Times New Roman"/>
            </a:endParaRPr>
          </a:p>
          <a:p>
            <a:pPr marL="0" marR="0">
              <a:lnSpc>
                <a:spcPct val="115000"/>
              </a:lnSpc>
              <a:spcBef>
                <a:spcPts val="0"/>
              </a:spcBef>
              <a:spcAft>
                <a:spcPts val="0"/>
              </a:spcAft>
            </a:pPr>
            <a:r>
              <a:rPr lang="en-US" sz="1900" dirty="0" smtClean="0">
                <a:effectLst/>
                <a:ea typeface="Calibri"/>
                <a:cs typeface="Helvetica-Bold"/>
              </a:rPr>
              <a:t>Whole </a:t>
            </a:r>
            <a:r>
              <a:rPr lang="en-US" sz="1900" dirty="0">
                <a:effectLst/>
                <a:ea typeface="Calibri"/>
                <a:cs typeface="Helvetica-Bold"/>
              </a:rPr>
              <a:t>Airplane Parachute Recovery </a:t>
            </a:r>
            <a:r>
              <a:rPr lang="en-US" sz="1900" dirty="0" smtClean="0">
                <a:effectLst/>
                <a:ea typeface="Calibri"/>
                <a:cs typeface="Helvetica-Bold"/>
              </a:rPr>
              <a:t>System</a:t>
            </a:r>
            <a:r>
              <a:rPr lang="en-US" sz="2000" b="1" dirty="0" smtClean="0">
                <a:effectLst/>
                <a:ea typeface="Calibri"/>
                <a:cs typeface="Times New Roman"/>
              </a:rPr>
              <a:t>		</a:t>
            </a:r>
          </a:p>
          <a:p>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 y="-6293"/>
            <a:ext cx="1074420" cy="59637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6907" y="0"/>
            <a:ext cx="1372959" cy="590081"/>
          </a:xfrm>
          <a:prstGeom prst="rect">
            <a:avLst/>
          </a:prstGeom>
        </p:spPr>
      </p:pic>
      <p:sp>
        <p:nvSpPr>
          <p:cNvPr id="6" name="Rectangle 5"/>
          <p:cNvSpPr/>
          <p:nvPr/>
        </p:nvSpPr>
        <p:spPr>
          <a:xfrm>
            <a:off x="-158266" y="6504801"/>
            <a:ext cx="9454666" cy="276999"/>
          </a:xfrm>
          <a:prstGeom prst="rect">
            <a:avLst/>
          </a:prstGeom>
        </p:spPr>
        <p:txBody>
          <a:bodyPr wrap="square">
            <a:spAutoFit/>
          </a:bodyPr>
          <a:lstStyle/>
          <a:p>
            <a:pPr algn="ctr" eaLnBrk="1" hangingPunct="1">
              <a:spcBef>
                <a:spcPct val="20000"/>
              </a:spcBef>
              <a:buClr>
                <a:srgbClr val="FFFFCC"/>
              </a:buClr>
              <a:buSzPct val="60000"/>
            </a:pPr>
            <a:r>
              <a:rPr lang="en-US" sz="1200" i="1" kern="0" dirty="0">
                <a:solidFill>
                  <a:srgbClr val="FFFFFF"/>
                </a:solidFill>
                <a:latin typeface="Arial"/>
                <a:ea typeface="SimSun"/>
              </a:rPr>
              <a:t>10</a:t>
            </a:r>
            <a:r>
              <a:rPr lang="en-US" sz="1200" i="1" kern="0" baseline="30000" dirty="0">
                <a:solidFill>
                  <a:srgbClr val="FFFFFF"/>
                </a:solidFill>
                <a:latin typeface="Arial"/>
                <a:ea typeface="SimSun"/>
              </a:rPr>
              <a:t>th</a:t>
            </a:r>
            <a:r>
              <a:rPr lang="en-US" sz="1200" i="1" kern="0" dirty="0">
                <a:solidFill>
                  <a:srgbClr val="FFFFFF"/>
                </a:solidFill>
                <a:latin typeface="Arial"/>
                <a:ea typeface="SimSun"/>
              </a:rPr>
              <a:t> Annual McGill Conference on International Aviation Liability &amp; Insurance – Product Liability Session</a:t>
            </a:r>
            <a:endParaRPr lang="en-US" sz="1200" i="1" kern="0" dirty="0">
              <a:solidFill>
                <a:srgbClr val="FFFFFF"/>
              </a:solidFill>
              <a:effectLst>
                <a:outerShdw blurRad="38100" dist="38100" dir="2700000" algn="tl">
                  <a:srgbClr val="000000"/>
                </a:outerShdw>
              </a:effectLst>
              <a:latin typeface="Arial"/>
            </a:endParaRPr>
          </a:p>
        </p:txBody>
      </p:sp>
    </p:spTree>
    <p:extLst>
      <p:ext uri="{BB962C8B-B14F-4D97-AF65-F5344CB8AC3E}">
        <p14:creationId xmlns:p14="http://schemas.microsoft.com/office/powerpoint/2010/main" val="3606169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9067800" cy="1139825"/>
          </a:xfrm>
        </p:spPr>
        <p:txBody>
          <a:bodyPr/>
          <a:lstStyle/>
          <a:p>
            <a:r>
              <a:rPr lang="en-US" b="1" dirty="0" smtClean="0"/>
              <a:t>The “So What” to Insurance and Litigation</a:t>
            </a:r>
            <a:endParaRPr lang="en-US" b="1" dirty="0"/>
          </a:p>
        </p:txBody>
      </p:sp>
      <p:sp>
        <p:nvSpPr>
          <p:cNvPr id="3" name="Content Placeholder 2"/>
          <p:cNvSpPr>
            <a:spLocks noGrp="1"/>
          </p:cNvSpPr>
          <p:nvPr>
            <p:ph idx="1"/>
          </p:nvPr>
        </p:nvSpPr>
        <p:spPr>
          <a:xfrm>
            <a:off x="152400" y="1905000"/>
            <a:ext cx="8991600" cy="4530725"/>
          </a:xfrm>
        </p:spPr>
        <p:txBody>
          <a:bodyPr/>
          <a:lstStyle/>
          <a:p>
            <a:pPr>
              <a:spcBef>
                <a:spcPts val="0"/>
              </a:spcBef>
              <a:spcAft>
                <a:spcPts val="1200"/>
              </a:spcAft>
            </a:pPr>
            <a:r>
              <a:rPr lang="en-US" sz="2400" dirty="0" smtClean="0"/>
              <a:t>2006 NTSB Safety Report (SR-06/02):</a:t>
            </a:r>
          </a:p>
          <a:p>
            <a:pPr marL="0" indent="0">
              <a:spcBef>
                <a:spcPts val="0"/>
              </a:spcBef>
              <a:spcAft>
                <a:spcPts val="1200"/>
              </a:spcAft>
              <a:buNone/>
            </a:pPr>
            <a:r>
              <a:rPr lang="en-US" sz="2800" b="1" i="1" dirty="0" smtClean="0">
                <a:effectLst/>
                <a:latin typeface="Calibri"/>
                <a:ea typeface="Calibri"/>
                <a:cs typeface="Times New Roman"/>
              </a:rPr>
              <a:t>“existing [FAA] </a:t>
            </a:r>
            <a:r>
              <a:rPr lang="en-US" sz="2800" b="1" i="1" dirty="0">
                <a:effectLst/>
                <a:latin typeface="Calibri"/>
                <a:ea typeface="Calibri"/>
                <a:cs typeface="Times New Roman"/>
              </a:rPr>
              <a:t>policy, practices, and procedures for the ongoing assessment of risks…do not ensure that the underlying assumptions made during design and certification are adequately and continuously assessed in light of operational experience, lessons learned, and new knowledge.” </a:t>
            </a:r>
            <a:endParaRPr lang="en-US" sz="2400" b="1" dirty="0" smtClean="0">
              <a:solidFill>
                <a:srgbClr val="FFFFFF"/>
              </a:solidFill>
              <a:effectLst/>
              <a:latin typeface="Calibri"/>
              <a:ea typeface="Calibri"/>
              <a:cs typeface="Times New Roman"/>
            </a:endParaRPr>
          </a:p>
          <a:p>
            <a:pPr lvl="0">
              <a:buClr>
                <a:srgbClr val="FFFFCC"/>
              </a:buClr>
            </a:pPr>
            <a:r>
              <a:rPr lang="en-US" sz="2400" dirty="0" smtClean="0">
                <a:solidFill>
                  <a:srgbClr val="FFFFFF"/>
                </a:solidFill>
                <a:effectLst>
                  <a:outerShdw blurRad="38100" dist="38100" dir="2700000" algn="tl">
                    <a:srgbClr val="000000">
                      <a:alpha val="43137"/>
                    </a:srgbClr>
                  </a:outerShdw>
                </a:effectLst>
                <a:ea typeface="Calibri"/>
                <a:cs typeface="Times New Roman"/>
              </a:rPr>
              <a:t>NTSB </a:t>
            </a:r>
            <a:r>
              <a:rPr lang="en-US" sz="2400" dirty="0">
                <a:solidFill>
                  <a:srgbClr val="FFFFFF"/>
                </a:solidFill>
                <a:effectLst>
                  <a:outerShdw blurRad="38100" dist="38100" dir="2700000" algn="tl">
                    <a:srgbClr val="000000">
                      <a:alpha val="43137"/>
                    </a:srgbClr>
                  </a:outerShdw>
                </a:effectLst>
                <a:ea typeface="Calibri"/>
                <a:cs typeface="Times New Roman"/>
              </a:rPr>
              <a:t>Safety Recommendation </a:t>
            </a:r>
            <a:r>
              <a:rPr lang="en-US" sz="2400" dirty="0" smtClean="0">
                <a:solidFill>
                  <a:srgbClr val="FFFFFF"/>
                </a:solidFill>
                <a:effectLst>
                  <a:outerShdw blurRad="38100" dist="38100" dir="2700000" algn="tl">
                    <a:srgbClr val="000000">
                      <a:alpha val="43137"/>
                    </a:srgbClr>
                  </a:outerShdw>
                </a:effectLst>
                <a:ea typeface="Calibri"/>
                <a:cs typeface="Times New Roman"/>
              </a:rPr>
              <a:t>A-14-033:</a:t>
            </a:r>
            <a:endParaRPr lang="en-US" sz="2400" dirty="0">
              <a:solidFill>
                <a:srgbClr val="FFFFFF"/>
              </a:solidFill>
              <a:effectLst>
                <a:outerShdw blurRad="38100" dist="38100" dir="2700000" algn="tl">
                  <a:srgbClr val="000000">
                    <a:alpha val="43137"/>
                  </a:srgbClr>
                </a:outerShdw>
              </a:effectLst>
            </a:endParaRPr>
          </a:p>
          <a:p>
            <a:pPr marL="0" indent="0">
              <a:buNone/>
            </a:pPr>
            <a:r>
              <a:rPr lang="en-US" sz="2400" b="1" i="1" dirty="0" smtClean="0">
                <a:effectLst/>
                <a:latin typeface="Calibri"/>
                <a:ea typeface="Calibri"/>
                <a:cs typeface="Times New Roman"/>
              </a:rPr>
              <a:t>“The </a:t>
            </a:r>
            <a:r>
              <a:rPr lang="en-US" sz="2400" b="1" i="1" dirty="0">
                <a:effectLst/>
                <a:latin typeface="Calibri"/>
                <a:ea typeface="Calibri"/>
                <a:cs typeface="Times New Roman"/>
              </a:rPr>
              <a:t>NTSB notes that some of the special conditions need more detail to promote an equivalent level of safety, as intended. “  </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 y="-6293"/>
            <a:ext cx="1074420" cy="59637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6907" y="0"/>
            <a:ext cx="1372959" cy="590081"/>
          </a:xfrm>
          <a:prstGeom prst="rect">
            <a:avLst/>
          </a:prstGeom>
        </p:spPr>
      </p:pic>
      <p:sp>
        <p:nvSpPr>
          <p:cNvPr id="6" name="Rectangle 5"/>
          <p:cNvSpPr/>
          <p:nvPr/>
        </p:nvSpPr>
        <p:spPr>
          <a:xfrm>
            <a:off x="-158266" y="6504801"/>
            <a:ext cx="9454666" cy="276999"/>
          </a:xfrm>
          <a:prstGeom prst="rect">
            <a:avLst/>
          </a:prstGeom>
        </p:spPr>
        <p:txBody>
          <a:bodyPr wrap="square">
            <a:spAutoFit/>
          </a:bodyPr>
          <a:lstStyle/>
          <a:p>
            <a:pPr algn="ctr" eaLnBrk="1" hangingPunct="1">
              <a:spcBef>
                <a:spcPct val="20000"/>
              </a:spcBef>
              <a:buClr>
                <a:srgbClr val="FFFFCC"/>
              </a:buClr>
              <a:buSzPct val="60000"/>
            </a:pPr>
            <a:r>
              <a:rPr lang="en-US" sz="1200" i="1" kern="0" dirty="0">
                <a:solidFill>
                  <a:srgbClr val="FFFFFF"/>
                </a:solidFill>
                <a:latin typeface="Arial"/>
                <a:ea typeface="SimSun"/>
              </a:rPr>
              <a:t>10</a:t>
            </a:r>
            <a:r>
              <a:rPr lang="en-US" sz="1200" i="1" kern="0" baseline="30000" dirty="0">
                <a:solidFill>
                  <a:srgbClr val="FFFFFF"/>
                </a:solidFill>
                <a:latin typeface="Arial"/>
                <a:ea typeface="SimSun"/>
              </a:rPr>
              <a:t>th</a:t>
            </a:r>
            <a:r>
              <a:rPr lang="en-US" sz="1200" i="1" kern="0" dirty="0">
                <a:solidFill>
                  <a:srgbClr val="FFFFFF"/>
                </a:solidFill>
                <a:latin typeface="Arial"/>
                <a:ea typeface="SimSun"/>
              </a:rPr>
              <a:t> Annual McGill Conference on International Aviation Liability &amp; Insurance – Product Liability Session</a:t>
            </a:r>
            <a:endParaRPr lang="en-US" sz="1200" i="1" kern="0" dirty="0">
              <a:solidFill>
                <a:srgbClr val="FFFFFF"/>
              </a:solidFill>
              <a:effectLst>
                <a:outerShdw blurRad="38100" dist="38100" dir="2700000" algn="tl">
                  <a:srgbClr val="000000"/>
                </a:outerShdw>
              </a:effectLst>
              <a:latin typeface="Arial"/>
            </a:endParaRPr>
          </a:p>
        </p:txBody>
      </p:sp>
    </p:spTree>
    <p:extLst>
      <p:ext uri="{BB962C8B-B14F-4D97-AF65-F5344CB8AC3E}">
        <p14:creationId xmlns:p14="http://schemas.microsoft.com/office/powerpoint/2010/main" val="101516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41375"/>
            <a:ext cx="9067800" cy="1139825"/>
          </a:xfrm>
        </p:spPr>
        <p:txBody>
          <a:bodyPr/>
          <a:lstStyle/>
          <a:p>
            <a:r>
              <a:rPr lang="en-US" b="1" dirty="0" smtClean="0"/>
              <a:t>The “So What” to Insurance and Litigation</a:t>
            </a:r>
            <a:endParaRPr lang="en-US" b="1" dirty="0"/>
          </a:p>
        </p:txBody>
      </p:sp>
      <p:sp>
        <p:nvSpPr>
          <p:cNvPr id="3" name="Content Placeholder 2"/>
          <p:cNvSpPr>
            <a:spLocks noGrp="1"/>
          </p:cNvSpPr>
          <p:nvPr>
            <p:ph idx="1"/>
          </p:nvPr>
        </p:nvSpPr>
        <p:spPr>
          <a:xfrm>
            <a:off x="152400" y="2174875"/>
            <a:ext cx="8991600" cy="4530725"/>
          </a:xfrm>
        </p:spPr>
        <p:txBody>
          <a:bodyPr/>
          <a:lstStyle/>
          <a:p>
            <a:pPr marL="0" marR="0">
              <a:lnSpc>
                <a:spcPct val="115000"/>
              </a:lnSpc>
              <a:spcBef>
                <a:spcPts val="1200"/>
              </a:spcBef>
              <a:spcAft>
                <a:spcPts val="0"/>
              </a:spcAft>
            </a:pPr>
            <a:r>
              <a:rPr lang="en-US" sz="2400" dirty="0" smtClean="0">
                <a:effectLst/>
                <a:ea typeface="Calibri"/>
                <a:cs typeface="Times New Roman"/>
              </a:rPr>
              <a:t>Special conditions are </a:t>
            </a:r>
            <a:r>
              <a:rPr lang="en-US" sz="2400" b="1" u="sng" dirty="0" smtClean="0">
                <a:effectLst/>
                <a:ea typeface="Calibri"/>
                <a:cs typeface="Times New Roman"/>
              </a:rPr>
              <a:t>special</a:t>
            </a:r>
            <a:r>
              <a:rPr lang="en-US" sz="2400" dirty="0" smtClean="0">
                <a:effectLst/>
                <a:ea typeface="Calibri"/>
                <a:cs typeface="Times New Roman"/>
              </a:rPr>
              <a:t> and require focused risk mitigation assessment by real experts.</a:t>
            </a:r>
            <a:r>
              <a:rPr lang="en-US" sz="2400" b="1" dirty="0" smtClean="0">
                <a:effectLst/>
                <a:ea typeface="Calibri"/>
                <a:cs typeface="Times New Roman"/>
              </a:rPr>
              <a:t>	</a:t>
            </a:r>
            <a:endParaRPr lang="en-US" sz="2400" b="1" dirty="0" smtClean="0">
              <a:effectLst/>
              <a:ea typeface="Calibri"/>
              <a:cs typeface="Times New Roman"/>
            </a:endParaRPr>
          </a:p>
          <a:p>
            <a:pPr marL="0" marR="0">
              <a:lnSpc>
                <a:spcPct val="115000"/>
              </a:lnSpc>
              <a:spcBef>
                <a:spcPts val="1200"/>
              </a:spcBef>
              <a:spcAft>
                <a:spcPts val="0"/>
              </a:spcAft>
            </a:pPr>
            <a:r>
              <a:rPr lang="en-US" sz="2400" dirty="0" smtClean="0">
                <a:effectLst/>
                <a:ea typeface="Calibri"/>
                <a:cs typeface="Times New Roman"/>
              </a:rPr>
              <a:t>Special conditions are</a:t>
            </a:r>
            <a:r>
              <a:rPr lang="en-US" sz="2400" dirty="0">
                <a:effectLst/>
                <a:ea typeface="Calibri"/>
                <a:cs typeface="Times New Roman"/>
              </a:rPr>
              <a:t> </a:t>
            </a:r>
            <a:r>
              <a:rPr lang="en-US" sz="2400" dirty="0" smtClean="0">
                <a:effectLst/>
                <a:ea typeface="Calibri"/>
                <a:cs typeface="Times New Roman"/>
              </a:rPr>
              <a:t>not necessarily the same from aircraft model to model.</a:t>
            </a:r>
          </a:p>
          <a:p>
            <a:pPr marL="0" marR="0">
              <a:lnSpc>
                <a:spcPct val="115000"/>
              </a:lnSpc>
              <a:spcBef>
                <a:spcPts val="1200"/>
              </a:spcBef>
              <a:spcAft>
                <a:spcPts val="0"/>
              </a:spcAft>
            </a:pPr>
            <a:r>
              <a:rPr lang="en-US" sz="2400" dirty="0" smtClean="0">
                <a:effectLst/>
                <a:ea typeface="Calibri"/>
                <a:cs typeface="Times New Roman"/>
              </a:rPr>
              <a:t>Civil aviation authorities have a high dependence on “applicants” to define special conditions and to establish appropriate validation/verification methods.</a:t>
            </a:r>
          </a:p>
          <a:p>
            <a:pPr marL="0" marR="0">
              <a:lnSpc>
                <a:spcPct val="115000"/>
              </a:lnSpc>
              <a:spcBef>
                <a:spcPts val="1200"/>
              </a:spcBef>
              <a:spcAft>
                <a:spcPts val="0"/>
              </a:spcAft>
            </a:pPr>
            <a:r>
              <a:rPr lang="en-US" sz="2400" dirty="0" smtClean="0">
                <a:effectLst/>
                <a:ea typeface="Calibri"/>
                <a:cs typeface="Times New Roman"/>
              </a:rPr>
              <a:t>Special conditions are rules that freeze in time – may ignore technological advances.</a:t>
            </a:r>
            <a:endParaRPr lang="en-US" sz="2400" dirty="0" smtClean="0">
              <a:effectLst/>
              <a:ea typeface="Calibri"/>
              <a:cs typeface="Times New Roman"/>
            </a:endParaRPr>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 y="-6293"/>
            <a:ext cx="1074420" cy="59637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6907" y="0"/>
            <a:ext cx="1372959" cy="590081"/>
          </a:xfrm>
          <a:prstGeom prst="rect">
            <a:avLst/>
          </a:prstGeom>
        </p:spPr>
      </p:pic>
      <p:sp>
        <p:nvSpPr>
          <p:cNvPr id="6" name="Rectangle 5"/>
          <p:cNvSpPr/>
          <p:nvPr/>
        </p:nvSpPr>
        <p:spPr>
          <a:xfrm>
            <a:off x="-158266" y="6504801"/>
            <a:ext cx="9454666" cy="276999"/>
          </a:xfrm>
          <a:prstGeom prst="rect">
            <a:avLst/>
          </a:prstGeom>
        </p:spPr>
        <p:txBody>
          <a:bodyPr wrap="square">
            <a:spAutoFit/>
          </a:bodyPr>
          <a:lstStyle/>
          <a:p>
            <a:pPr algn="ctr" eaLnBrk="1" hangingPunct="1">
              <a:spcBef>
                <a:spcPct val="20000"/>
              </a:spcBef>
              <a:buClr>
                <a:srgbClr val="FFFFCC"/>
              </a:buClr>
              <a:buSzPct val="60000"/>
            </a:pPr>
            <a:r>
              <a:rPr lang="en-US" sz="1200" i="1" kern="0" dirty="0">
                <a:solidFill>
                  <a:srgbClr val="FFFFFF"/>
                </a:solidFill>
                <a:latin typeface="Arial"/>
                <a:ea typeface="SimSun"/>
              </a:rPr>
              <a:t>10</a:t>
            </a:r>
            <a:r>
              <a:rPr lang="en-US" sz="1200" i="1" kern="0" baseline="30000" dirty="0">
                <a:solidFill>
                  <a:srgbClr val="FFFFFF"/>
                </a:solidFill>
                <a:latin typeface="Arial"/>
                <a:ea typeface="SimSun"/>
              </a:rPr>
              <a:t>th</a:t>
            </a:r>
            <a:r>
              <a:rPr lang="en-US" sz="1200" i="1" kern="0" dirty="0">
                <a:solidFill>
                  <a:srgbClr val="FFFFFF"/>
                </a:solidFill>
                <a:latin typeface="Arial"/>
                <a:ea typeface="SimSun"/>
              </a:rPr>
              <a:t> Annual McGill Conference on International Aviation Liability &amp; Insurance – Product Liability Session</a:t>
            </a:r>
            <a:endParaRPr lang="en-US" sz="1200" i="1" kern="0" dirty="0">
              <a:solidFill>
                <a:srgbClr val="FFFFFF"/>
              </a:solidFill>
              <a:effectLst>
                <a:outerShdw blurRad="38100" dist="38100" dir="2700000" algn="tl">
                  <a:srgbClr val="000000"/>
                </a:outerShdw>
              </a:effectLst>
              <a:latin typeface="Arial"/>
            </a:endParaRPr>
          </a:p>
        </p:txBody>
      </p:sp>
    </p:spTree>
    <p:extLst>
      <p:ext uri="{BB962C8B-B14F-4D97-AF65-F5344CB8AC3E}">
        <p14:creationId xmlns:p14="http://schemas.microsoft.com/office/powerpoint/2010/main" val="1389751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93775"/>
            <a:ext cx="9067800" cy="1139825"/>
          </a:xfrm>
        </p:spPr>
        <p:txBody>
          <a:bodyPr/>
          <a:lstStyle/>
          <a:p>
            <a:r>
              <a:rPr lang="en-US" b="1" dirty="0" smtClean="0"/>
              <a:t>“What to Consider” in Insurance and Litigation Matters … Related to Special Conditions</a:t>
            </a:r>
            <a:endParaRPr lang="en-US" b="1" dirty="0"/>
          </a:p>
        </p:txBody>
      </p:sp>
      <p:sp>
        <p:nvSpPr>
          <p:cNvPr id="3" name="Content Placeholder 2"/>
          <p:cNvSpPr>
            <a:spLocks noGrp="1"/>
          </p:cNvSpPr>
          <p:nvPr>
            <p:ph idx="1"/>
          </p:nvPr>
        </p:nvSpPr>
        <p:spPr>
          <a:xfrm>
            <a:off x="76200" y="2590800"/>
            <a:ext cx="8991600" cy="4038600"/>
          </a:xfrm>
        </p:spPr>
        <p:txBody>
          <a:bodyPr/>
          <a:lstStyle/>
          <a:p>
            <a:r>
              <a:rPr lang="en-US" sz="2400" dirty="0" smtClean="0">
                <a:effectLst/>
              </a:rPr>
              <a:t>To what extent the civil air authority delegated responsibilities of the special conditions to “applicant”.</a:t>
            </a:r>
          </a:p>
          <a:p>
            <a:r>
              <a:rPr lang="en-US" sz="2400" dirty="0" smtClean="0">
                <a:effectLst/>
              </a:rPr>
              <a:t>Extent that independent and/or outside experts were employed in special condition, if any.</a:t>
            </a:r>
          </a:p>
          <a:p>
            <a:r>
              <a:rPr lang="en-US" sz="2400" dirty="0" smtClean="0">
                <a:effectLst/>
              </a:rPr>
              <a:t>Complexity and potential threat of special condition.</a:t>
            </a:r>
          </a:p>
          <a:p>
            <a:r>
              <a:rPr lang="en-US" sz="2400" dirty="0" smtClean="0">
                <a:effectLst/>
              </a:rPr>
              <a:t>Where is the special condition “data” retained?</a:t>
            </a:r>
          </a:p>
          <a:p>
            <a:r>
              <a:rPr lang="en-US" sz="2400" dirty="0" smtClean="0">
                <a:effectLst/>
              </a:rPr>
              <a:t>How were/are instructions for continued airworthiness affected by the special conditions.</a:t>
            </a:r>
          </a:p>
          <a:p>
            <a:r>
              <a:rPr lang="en-US" sz="2400" dirty="0" smtClean="0">
                <a:effectLst/>
              </a:rPr>
              <a:t>Are there or should there be Flight Manual references? </a:t>
            </a:r>
          </a:p>
          <a:p>
            <a:endParaRPr lang="en-US" sz="2400" dirty="0" smtClean="0"/>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 y="-6293"/>
            <a:ext cx="1074420" cy="59637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6907" y="0"/>
            <a:ext cx="1372959" cy="590081"/>
          </a:xfrm>
          <a:prstGeom prst="rect">
            <a:avLst/>
          </a:prstGeom>
        </p:spPr>
      </p:pic>
      <p:sp>
        <p:nvSpPr>
          <p:cNvPr id="6" name="Rectangle 5"/>
          <p:cNvSpPr/>
          <p:nvPr/>
        </p:nvSpPr>
        <p:spPr>
          <a:xfrm>
            <a:off x="-158266" y="6504801"/>
            <a:ext cx="9454666" cy="276999"/>
          </a:xfrm>
          <a:prstGeom prst="rect">
            <a:avLst/>
          </a:prstGeom>
        </p:spPr>
        <p:txBody>
          <a:bodyPr wrap="square">
            <a:spAutoFit/>
          </a:bodyPr>
          <a:lstStyle/>
          <a:p>
            <a:pPr algn="ctr" eaLnBrk="1" hangingPunct="1">
              <a:spcBef>
                <a:spcPct val="20000"/>
              </a:spcBef>
              <a:buClr>
                <a:srgbClr val="FFFFCC"/>
              </a:buClr>
              <a:buSzPct val="60000"/>
            </a:pPr>
            <a:r>
              <a:rPr lang="en-US" sz="1200" i="1" kern="0" dirty="0">
                <a:solidFill>
                  <a:srgbClr val="FFFFFF"/>
                </a:solidFill>
                <a:latin typeface="Arial"/>
                <a:ea typeface="SimSun"/>
              </a:rPr>
              <a:t>10</a:t>
            </a:r>
            <a:r>
              <a:rPr lang="en-US" sz="1200" i="1" kern="0" baseline="30000" dirty="0">
                <a:solidFill>
                  <a:srgbClr val="FFFFFF"/>
                </a:solidFill>
                <a:latin typeface="Arial"/>
                <a:ea typeface="SimSun"/>
              </a:rPr>
              <a:t>th</a:t>
            </a:r>
            <a:r>
              <a:rPr lang="en-US" sz="1200" i="1" kern="0" dirty="0">
                <a:solidFill>
                  <a:srgbClr val="FFFFFF"/>
                </a:solidFill>
                <a:latin typeface="Arial"/>
                <a:ea typeface="SimSun"/>
              </a:rPr>
              <a:t> Annual McGill Conference on International Aviation Liability &amp; Insurance – Product Liability Session</a:t>
            </a:r>
            <a:endParaRPr lang="en-US" sz="1200" i="1" kern="0" dirty="0">
              <a:solidFill>
                <a:srgbClr val="FFFFFF"/>
              </a:solidFill>
              <a:effectLst>
                <a:outerShdw blurRad="38100" dist="38100" dir="2700000" algn="tl">
                  <a:srgbClr val="000000"/>
                </a:outerShdw>
              </a:effectLst>
              <a:latin typeface="Arial"/>
            </a:endParaRPr>
          </a:p>
        </p:txBody>
      </p:sp>
    </p:spTree>
    <p:extLst>
      <p:ext uri="{BB962C8B-B14F-4D97-AF65-F5344CB8AC3E}">
        <p14:creationId xmlns:p14="http://schemas.microsoft.com/office/powerpoint/2010/main" val="952331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3657600"/>
            <a:ext cx="9144000" cy="1736725"/>
          </a:xfrm>
        </p:spPr>
        <p:txBody>
          <a:bodyPr/>
          <a:lstStyle/>
          <a:p>
            <a:r>
              <a:rPr lang="en-US" b="1" dirty="0" smtClean="0">
                <a:solidFill>
                  <a:schemeClr val="tx1"/>
                </a:solidFill>
                <a:effectLst/>
                <a:ea typeface="SimSun"/>
              </a:rPr>
              <a:t>Thank You.</a:t>
            </a:r>
            <a:br>
              <a:rPr lang="en-US" b="1" dirty="0" smtClean="0">
                <a:solidFill>
                  <a:schemeClr val="tx1"/>
                </a:solidFill>
                <a:effectLst/>
                <a:ea typeface="SimSun"/>
              </a:rPr>
            </a:br>
            <a:r>
              <a:rPr lang="en-US" sz="4800" b="1" dirty="0" smtClean="0">
                <a:solidFill>
                  <a:schemeClr val="tx1"/>
                </a:solidFill>
                <a:effectLst/>
                <a:ea typeface="SimSun"/>
              </a:rPr>
              <a:t>Please feel free to reach out to me at +1.239.898.7660</a:t>
            </a:r>
            <a:br>
              <a:rPr lang="en-US" sz="4800" b="1" dirty="0" smtClean="0">
                <a:solidFill>
                  <a:schemeClr val="tx1"/>
                </a:solidFill>
                <a:effectLst/>
                <a:ea typeface="SimSun"/>
              </a:rPr>
            </a:br>
            <a:r>
              <a:rPr lang="en-US" sz="4800" b="1" dirty="0" smtClean="0">
                <a:solidFill>
                  <a:schemeClr val="tx1"/>
                </a:solidFill>
                <a:effectLst/>
                <a:ea typeface="SimSun"/>
              </a:rPr>
              <a:t>or Dreikorn@TheIPLGroup.com</a:t>
            </a:r>
            <a:endParaRPr lang="en-US" sz="4800" b="1" dirty="0">
              <a:solidFill>
                <a:schemeClr val="tx1"/>
              </a:solidFill>
            </a:endParaRPr>
          </a:p>
        </p:txBody>
      </p:sp>
      <p:sp>
        <p:nvSpPr>
          <p:cNvPr id="3" name="Subtitle 2"/>
          <p:cNvSpPr>
            <a:spLocks noGrp="1"/>
          </p:cNvSpPr>
          <p:nvPr>
            <p:ph type="subTitle" sz="quarter" idx="1"/>
          </p:nvPr>
        </p:nvSpPr>
        <p:spPr>
          <a:xfrm>
            <a:off x="1066800" y="5715000"/>
            <a:ext cx="7010400" cy="1752600"/>
          </a:xfrm>
        </p:spPr>
        <p:txBody>
          <a:bodyPr/>
          <a:lstStyle/>
          <a:p>
            <a:r>
              <a:rPr lang="en-US" sz="2800" b="1" dirty="0" smtClean="0"/>
              <a:t>Michael J. Dreikorn, </a:t>
            </a:r>
            <a:r>
              <a:rPr lang="en-US" sz="2800" b="1" dirty="0" err="1" smtClean="0"/>
              <a:t>Ed.D</a:t>
            </a:r>
            <a:r>
              <a:rPr lang="en-US" sz="2800" b="1" dirty="0" smtClean="0"/>
              <a:t>.</a:t>
            </a:r>
          </a:p>
          <a:p>
            <a:r>
              <a:rPr lang="en-US" sz="1600" dirty="0" smtClean="0">
                <a:effectLst/>
                <a:latin typeface="+mj-lt"/>
                <a:ea typeface="SimSun"/>
              </a:rPr>
              <a:t>10</a:t>
            </a:r>
            <a:r>
              <a:rPr lang="en-US" sz="1600" baseline="30000" dirty="0" smtClean="0">
                <a:effectLst/>
                <a:latin typeface="+mj-lt"/>
                <a:ea typeface="SimSun"/>
              </a:rPr>
              <a:t>th</a:t>
            </a:r>
            <a:r>
              <a:rPr lang="en-US" sz="1600" dirty="0" smtClean="0">
                <a:effectLst/>
                <a:latin typeface="+mj-lt"/>
                <a:ea typeface="SimSun"/>
              </a:rPr>
              <a:t> Annual McGill Conference on International Aviation Liability &amp; Insurance – Product Liability Session</a:t>
            </a:r>
            <a:endParaRPr lang="en-US" sz="1600" dirty="0">
              <a:latin typeface="+mj-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0"/>
            <a:ext cx="2596666" cy="111601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0657"/>
            <a:ext cx="2895600" cy="1607250"/>
          </a:xfrm>
          <a:prstGeom prst="rect">
            <a:avLst/>
          </a:prstGeom>
        </p:spPr>
      </p:pic>
    </p:spTree>
    <p:extLst>
      <p:ext uri="{BB962C8B-B14F-4D97-AF65-F5344CB8AC3E}">
        <p14:creationId xmlns:p14="http://schemas.microsoft.com/office/powerpoint/2010/main" val="4136740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Globe design template">
  <a:themeElements>
    <a:clrScheme name="Office Them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Office Them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Office Them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Office Them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Office Them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ffice Them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Office Them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Office Them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Office Them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Globe design template</Template>
  <TotalTime>141</TotalTime>
  <Words>512</Words>
  <Application>Microsoft Office PowerPoint</Application>
  <PresentationFormat>On-screen Show (4:3)</PresentationFormat>
  <Paragraphs>67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Globe design template</vt:lpstr>
      <vt:lpstr>Understanding Product Liability Risks Associated with Special Conditions in Civil Aviation Design Approvals</vt:lpstr>
      <vt:lpstr>Familiar Civil Design Certification Regulations</vt:lpstr>
      <vt:lpstr>Special Condition Rulemaking</vt:lpstr>
      <vt:lpstr>Examples of Special Conditions in Type Designs</vt:lpstr>
      <vt:lpstr>Examples of Special Conditions in Type Designs</vt:lpstr>
      <vt:lpstr>The “So What” to Insurance and Litigation</vt:lpstr>
      <vt:lpstr>The “So What” to Insurance and Litigation</vt:lpstr>
      <vt:lpstr>“What to Consider” in Insurance and Litigation Matters … Related to Special Conditions</vt:lpstr>
      <vt:lpstr>Thank You. Please feel free to reach out to me at +1.239.898.7660 or Dreikorn@TheIPLGroup.com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Product Liability Risks Associated with Special Conditions in Civil Aviation Design Approvals</dc:title>
  <dc:creator>Dr Dreikorn</dc:creator>
  <cp:lastModifiedBy>Dr Dreikorn</cp:lastModifiedBy>
  <cp:revision>13</cp:revision>
  <cp:lastPrinted>1601-01-01T00:00:00Z</cp:lastPrinted>
  <dcterms:created xsi:type="dcterms:W3CDTF">2017-06-20T01:15:24Z</dcterms:created>
  <dcterms:modified xsi:type="dcterms:W3CDTF">2017-06-20T18:28:06Z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TC102037751033</vt:lpwstr>
  </property>
</Properties>
</file>