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6" r:id="rId2"/>
    <p:sldId id="286" r:id="rId3"/>
    <p:sldId id="314" r:id="rId4"/>
    <p:sldId id="330" r:id="rId5"/>
    <p:sldId id="326" r:id="rId6"/>
    <p:sldId id="305" r:id="rId7"/>
    <p:sldId id="331" r:id="rId8"/>
    <p:sldId id="332" r:id="rId9"/>
    <p:sldId id="333" r:id="rId10"/>
    <p:sldId id="334" r:id="rId11"/>
    <p:sldId id="335" r:id="rId12"/>
    <p:sldId id="323" r:id="rId13"/>
    <p:sldId id="329" r:id="rId14"/>
    <p:sldId id="336" r:id="rId15"/>
    <p:sldId id="324" r:id="rId16"/>
    <p:sldId id="312" r:id="rId17"/>
    <p:sldId id="337" r:id="rId18"/>
    <p:sldId id="30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285"/>
    <a:srgbClr val="0060A8"/>
    <a:srgbClr val="FF5A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9" autoAdjust="0"/>
    <p:restoredTop sz="93453" autoAdjust="0"/>
  </p:normalViewPr>
  <p:slideViewPr>
    <p:cSldViewPr>
      <p:cViewPr>
        <p:scale>
          <a:sx n="152" d="100"/>
          <a:sy n="152" d="100"/>
        </p:scale>
        <p:origin x="-3312"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259" y="-75"/>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D7332B-1442-4F8C-A160-0D5EB57A24C0}" type="datetimeFigureOut">
              <a:rPr lang="en-AU" smtClean="0"/>
              <a:pPr/>
              <a:t>5/20/16</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256F71-1FE9-4811-833E-31A9A4F69AB8}" type="slidenum">
              <a:rPr lang="en-AU" smtClean="0"/>
              <a:pPr/>
              <a:t>‹#›</a:t>
            </a:fld>
            <a:endParaRPr lang="en-AU"/>
          </a:p>
        </p:txBody>
      </p:sp>
    </p:spTree>
    <p:extLst>
      <p:ext uri="{BB962C8B-B14F-4D97-AF65-F5344CB8AC3E}">
        <p14:creationId xmlns:p14="http://schemas.microsoft.com/office/powerpoint/2010/main" val="4242214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744820-F59C-490B-A624-3CEFDFE2581B}" type="datetimeFigureOut">
              <a:rPr lang="en-AU" smtClean="0"/>
              <a:pPr/>
              <a:t>5/20/16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7FE650-C70C-4B1D-9166-83BB00854515}" type="slidenum">
              <a:rPr lang="en-AU" smtClean="0"/>
              <a:pPr/>
              <a:t>‹#›</a:t>
            </a:fld>
            <a:endParaRPr lang="en-AU"/>
          </a:p>
        </p:txBody>
      </p:sp>
    </p:spTree>
    <p:extLst>
      <p:ext uri="{BB962C8B-B14F-4D97-AF65-F5344CB8AC3E}">
        <p14:creationId xmlns:p14="http://schemas.microsoft.com/office/powerpoint/2010/main" val="97441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77FE650-C70C-4B1D-9166-83BB00854515}" type="slidenum">
              <a:rPr lang="en-AU" smtClean="0"/>
              <a:pPr/>
              <a:t>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4941169"/>
            <a:ext cx="7772400" cy="720080"/>
          </a:xfrm>
        </p:spPr>
        <p:txBody>
          <a:bodyPr>
            <a:normAutofit/>
          </a:bodyPr>
          <a:lstStyle>
            <a:lvl1pPr algn="r">
              <a:defRPr sz="3400">
                <a:solidFill>
                  <a:srgbClr val="0060A8"/>
                </a:solidFill>
                <a:latin typeface="Georgia" pitchFamily="18" charset="0"/>
              </a:defRPr>
            </a:lvl1pPr>
          </a:lstStyle>
          <a:p>
            <a:r>
              <a:rPr lang="en-AU" smtClean="0"/>
              <a:t>Click to edit Master title style</a:t>
            </a:r>
            <a:endParaRPr lang="en-AU" dirty="0"/>
          </a:p>
        </p:txBody>
      </p:sp>
      <p:sp>
        <p:nvSpPr>
          <p:cNvPr id="3" name="Subtitle 2"/>
          <p:cNvSpPr>
            <a:spLocks noGrp="1"/>
          </p:cNvSpPr>
          <p:nvPr>
            <p:ph type="subTitle" idx="1"/>
          </p:nvPr>
        </p:nvSpPr>
        <p:spPr>
          <a:xfrm>
            <a:off x="2488232" y="4534272"/>
            <a:ext cx="6400800" cy="406896"/>
          </a:xfrm>
        </p:spPr>
        <p:txBody>
          <a:bodyPr>
            <a:normAutofit/>
          </a:bodyPr>
          <a:lstStyle>
            <a:lvl1pPr marL="0" indent="0" algn="r">
              <a:buNone/>
              <a:defRPr sz="1600">
                <a:solidFill>
                  <a:srgbClr val="808285"/>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AU"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5" name="Footer Placeholder 4"/>
          <p:cNvSpPr>
            <a:spLocks noGrp="1"/>
          </p:cNvSpPr>
          <p:nvPr>
            <p:ph type="ftr" sz="quarter" idx="11"/>
          </p:nvPr>
        </p:nvSpPr>
        <p:spPr/>
        <p:txBody>
          <a:bodyPr/>
          <a:lstStyle/>
          <a:p>
            <a:r>
              <a:rPr lang="en-AU" smtClean="0"/>
              <a:t>University of Adelaide</a:t>
            </a:r>
            <a:endParaRPr lang="en-AU"/>
          </a:p>
        </p:txBody>
      </p:sp>
      <p:sp>
        <p:nvSpPr>
          <p:cNvPr id="6" name="Slide Number Placeholder 5"/>
          <p:cNvSpPr>
            <a:spLocks noGrp="1"/>
          </p:cNvSpPr>
          <p:nvPr>
            <p:ph type="sldNum" sz="quarter" idx="12"/>
          </p:nvPr>
        </p:nvSpPr>
        <p:spPr/>
        <p:txBody>
          <a:bodyPr/>
          <a:lstStyle/>
          <a:p>
            <a:fld id="{7E8AFECB-488C-4862-A863-69DB259C81CD}" type="slidenum">
              <a:rPr lang="en-AU" smtClean="0"/>
              <a:pPr/>
              <a:t>‹#›</a:t>
            </a:fld>
            <a:endParaRPr lang="en-AU"/>
          </a:p>
        </p:txBody>
      </p:sp>
      <p:cxnSp>
        <p:nvCxnSpPr>
          <p:cNvPr id="7" name="Straight Connector 6"/>
          <p:cNvCxnSpPr/>
          <p:nvPr userDrawn="1"/>
        </p:nvCxnSpPr>
        <p:spPr>
          <a:xfrm>
            <a:off x="467544" y="6453336"/>
            <a:ext cx="8280920" cy="0"/>
          </a:xfrm>
          <a:prstGeom prst="line">
            <a:avLst/>
          </a:prstGeom>
          <a:ln>
            <a:solidFill>
              <a:srgbClr val="808285"/>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AU"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dirty="0"/>
          </a:p>
        </p:txBody>
      </p:sp>
      <p:sp>
        <p:nvSpPr>
          <p:cNvPr id="5" name="Footer Placeholder 4"/>
          <p:cNvSpPr>
            <a:spLocks noGrp="1"/>
          </p:cNvSpPr>
          <p:nvPr>
            <p:ph type="ftr" sz="quarter" idx="11"/>
          </p:nvPr>
        </p:nvSpPr>
        <p:spPr/>
        <p:txBody>
          <a:bodyPr/>
          <a:lstStyle/>
          <a:p>
            <a:r>
              <a:rPr lang="en-AU" smtClean="0"/>
              <a:t>University of Adelaide</a:t>
            </a:r>
            <a:endParaRPr lang="en-AU"/>
          </a:p>
        </p:txBody>
      </p:sp>
      <p:sp>
        <p:nvSpPr>
          <p:cNvPr id="6" name="Slide Number Placeholder 5"/>
          <p:cNvSpPr>
            <a:spLocks noGrp="1"/>
          </p:cNvSpPr>
          <p:nvPr>
            <p:ph type="sldNum" sz="quarter" idx="12"/>
          </p:nvPr>
        </p:nvSpPr>
        <p:spPr/>
        <p:txBody>
          <a:bodyPr/>
          <a:lstStyle/>
          <a:p>
            <a:fld id="{7E8AFECB-488C-4862-A863-69DB259C81CD}" type="slidenum">
              <a:rPr lang="en-AU" smtClean="0"/>
              <a:pPr/>
              <a:t>‹#›</a:t>
            </a:fld>
            <a:endParaRPr lang="en-AU"/>
          </a:p>
        </p:txBody>
      </p:sp>
      <p:cxnSp>
        <p:nvCxnSpPr>
          <p:cNvPr id="7" name="Straight Connector 6"/>
          <p:cNvCxnSpPr/>
          <p:nvPr userDrawn="1"/>
        </p:nvCxnSpPr>
        <p:spPr>
          <a:xfrm>
            <a:off x="467544" y="6453336"/>
            <a:ext cx="8280920" cy="0"/>
          </a:xfrm>
          <a:prstGeom prst="line">
            <a:avLst/>
          </a:prstGeom>
          <a:ln>
            <a:solidFill>
              <a:srgbClr val="808285"/>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dirty="0"/>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dirty="0"/>
          </a:p>
        </p:txBody>
      </p:sp>
      <p:sp>
        <p:nvSpPr>
          <p:cNvPr id="5" name="Footer Placeholder 4"/>
          <p:cNvSpPr>
            <a:spLocks noGrp="1"/>
          </p:cNvSpPr>
          <p:nvPr>
            <p:ph type="ftr" sz="quarter" idx="11"/>
          </p:nvPr>
        </p:nvSpPr>
        <p:spPr/>
        <p:txBody>
          <a:bodyPr/>
          <a:lstStyle/>
          <a:p>
            <a:r>
              <a:rPr lang="en-AU" dirty="0" smtClean="0"/>
              <a:t>University of Adelaide</a:t>
            </a:r>
            <a:endParaRPr lang="en-AU" dirty="0"/>
          </a:p>
        </p:txBody>
      </p:sp>
      <p:sp>
        <p:nvSpPr>
          <p:cNvPr id="6" name="Slide Number Placeholder 5"/>
          <p:cNvSpPr>
            <a:spLocks noGrp="1"/>
          </p:cNvSpPr>
          <p:nvPr>
            <p:ph type="sldNum" sz="quarter" idx="12"/>
          </p:nvPr>
        </p:nvSpPr>
        <p:spPr/>
        <p:txBody>
          <a:bodyPr/>
          <a:lstStyle/>
          <a:p>
            <a:fld id="{7E8AFECB-488C-4862-A863-69DB259C81CD}" type="slidenum">
              <a:rPr lang="en-AU" smtClean="0"/>
              <a:pPr/>
              <a:t>‹#›</a:t>
            </a:fld>
            <a:endParaRPr lang="en-AU" dirty="0"/>
          </a:p>
        </p:txBody>
      </p:sp>
      <p:cxnSp>
        <p:nvCxnSpPr>
          <p:cNvPr id="10" name="Straight Connector 9"/>
          <p:cNvCxnSpPr/>
          <p:nvPr userDrawn="1"/>
        </p:nvCxnSpPr>
        <p:spPr>
          <a:xfrm>
            <a:off x="467544" y="6453336"/>
            <a:ext cx="8280920" cy="0"/>
          </a:xfrm>
          <a:prstGeom prst="line">
            <a:avLst/>
          </a:prstGeom>
          <a:ln>
            <a:solidFill>
              <a:srgbClr val="808285"/>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ampus-background.jpg"/>
          <p:cNvPicPr>
            <a:picLocks noChangeAspect="1"/>
          </p:cNvPicPr>
          <p:nvPr userDrawn="1"/>
        </p:nvPicPr>
        <p:blipFill>
          <a:blip r:embed="rId2" cstate="print"/>
          <a:stretch>
            <a:fillRect/>
          </a:stretch>
        </p:blipFill>
        <p:spPr>
          <a:xfrm>
            <a:off x="0" y="0"/>
            <a:ext cx="9144000" cy="6885384"/>
          </a:xfrm>
          <a:prstGeom prst="rect">
            <a:avLst/>
          </a:prstGeom>
        </p:spPr>
      </p:pic>
      <p:sp>
        <p:nvSpPr>
          <p:cNvPr id="2" name="Title 1"/>
          <p:cNvSpPr>
            <a:spLocks noGrp="1"/>
          </p:cNvSpPr>
          <p:nvPr>
            <p:ph type="title"/>
          </p:nvPr>
        </p:nvSpPr>
        <p:spPr>
          <a:xfrm>
            <a:off x="722313" y="4406900"/>
            <a:ext cx="7772400" cy="1362075"/>
          </a:xfrm>
        </p:spPr>
        <p:txBody>
          <a:bodyPr anchor="t"/>
          <a:lstStyle>
            <a:lvl1pPr algn="r">
              <a:defRPr sz="4000" b="0" cap="none" baseline="0">
                <a:solidFill>
                  <a:schemeClr val="bg1"/>
                </a:solidFill>
              </a:defRPr>
            </a:lvl1pPr>
          </a:lstStyle>
          <a:p>
            <a:r>
              <a:rPr lang="en-AU"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lgn="r">
              <a:buNone/>
              <a:defRPr sz="2000">
                <a:solidFill>
                  <a:schemeClr val="bg1">
                    <a:lumMod val="8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pic>
        <p:nvPicPr>
          <p:cNvPr id="9" name="Picture 8" descr="UoA_logo_vert_cmyk_midbg.png"/>
          <p:cNvPicPr/>
          <p:nvPr userDrawn="1"/>
        </p:nvPicPr>
        <p:blipFill>
          <a:blip r:embed="rId3" cstate="screen"/>
          <a:stretch>
            <a:fillRect/>
          </a:stretch>
        </p:blipFill>
        <p:spPr>
          <a:xfrm>
            <a:off x="310772" y="318199"/>
            <a:ext cx="1107584" cy="821279"/>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dirty="0"/>
          </a:p>
        </p:txBody>
      </p:sp>
      <p:sp>
        <p:nvSpPr>
          <p:cNvPr id="3" name="Content Placeholder 2"/>
          <p:cNvSpPr>
            <a:spLocks noGrp="1"/>
          </p:cNvSpPr>
          <p:nvPr>
            <p:ph sz="half" idx="1"/>
          </p:nvPr>
        </p:nvSpPr>
        <p:spPr>
          <a:xfrm>
            <a:off x="457200" y="1412776"/>
            <a:ext cx="4038600" cy="4713387"/>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dirty="0"/>
          </a:p>
        </p:txBody>
      </p:sp>
      <p:sp>
        <p:nvSpPr>
          <p:cNvPr id="4" name="Content Placeholder 3"/>
          <p:cNvSpPr>
            <a:spLocks noGrp="1"/>
          </p:cNvSpPr>
          <p:nvPr>
            <p:ph sz="half" idx="2"/>
          </p:nvPr>
        </p:nvSpPr>
        <p:spPr>
          <a:xfrm>
            <a:off x="4648200" y="1412776"/>
            <a:ext cx="4038600" cy="4713387"/>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dirty="0"/>
          </a:p>
        </p:txBody>
      </p:sp>
      <p:sp>
        <p:nvSpPr>
          <p:cNvPr id="6" name="Footer Placeholder 5"/>
          <p:cNvSpPr>
            <a:spLocks noGrp="1"/>
          </p:cNvSpPr>
          <p:nvPr>
            <p:ph type="ftr" sz="quarter" idx="11"/>
          </p:nvPr>
        </p:nvSpPr>
        <p:spPr/>
        <p:txBody>
          <a:bodyPr/>
          <a:lstStyle/>
          <a:p>
            <a:r>
              <a:rPr lang="en-AU" smtClean="0"/>
              <a:t>University of Adelaide</a:t>
            </a:r>
            <a:endParaRPr lang="en-AU"/>
          </a:p>
        </p:txBody>
      </p:sp>
      <p:sp>
        <p:nvSpPr>
          <p:cNvPr id="7" name="Slide Number Placeholder 6"/>
          <p:cNvSpPr>
            <a:spLocks noGrp="1"/>
          </p:cNvSpPr>
          <p:nvPr>
            <p:ph type="sldNum" sz="quarter" idx="12"/>
          </p:nvPr>
        </p:nvSpPr>
        <p:spPr/>
        <p:txBody>
          <a:bodyPr/>
          <a:lstStyle/>
          <a:p>
            <a:fld id="{7E8AFECB-488C-4862-A863-69DB259C81CD}" type="slidenum">
              <a:rPr lang="en-AU" smtClean="0"/>
              <a:pPr/>
              <a:t>‹#›</a:t>
            </a:fld>
            <a:endParaRPr lang="en-AU"/>
          </a:p>
        </p:txBody>
      </p:sp>
      <p:cxnSp>
        <p:nvCxnSpPr>
          <p:cNvPr id="8" name="Straight Connector 7"/>
          <p:cNvCxnSpPr/>
          <p:nvPr userDrawn="1"/>
        </p:nvCxnSpPr>
        <p:spPr>
          <a:xfrm>
            <a:off x="467544" y="6453336"/>
            <a:ext cx="8280920" cy="0"/>
          </a:xfrm>
          <a:prstGeom prst="line">
            <a:avLst/>
          </a:prstGeom>
          <a:ln>
            <a:solidFill>
              <a:srgbClr val="808285"/>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dirty="0"/>
          </a:p>
        </p:txBody>
      </p:sp>
      <p:sp>
        <p:nvSpPr>
          <p:cNvPr id="8" name="Footer Placeholder 7"/>
          <p:cNvSpPr>
            <a:spLocks noGrp="1"/>
          </p:cNvSpPr>
          <p:nvPr>
            <p:ph type="ftr" sz="quarter" idx="11"/>
          </p:nvPr>
        </p:nvSpPr>
        <p:spPr/>
        <p:txBody>
          <a:bodyPr/>
          <a:lstStyle/>
          <a:p>
            <a:r>
              <a:rPr lang="en-AU" smtClean="0"/>
              <a:t>University of Adelaide</a:t>
            </a:r>
            <a:endParaRPr lang="en-AU"/>
          </a:p>
        </p:txBody>
      </p:sp>
      <p:sp>
        <p:nvSpPr>
          <p:cNvPr id="9" name="Slide Number Placeholder 8"/>
          <p:cNvSpPr>
            <a:spLocks noGrp="1"/>
          </p:cNvSpPr>
          <p:nvPr>
            <p:ph type="sldNum" sz="quarter" idx="12"/>
          </p:nvPr>
        </p:nvSpPr>
        <p:spPr/>
        <p:txBody>
          <a:bodyPr/>
          <a:lstStyle/>
          <a:p>
            <a:fld id="{7E8AFECB-488C-4862-A863-69DB259C81CD}" type="slidenum">
              <a:rPr lang="en-AU" smtClean="0"/>
              <a:pPr/>
              <a:t>‹#›</a:t>
            </a:fld>
            <a:endParaRPr lang="en-AU"/>
          </a:p>
        </p:txBody>
      </p:sp>
      <p:cxnSp>
        <p:nvCxnSpPr>
          <p:cNvPr id="10" name="Straight Connector 9"/>
          <p:cNvCxnSpPr/>
          <p:nvPr userDrawn="1"/>
        </p:nvCxnSpPr>
        <p:spPr>
          <a:xfrm>
            <a:off x="467544" y="6453336"/>
            <a:ext cx="828092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dirty="0"/>
          </a:p>
        </p:txBody>
      </p:sp>
      <p:sp>
        <p:nvSpPr>
          <p:cNvPr id="4" name="Footer Placeholder 3"/>
          <p:cNvSpPr>
            <a:spLocks noGrp="1"/>
          </p:cNvSpPr>
          <p:nvPr>
            <p:ph type="ftr" sz="quarter" idx="11"/>
          </p:nvPr>
        </p:nvSpPr>
        <p:spPr/>
        <p:txBody>
          <a:bodyPr/>
          <a:lstStyle/>
          <a:p>
            <a:r>
              <a:rPr lang="en-AU" dirty="0" smtClean="0"/>
              <a:t>University of Adelaide</a:t>
            </a:r>
            <a:endParaRPr lang="en-AU" dirty="0"/>
          </a:p>
        </p:txBody>
      </p:sp>
      <p:sp>
        <p:nvSpPr>
          <p:cNvPr id="5" name="Slide Number Placeholder 4"/>
          <p:cNvSpPr>
            <a:spLocks noGrp="1"/>
          </p:cNvSpPr>
          <p:nvPr>
            <p:ph type="sldNum" sz="quarter" idx="12"/>
          </p:nvPr>
        </p:nvSpPr>
        <p:spPr/>
        <p:txBody>
          <a:bodyPr/>
          <a:lstStyle/>
          <a:p>
            <a:fld id="{7E8AFECB-488C-4862-A863-69DB259C81CD}" type="slidenum">
              <a:rPr lang="en-AU" smtClean="0"/>
              <a:pPr/>
              <a:t>‹#›</a:t>
            </a:fld>
            <a:endParaRPr lang="en-AU"/>
          </a:p>
        </p:txBody>
      </p:sp>
      <p:cxnSp>
        <p:nvCxnSpPr>
          <p:cNvPr id="6" name="Straight Connector 5"/>
          <p:cNvCxnSpPr/>
          <p:nvPr userDrawn="1"/>
        </p:nvCxnSpPr>
        <p:spPr>
          <a:xfrm>
            <a:off x="467544" y="6453336"/>
            <a:ext cx="8280920" cy="0"/>
          </a:xfrm>
          <a:prstGeom prst="line">
            <a:avLst/>
          </a:prstGeom>
          <a:ln>
            <a:solidFill>
              <a:srgbClr val="808285"/>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t>University of Adelaide</a:t>
            </a:r>
            <a:endParaRPr lang="en-AU"/>
          </a:p>
        </p:txBody>
      </p:sp>
      <p:sp>
        <p:nvSpPr>
          <p:cNvPr id="4" name="Slide Number Placeholder 3"/>
          <p:cNvSpPr>
            <a:spLocks noGrp="1"/>
          </p:cNvSpPr>
          <p:nvPr>
            <p:ph type="sldNum" sz="quarter" idx="12"/>
          </p:nvPr>
        </p:nvSpPr>
        <p:spPr/>
        <p:txBody>
          <a:bodyPr/>
          <a:lstStyle/>
          <a:p>
            <a:fld id="{7E8AFECB-488C-4862-A863-69DB259C81CD}" type="slidenum">
              <a:rPr lang="en-AU" smtClean="0"/>
              <a:pPr/>
              <a:t>‹#›</a:t>
            </a:fld>
            <a:endParaRPr lang="en-AU"/>
          </a:p>
        </p:txBody>
      </p:sp>
      <p:cxnSp>
        <p:nvCxnSpPr>
          <p:cNvPr id="5" name="Straight Connector 4"/>
          <p:cNvCxnSpPr/>
          <p:nvPr userDrawn="1"/>
        </p:nvCxnSpPr>
        <p:spPr>
          <a:xfrm>
            <a:off x="467544" y="6453336"/>
            <a:ext cx="8280920" cy="0"/>
          </a:xfrm>
          <a:prstGeom prst="line">
            <a:avLst/>
          </a:prstGeom>
          <a:ln>
            <a:solidFill>
              <a:srgbClr val="808285"/>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0"/>
            </a:lvl1pPr>
          </a:lstStyle>
          <a:p>
            <a:r>
              <a:rPr lang="en-AU" smtClean="0"/>
              <a:t>Click to edit Master title style</a:t>
            </a:r>
            <a:endParaRPr lang="en-AU" dirty="0"/>
          </a:p>
        </p:txBody>
      </p:sp>
      <p:sp>
        <p:nvSpPr>
          <p:cNvPr id="3" name="Content Placeholder 2"/>
          <p:cNvSpPr>
            <a:spLocks noGrp="1"/>
          </p:cNvSpPr>
          <p:nvPr>
            <p:ph idx="1"/>
          </p:nvPr>
        </p:nvSpPr>
        <p:spPr>
          <a:xfrm>
            <a:off x="3575050" y="273050"/>
            <a:ext cx="5111750" cy="585311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6" name="Footer Placeholder 5"/>
          <p:cNvSpPr>
            <a:spLocks noGrp="1"/>
          </p:cNvSpPr>
          <p:nvPr>
            <p:ph type="ftr" sz="quarter" idx="11"/>
          </p:nvPr>
        </p:nvSpPr>
        <p:spPr/>
        <p:txBody>
          <a:bodyPr/>
          <a:lstStyle/>
          <a:p>
            <a:r>
              <a:rPr lang="en-AU" smtClean="0"/>
              <a:t>University of Adelaide</a:t>
            </a:r>
            <a:endParaRPr lang="en-AU"/>
          </a:p>
        </p:txBody>
      </p:sp>
      <p:sp>
        <p:nvSpPr>
          <p:cNvPr id="7" name="Slide Number Placeholder 6"/>
          <p:cNvSpPr>
            <a:spLocks noGrp="1"/>
          </p:cNvSpPr>
          <p:nvPr>
            <p:ph type="sldNum" sz="quarter" idx="12"/>
          </p:nvPr>
        </p:nvSpPr>
        <p:spPr/>
        <p:txBody>
          <a:bodyPr/>
          <a:lstStyle/>
          <a:p>
            <a:fld id="{7E8AFECB-488C-4862-A863-69DB259C81CD}" type="slidenum">
              <a:rPr lang="en-AU" smtClean="0"/>
              <a:pPr/>
              <a:t>‹#›</a:t>
            </a:fld>
            <a:endParaRPr lang="en-AU"/>
          </a:p>
        </p:txBody>
      </p:sp>
      <p:cxnSp>
        <p:nvCxnSpPr>
          <p:cNvPr id="8" name="Straight Connector 7"/>
          <p:cNvCxnSpPr/>
          <p:nvPr userDrawn="1"/>
        </p:nvCxnSpPr>
        <p:spPr>
          <a:xfrm>
            <a:off x="467544" y="6453336"/>
            <a:ext cx="8280920" cy="0"/>
          </a:xfrm>
          <a:prstGeom prst="line">
            <a:avLst/>
          </a:prstGeom>
          <a:ln>
            <a:solidFill>
              <a:srgbClr val="808285"/>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0"/>
            </a:lvl1pPr>
          </a:lstStyle>
          <a:p>
            <a:r>
              <a:rPr lang="en-AU" smtClean="0"/>
              <a:t>Click to edit Master title style</a:t>
            </a:r>
            <a:endParaRPr lang="en-AU"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7" name="Slide Number Placeholder 6"/>
          <p:cNvSpPr>
            <a:spLocks noGrp="1"/>
          </p:cNvSpPr>
          <p:nvPr>
            <p:ph type="sldNum" sz="quarter" idx="12"/>
          </p:nvPr>
        </p:nvSpPr>
        <p:spPr/>
        <p:txBody>
          <a:bodyPr/>
          <a:lstStyle/>
          <a:p>
            <a:fld id="{7E8AFECB-488C-4862-A863-69DB259C81CD}" type="slidenum">
              <a:rPr lang="en-AU" smtClean="0"/>
              <a:pPr/>
              <a:t>‹#›</a:t>
            </a:fld>
            <a:endParaRPr lang="en-AU"/>
          </a:p>
        </p:txBody>
      </p:sp>
      <p:sp>
        <p:nvSpPr>
          <p:cNvPr id="8" name="Footer Placeholder 4"/>
          <p:cNvSpPr>
            <a:spLocks noGrp="1"/>
          </p:cNvSpPr>
          <p:nvPr>
            <p:ph type="ftr" sz="quarter" idx="11"/>
          </p:nvPr>
        </p:nvSpPr>
        <p:spPr>
          <a:xfrm>
            <a:off x="467544" y="6448251"/>
            <a:ext cx="2895600" cy="365125"/>
          </a:xfrm>
        </p:spPr>
        <p:txBody>
          <a:bodyPr/>
          <a:lstStyle/>
          <a:p>
            <a:r>
              <a:rPr lang="en-AU" smtClean="0"/>
              <a:t>University of Adelaide</a:t>
            </a:r>
            <a:endParaRPr lang="en-AU"/>
          </a:p>
        </p:txBody>
      </p:sp>
      <p:cxnSp>
        <p:nvCxnSpPr>
          <p:cNvPr id="9" name="Straight Connector 8"/>
          <p:cNvCxnSpPr/>
          <p:nvPr userDrawn="1"/>
        </p:nvCxnSpPr>
        <p:spPr>
          <a:xfrm>
            <a:off x="467544" y="6453336"/>
            <a:ext cx="8280920" cy="0"/>
          </a:xfrm>
          <a:prstGeom prst="line">
            <a:avLst/>
          </a:prstGeom>
          <a:ln>
            <a:solidFill>
              <a:srgbClr val="808285"/>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332656"/>
            <a:ext cx="8229600" cy="850106"/>
          </a:xfrm>
          <a:prstGeom prst="rect">
            <a:avLst/>
          </a:prstGeom>
        </p:spPr>
        <p:txBody>
          <a:bodyPr vert="horz" lIns="91440" tIns="45720" rIns="91440" bIns="45720" rtlCol="0" anchor="ctr">
            <a:normAutofit/>
          </a:bodyPr>
          <a:lstStyle/>
          <a:p>
            <a:r>
              <a:rPr lang="en-AU" smtClean="0"/>
              <a:t>Click to edit Master title style</a:t>
            </a:r>
            <a:endParaRPr lang="en-AU" dirty="0"/>
          </a:p>
        </p:txBody>
      </p:sp>
      <p:sp>
        <p:nvSpPr>
          <p:cNvPr id="3" name="Text Placeholder 2"/>
          <p:cNvSpPr>
            <a:spLocks noGrp="1"/>
          </p:cNvSpPr>
          <p:nvPr>
            <p:ph type="body" idx="1"/>
          </p:nvPr>
        </p:nvSpPr>
        <p:spPr>
          <a:xfrm>
            <a:off x="457200" y="1412776"/>
            <a:ext cx="8229600" cy="4713387"/>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dirty="0"/>
          </a:p>
        </p:txBody>
      </p:sp>
      <p:sp>
        <p:nvSpPr>
          <p:cNvPr id="5" name="Footer Placeholder 4"/>
          <p:cNvSpPr>
            <a:spLocks noGrp="1"/>
          </p:cNvSpPr>
          <p:nvPr>
            <p:ph type="ftr" sz="quarter" idx="3"/>
          </p:nvPr>
        </p:nvSpPr>
        <p:spPr>
          <a:xfrm>
            <a:off x="467544" y="6448251"/>
            <a:ext cx="2895600" cy="365125"/>
          </a:xfrm>
          <a:prstGeom prst="rect">
            <a:avLst/>
          </a:prstGeom>
        </p:spPr>
        <p:txBody>
          <a:bodyPr vert="horz" lIns="91440" tIns="45720" rIns="91440" bIns="45720" rtlCol="0" anchor="ctr"/>
          <a:lstStyle>
            <a:lvl1pPr algn="l">
              <a:defRPr sz="1100">
                <a:solidFill>
                  <a:schemeClr val="tx1">
                    <a:tint val="75000"/>
                  </a:schemeClr>
                </a:solidFill>
                <a:latin typeface="Georgia" pitchFamily="18" charset="0"/>
              </a:defRPr>
            </a:lvl1pPr>
          </a:lstStyle>
          <a:p>
            <a:r>
              <a:rPr lang="en-AU" dirty="0" smtClean="0"/>
              <a:t>University of Adelaide</a:t>
            </a:r>
            <a:endParaRPr lang="en-AU" dirty="0"/>
          </a:p>
        </p:txBody>
      </p:sp>
      <p:sp>
        <p:nvSpPr>
          <p:cNvPr id="6" name="Slide Number Placeholder 5"/>
          <p:cNvSpPr>
            <a:spLocks noGrp="1"/>
          </p:cNvSpPr>
          <p:nvPr>
            <p:ph type="sldNum" sz="quarter" idx="4"/>
          </p:nvPr>
        </p:nvSpPr>
        <p:spPr>
          <a:xfrm>
            <a:off x="6553200" y="6448251"/>
            <a:ext cx="2133600" cy="365125"/>
          </a:xfrm>
          <a:prstGeom prst="rect">
            <a:avLst/>
          </a:prstGeom>
        </p:spPr>
        <p:txBody>
          <a:bodyPr vert="horz" lIns="91440" tIns="45720" rIns="91440" bIns="45720" rtlCol="0" anchor="ctr"/>
          <a:lstStyle>
            <a:lvl1pPr algn="r">
              <a:defRPr sz="1100">
                <a:solidFill>
                  <a:srgbClr val="808285"/>
                </a:solidFill>
                <a:latin typeface="Georgia" pitchFamily="18" charset="0"/>
              </a:defRPr>
            </a:lvl1pPr>
          </a:lstStyle>
          <a:p>
            <a:fld id="{95078D05-E1F1-4281-8199-8B61E9D73635}"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3600" kern="1200">
          <a:solidFill>
            <a:srgbClr val="0060A8"/>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iplomaatia.ee/en/article/the-tallinn-manual-as-an-international-even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opiniojuris.org/2014/08/22/ihls-era-applicatio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5013176"/>
            <a:ext cx="7772400" cy="792089"/>
          </a:xfrm>
        </p:spPr>
        <p:txBody>
          <a:bodyPr>
            <a:noAutofit/>
          </a:bodyPr>
          <a:lstStyle/>
          <a:p>
            <a:r>
              <a:rPr lang="en-AU" sz="2400" dirty="0" smtClean="0">
                <a:solidFill>
                  <a:srgbClr val="800000"/>
                </a:solidFill>
              </a:rPr>
              <a:t>The Normative Role of </a:t>
            </a:r>
            <a:r>
              <a:rPr lang="en-AU" sz="2400" dirty="0" smtClean="0">
                <a:solidFill>
                  <a:srgbClr val="800000"/>
                </a:solidFill>
              </a:rPr>
              <a:t>International </a:t>
            </a:r>
            <a:r>
              <a:rPr lang="en-AU" sz="2400" smtClean="0">
                <a:solidFill>
                  <a:srgbClr val="800000"/>
                </a:solidFill>
              </a:rPr>
              <a:t>Operational Military </a:t>
            </a:r>
            <a:r>
              <a:rPr lang="en-AU" sz="2400" dirty="0" smtClean="0">
                <a:solidFill>
                  <a:srgbClr val="800000"/>
                </a:solidFill>
              </a:rPr>
              <a:t>Law Manuals</a:t>
            </a:r>
            <a:endParaRPr lang="en-AU" sz="2400" dirty="0">
              <a:solidFill>
                <a:srgbClr val="800000"/>
              </a:solidFill>
            </a:endParaRPr>
          </a:p>
        </p:txBody>
      </p:sp>
      <p:sp>
        <p:nvSpPr>
          <p:cNvPr id="3" name="Subtitle 2"/>
          <p:cNvSpPr>
            <a:spLocks noGrp="1"/>
          </p:cNvSpPr>
          <p:nvPr>
            <p:ph type="subTitle" idx="1"/>
          </p:nvPr>
        </p:nvSpPr>
        <p:spPr/>
        <p:txBody>
          <a:bodyPr/>
          <a:lstStyle/>
          <a:p>
            <a:r>
              <a:rPr lang="en-AU" dirty="0" smtClean="0"/>
              <a:t>Dr Dale Stephens</a:t>
            </a:r>
            <a:endParaRPr lang="en-AU"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a:t>
            </a:r>
            <a:endParaRPr lang="en-US" dirty="0"/>
          </a:p>
        </p:txBody>
      </p:sp>
      <p:sp>
        <p:nvSpPr>
          <p:cNvPr id="3" name="Content Placeholder 2"/>
          <p:cNvSpPr>
            <a:spLocks noGrp="1"/>
          </p:cNvSpPr>
          <p:nvPr>
            <p:ph idx="1"/>
          </p:nvPr>
        </p:nvSpPr>
        <p:spPr/>
        <p:txBody>
          <a:bodyPr>
            <a:normAutofit lnSpcReduction="10000"/>
          </a:bodyPr>
          <a:lstStyle/>
          <a:p>
            <a:r>
              <a:rPr lang="en-US" dirty="0" smtClean="0"/>
              <a:t>Geographical representation re Tallinn Manual </a:t>
            </a:r>
          </a:p>
          <a:p>
            <a:pPr lvl="1"/>
            <a:r>
              <a:rPr lang="en-US" dirty="0" smtClean="0"/>
              <a:t>‘The </a:t>
            </a:r>
            <a:r>
              <a:rPr lang="en-US" dirty="0"/>
              <a:t>legal experts that wrote it have distinctly American and Old European backgrounds, with no contribution from China or Russian Federation. In contrast to other Manual’s, there is a lack diversity of views contributing to the Tallinn - apart from two technical experts from Estonia, all experts are white and from North America, Western Europe or </a:t>
            </a:r>
            <a:r>
              <a:rPr lang="en-US" dirty="0" smtClean="0"/>
              <a:t>Australasia’. </a:t>
            </a:r>
            <a:r>
              <a:rPr lang="en-US" sz="1400" dirty="0" err="1"/>
              <a:t>Lauri</a:t>
            </a:r>
            <a:r>
              <a:rPr lang="en-US" sz="1400" dirty="0"/>
              <a:t> </a:t>
            </a:r>
            <a:r>
              <a:rPr lang="en-US" sz="1400" dirty="0" err="1"/>
              <a:t>Mälksoo</a:t>
            </a:r>
            <a:r>
              <a:rPr lang="en-US" sz="1400" dirty="0"/>
              <a:t>, </a:t>
            </a:r>
            <a:r>
              <a:rPr lang="en-US" sz="1400" i="1" dirty="0"/>
              <a:t>The Tallinn Manual as an international event</a:t>
            </a:r>
            <a:r>
              <a:rPr lang="en-US" sz="1400" dirty="0"/>
              <a:t> (August 2013) </a:t>
            </a:r>
            <a:r>
              <a:rPr lang="en-US" sz="1400" dirty="0" err="1"/>
              <a:t>Diplommatia</a:t>
            </a:r>
            <a:r>
              <a:rPr lang="en-US" sz="1400" dirty="0"/>
              <a:t> </a:t>
            </a:r>
            <a:r>
              <a:rPr lang="en-US" sz="1400" u="sng" dirty="0">
                <a:hlinkClick r:id="rId2"/>
              </a:rPr>
              <a:t>&lt;http://www.diplomaatia.ee/en/article/the-tallinn-manual-as-an-international-event</a:t>
            </a:r>
            <a:r>
              <a:rPr lang="en-US" sz="1400" u="sng" dirty="0" smtClean="0">
                <a:hlinkClick r:id="rId2"/>
              </a:rPr>
              <a:t>/</a:t>
            </a:r>
            <a:endParaRPr lang="en-US" sz="1400" u="sng" dirty="0" smtClean="0"/>
          </a:p>
          <a:p>
            <a:r>
              <a:rPr lang="en-US" dirty="0"/>
              <a:t>Harvard AMW </a:t>
            </a:r>
            <a:r>
              <a:rPr lang="en-US" dirty="0" smtClean="0"/>
              <a:t>Manual</a:t>
            </a:r>
          </a:p>
          <a:p>
            <a:pPr lvl="1"/>
            <a:r>
              <a:rPr lang="en-US" dirty="0" smtClean="0"/>
              <a:t>Meetings held on all five continents; first regional meeting occurred in Sydney (Asia Pacific) - </a:t>
            </a:r>
            <a:r>
              <a:rPr lang="en-US" dirty="0"/>
              <a:t>representatives from Australia, Cambodia, People’s Republic of China, Indonesia, Japan, the republic of Korea, Malaysia, New Zealand, Pakistan, the Philippines, Singapore and Thailand </a:t>
            </a:r>
            <a:r>
              <a:rPr lang="en-US" dirty="0" smtClean="0"/>
              <a:t>– first draft considered ‘too European’.   </a:t>
            </a:r>
            <a:endParaRPr lang="en-US" dirty="0"/>
          </a:p>
          <a:p>
            <a:endParaRPr lang="en-US" dirty="0"/>
          </a:p>
        </p:txBody>
      </p:sp>
      <p:sp>
        <p:nvSpPr>
          <p:cNvPr id="4" name="Footer Placeholder 3"/>
          <p:cNvSpPr>
            <a:spLocks noGrp="1"/>
          </p:cNvSpPr>
          <p:nvPr>
            <p:ph type="ftr" sz="quarter" idx="11"/>
          </p:nvPr>
        </p:nvSpPr>
        <p:spPr/>
        <p:txBody>
          <a:bodyPr/>
          <a:lstStyle/>
          <a:p>
            <a:r>
              <a:rPr lang="en-AU" smtClean="0"/>
              <a:t>University of Adelaide</a:t>
            </a:r>
            <a:endParaRPr lang="en-AU" dirty="0"/>
          </a:p>
        </p:txBody>
      </p:sp>
      <p:sp>
        <p:nvSpPr>
          <p:cNvPr id="5" name="Slide Number Placeholder 4"/>
          <p:cNvSpPr>
            <a:spLocks noGrp="1"/>
          </p:cNvSpPr>
          <p:nvPr>
            <p:ph type="sldNum" sz="quarter" idx="12"/>
          </p:nvPr>
        </p:nvSpPr>
        <p:spPr/>
        <p:txBody>
          <a:bodyPr/>
          <a:lstStyle/>
          <a:p>
            <a:fld id="{7E8AFECB-488C-4862-A863-69DB259C81CD}" type="slidenum">
              <a:rPr lang="en-AU" smtClean="0"/>
              <a:pPr/>
              <a:t>10</a:t>
            </a:fld>
            <a:endParaRPr lang="en-AU" dirty="0"/>
          </a:p>
        </p:txBody>
      </p:sp>
    </p:spTree>
    <p:extLst>
      <p:ext uri="{BB962C8B-B14F-4D97-AF65-F5344CB8AC3E}">
        <p14:creationId xmlns:p14="http://schemas.microsoft.com/office/powerpoint/2010/main" val="36717148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a:t>
            </a:r>
            <a:endParaRPr lang="en-US" dirty="0"/>
          </a:p>
        </p:txBody>
      </p:sp>
      <p:sp>
        <p:nvSpPr>
          <p:cNvPr id="3" name="Content Placeholder 2"/>
          <p:cNvSpPr>
            <a:spLocks noGrp="1"/>
          </p:cNvSpPr>
          <p:nvPr>
            <p:ph idx="1"/>
          </p:nvPr>
        </p:nvSpPr>
        <p:spPr/>
        <p:txBody>
          <a:bodyPr/>
          <a:lstStyle/>
          <a:p>
            <a:r>
              <a:rPr lang="en-US" dirty="0" smtClean="0"/>
              <a:t>Institutional</a:t>
            </a:r>
          </a:p>
          <a:p>
            <a:pPr lvl="1"/>
            <a:r>
              <a:rPr lang="en-US" dirty="0" smtClean="0"/>
              <a:t> No Government formal support sought nor accepted, yet representatives from military forces participate in their ‘private’ capacities, ICRC serve as ‘Observers’, military and foreign affairs policy officers attend in their ‘private’ capacities.</a:t>
            </a:r>
          </a:p>
          <a:p>
            <a:pPr lvl="1"/>
            <a:r>
              <a:rPr lang="en-US" dirty="0" smtClean="0"/>
              <a:t>A track 1.5 mechanism for States to advance and test views without attribution.</a:t>
            </a:r>
          </a:p>
          <a:p>
            <a:pPr lvl="1"/>
            <a:endParaRPr lang="en-US" dirty="0"/>
          </a:p>
        </p:txBody>
      </p:sp>
      <p:sp>
        <p:nvSpPr>
          <p:cNvPr id="4" name="Footer Placeholder 3"/>
          <p:cNvSpPr>
            <a:spLocks noGrp="1"/>
          </p:cNvSpPr>
          <p:nvPr>
            <p:ph type="ftr" sz="quarter" idx="11"/>
          </p:nvPr>
        </p:nvSpPr>
        <p:spPr/>
        <p:txBody>
          <a:bodyPr/>
          <a:lstStyle/>
          <a:p>
            <a:r>
              <a:rPr lang="en-AU" smtClean="0"/>
              <a:t>University of Adelaide</a:t>
            </a:r>
            <a:endParaRPr lang="en-AU" dirty="0"/>
          </a:p>
        </p:txBody>
      </p:sp>
      <p:sp>
        <p:nvSpPr>
          <p:cNvPr id="5" name="Slide Number Placeholder 4"/>
          <p:cNvSpPr>
            <a:spLocks noGrp="1"/>
          </p:cNvSpPr>
          <p:nvPr>
            <p:ph type="sldNum" sz="quarter" idx="12"/>
          </p:nvPr>
        </p:nvSpPr>
        <p:spPr/>
        <p:txBody>
          <a:bodyPr/>
          <a:lstStyle/>
          <a:p>
            <a:fld id="{7E8AFECB-488C-4862-A863-69DB259C81CD}" type="slidenum">
              <a:rPr lang="en-AU" smtClean="0"/>
              <a:pPr/>
              <a:t>11</a:t>
            </a:fld>
            <a:endParaRPr lang="en-AU" dirty="0"/>
          </a:p>
        </p:txBody>
      </p:sp>
    </p:spTree>
    <p:extLst>
      <p:ext uri="{BB962C8B-B14F-4D97-AF65-F5344CB8AC3E}">
        <p14:creationId xmlns:p14="http://schemas.microsoft.com/office/powerpoint/2010/main" val="75723521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err="1" smtClean="0"/>
              <a:t>Opinio</a:t>
            </a:r>
            <a:r>
              <a:rPr lang="en-US" i="1" dirty="0" smtClean="0"/>
              <a:t> </a:t>
            </a:r>
            <a:r>
              <a:rPr lang="en-US" i="1" dirty="0" err="1" smtClean="0"/>
              <a:t>Juris</a:t>
            </a:r>
            <a:r>
              <a:rPr lang="en-US" i="1" dirty="0" smtClean="0"/>
              <a:t> </a:t>
            </a:r>
            <a:r>
              <a:rPr lang="en-US" dirty="0" smtClean="0"/>
              <a:t>and hypothetical methodology  </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Manual’s focus on armed conflict/military action represents a less than comprehensive achievement. The level of action regulated in the Tallinn Manual has hardly occurred, with known cyber attacks implemented below the level of an armed conflict. Cyber attacks to date have had relatively benign consequences - inconvenience and offence… There is a lack of historical experience… excluding </a:t>
            </a:r>
            <a:r>
              <a:rPr lang="en-US" dirty="0" err="1"/>
              <a:t>Stuxnet</a:t>
            </a:r>
            <a:r>
              <a:rPr lang="en-US" dirty="0"/>
              <a:t>, there has been no </a:t>
            </a:r>
            <a:r>
              <a:rPr lang="en-US" dirty="0" err="1"/>
              <a:t>cyberwar</a:t>
            </a:r>
            <a:r>
              <a:rPr lang="en-US" dirty="0"/>
              <a:t> incident associated with the widespread devastation and damage associated with ‘war’…thus evaluating legality of responses remains a matter of speculation and hypothetical </a:t>
            </a:r>
            <a:r>
              <a:rPr lang="en-US" dirty="0" smtClean="0"/>
              <a:t>reasoning’. </a:t>
            </a:r>
            <a:r>
              <a:rPr lang="en-US" sz="1300" dirty="0"/>
              <a:t>Oliver Kessler and </a:t>
            </a:r>
            <a:r>
              <a:rPr lang="en-US" sz="1300" dirty="0" err="1"/>
              <a:t>Wouter</a:t>
            </a:r>
            <a:r>
              <a:rPr lang="en-US" sz="1300" dirty="0"/>
              <a:t> Werner, ‘Expertise, Uncertainty, and International Law: A study of the Tallinn Manual on </a:t>
            </a:r>
            <a:r>
              <a:rPr lang="en-US" sz="1300" dirty="0" err="1"/>
              <a:t>Cyberwarfare</a:t>
            </a:r>
            <a:r>
              <a:rPr lang="en-US" sz="1300" dirty="0"/>
              <a:t> (2013) 26 </a:t>
            </a:r>
            <a:r>
              <a:rPr lang="en-US" sz="1300" i="1" dirty="0"/>
              <a:t>Leiden Journal of International Law</a:t>
            </a:r>
            <a:r>
              <a:rPr lang="en-US" sz="1300" dirty="0"/>
              <a:t> </a:t>
            </a:r>
            <a:r>
              <a:rPr lang="en-US" sz="1300" dirty="0" smtClean="0"/>
              <a:t>793 at 800.</a:t>
            </a:r>
          </a:p>
        </p:txBody>
      </p:sp>
      <p:sp>
        <p:nvSpPr>
          <p:cNvPr id="4" name="Footer Placeholder 3"/>
          <p:cNvSpPr>
            <a:spLocks noGrp="1"/>
          </p:cNvSpPr>
          <p:nvPr>
            <p:ph type="ftr" sz="quarter" idx="11"/>
          </p:nvPr>
        </p:nvSpPr>
        <p:spPr/>
        <p:txBody>
          <a:bodyPr/>
          <a:lstStyle/>
          <a:p>
            <a:r>
              <a:rPr lang="en-AU" smtClean="0"/>
              <a:t>University of Adelaide</a:t>
            </a:r>
            <a:endParaRPr lang="en-AU" dirty="0"/>
          </a:p>
        </p:txBody>
      </p:sp>
      <p:sp>
        <p:nvSpPr>
          <p:cNvPr id="5" name="Slide Number Placeholder 4"/>
          <p:cNvSpPr>
            <a:spLocks noGrp="1"/>
          </p:cNvSpPr>
          <p:nvPr>
            <p:ph type="sldNum" sz="quarter" idx="12"/>
          </p:nvPr>
        </p:nvSpPr>
        <p:spPr/>
        <p:txBody>
          <a:bodyPr/>
          <a:lstStyle/>
          <a:p>
            <a:fld id="{7E8AFECB-488C-4862-A863-69DB259C81CD}" type="slidenum">
              <a:rPr lang="en-AU" smtClean="0"/>
              <a:pPr/>
              <a:t>12</a:t>
            </a:fld>
            <a:endParaRPr lang="en-AU" dirty="0"/>
          </a:p>
        </p:txBody>
      </p:sp>
    </p:spTree>
    <p:extLst>
      <p:ext uri="{BB962C8B-B14F-4D97-AF65-F5344CB8AC3E}">
        <p14:creationId xmlns:p14="http://schemas.microsoft.com/office/powerpoint/2010/main" val="11616494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Manuals - Methodology</a:t>
            </a:r>
            <a:endParaRPr lang="en-US" dirty="0"/>
          </a:p>
        </p:txBody>
      </p:sp>
      <p:sp>
        <p:nvSpPr>
          <p:cNvPr id="3" name="Content Placeholder 2"/>
          <p:cNvSpPr>
            <a:spLocks noGrp="1"/>
          </p:cNvSpPr>
          <p:nvPr>
            <p:ph idx="1"/>
          </p:nvPr>
        </p:nvSpPr>
        <p:spPr/>
        <p:txBody>
          <a:bodyPr/>
          <a:lstStyle/>
          <a:p>
            <a:r>
              <a:rPr lang="en-US" dirty="0" smtClean="0"/>
              <a:t>Hypothetical – choice of paradigms, examples, context.</a:t>
            </a:r>
          </a:p>
          <a:p>
            <a:r>
              <a:rPr lang="en-US" dirty="0" smtClean="0"/>
              <a:t>Empirical assessment? </a:t>
            </a:r>
          </a:p>
          <a:p>
            <a:r>
              <a:rPr lang="en-US" dirty="0" smtClean="0"/>
              <a:t>Editorial control regarding selected hypotheticals.</a:t>
            </a:r>
          </a:p>
        </p:txBody>
      </p:sp>
      <p:sp>
        <p:nvSpPr>
          <p:cNvPr id="4" name="Footer Placeholder 3"/>
          <p:cNvSpPr>
            <a:spLocks noGrp="1"/>
          </p:cNvSpPr>
          <p:nvPr>
            <p:ph type="ftr" sz="quarter" idx="11"/>
          </p:nvPr>
        </p:nvSpPr>
        <p:spPr/>
        <p:txBody>
          <a:bodyPr/>
          <a:lstStyle/>
          <a:p>
            <a:r>
              <a:rPr lang="en-AU" smtClean="0"/>
              <a:t>University of Adelaide</a:t>
            </a:r>
            <a:endParaRPr lang="en-AU" dirty="0"/>
          </a:p>
        </p:txBody>
      </p:sp>
      <p:sp>
        <p:nvSpPr>
          <p:cNvPr id="5" name="Slide Number Placeholder 4"/>
          <p:cNvSpPr>
            <a:spLocks noGrp="1"/>
          </p:cNvSpPr>
          <p:nvPr>
            <p:ph type="sldNum" sz="quarter" idx="12"/>
          </p:nvPr>
        </p:nvSpPr>
        <p:spPr/>
        <p:txBody>
          <a:bodyPr/>
          <a:lstStyle/>
          <a:p>
            <a:fld id="{7E8AFECB-488C-4862-A863-69DB259C81CD}" type="slidenum">
              <a:rPr lang="en-AU" smtClean="0"/>
              <a:pPr/>
              <a:t>13</a:t>
            </a:fld>
            <a:endParaRPr lang="en-AU" dirty="0"/>
          </a:p>
        </p:txBody>
      </p:sp>
    </p:spTree>
    <p:extLst>
      <p:ext uri="{BB962C8B-B14F-4D97-AF65-F5344CB8AC3E}">
        <p14:creationId xmlns:p14="http://schemas.microsoft.com/office/powerpoint/2010/main" val="390414830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Hypothetical Methodology – Counter Arguments</a:t>
            </a:r>
            <a:endParaRPr lang="en-US" dirty="0"/>
          </a:p>
        </p:txBody>
      </p:sp>
      <p:sp>
        <p:nvSpPr>
          <p:cNvPr id="3" name="Content Placeholder 2"/>
          <p:cNvSpPr>
            <a:spLocks noGrp="1"/>
          </p:cNvSpPr>
          <p:nvPr>
            <p:ph idx="1"/>
          </p:nvPr>
        </p:nvSpPr>
        <p:spPr/>
        <p:txBody>
          <a:bodyPr/>
          <a:lstStyle/>
          <a:p>
            <a:r>
              <a:rPr lang="en-US" dirty="0" smtClean="0"/>
              <a:t>Track 1.5 significance</a:t>
            </a:r>
          </a:p>
          <a:p>
            <a:r>
              <a:rPr lang="en-US" dirty="0" smtClean="0"/>
              <a:t>Cyber </a:t>
            </a:r>
            <a:r>
              <a:rPr lang="en-US" dirty="0"/>
              <a:t>space is not a lawless firmament but is governed by established norms </a:t>
            </a:r>
            <a:r>
              <a:rPr lang="en-US" dirty="0" smtClean="0"/>
              <a:t>- </a:t>
            </a:r>
            <a:r>
              <a:rPr lang="en-US" dirty="0"/>
              <a:t>such norms needed to be located (not developed) and faithfully articulated. </a:t>
            </a:r>
            <a:r>
              <a:rPr lang="en-US" sz="1000" dirty="0"/>
              <a:t>Michael Schmitt, ‘Cyberspace and International Law: The Penumbral Mist of Uncertainty’ (2013) 126(5) Harvard Law Journal Forum 176. </a:t>
            </a:r>
            <a:endParaRPr lang="en-US" sz="1000" dirty="0" smtClean="0"/>
          </a:p>
          <a:p>
            <a:r>
              <a:rPr lang="en-US" dirty="0" smtClean="0"/>
              <a:t>ICJ has been consistent that IHL applies to all forms of conflict – recourse then to principles in the context of cyber and warfare in Outer Space.</a:t>
            </a:r>
          </a:p>
          <a:p>
            <a:r>
              <a:rPr lang="en-US" dirty="0" smtClean="0"/>
              <a:t>Shaping expectations, perspective and practice.</a:t>
            </a:r>
            <a:endParaRPr lang="en-US" dirty="0"/>
          </a:p>
        </p:txBody>
      </p:sp>
      <p:sp>
        <p:nvSpPr>
          <p:cNvPr id="4" name="Footer Placeholder 3"/>
          <p:cNvSpPr>
            <a:spLocks noGrp="1"/>
          </p:cNvSpPr>
          <p:nvPr>
            <p:ph type="ftr" sz="quarter" idx="11"/>
          </p:nvPr>
        </p:nvSpPr>
        <p:spPr/>
        <p:txBody>
          <a:bodyPr/>
          <a:lstStyle/>
          <a:p>
            <a:r>
              <a:rPr lang="en-AU" smtClean="0"/>
              <a:t>University of Adelaide</a:t>
            </a:r>
            <a:endParaRPr lang="en-AU" dirty="0"/>
          </a:p>
        </p:txBody>
      </p:sp>
      <p:sp>
        <p:nvSpPr>
          <p:cNvPr id="5" name="Slide Number Placeholder 4"/>
          <p:cNvSpPr>
            <a:spLocks noGrp="1"/>
          </p:cNvSpPr>
          <p:nvPr>
            <p:ph type="sldNum" sz="quarter" idx="12"/>
          </p:nvPr>
        </p:nvSpPr>
        <p:spPr/>
        <p:txBody>
          <a:bodyPr/>
          <a:lstStyle/>
          <a:p>
            <a:fld id="{7E8AFECB-488C-4862-A863-69DB259C81CD}" type="slidenum">
              <a:rPr lang="en-AU" smtClean="0"/>
              <a:pPr/>
              <a:t>14</a:t>
            </a:fld>
            <a:endParaRPr lang="en-AU" dirty="0"/>
          </a:p>
        </p:txBody>
      </p:sp>
    </p:spTree>
    <p:extLst>
      <p:ext uri="{BB962C8B-B14F-4D97-AF65-F5344CB8AC3E}">
        <p14:creationId xmlns:p14="http://schemas.microsoft.com/office/powerpoint/2010/main" val="337813201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Impact of Manuals – San Remo</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Recognition  </a:t>
            </a:r>
          </a:p>
          <a:p>
            <a:pPr lvl="1"/>
            <a:r>
              <a:rPr lang="en-US" dirty="0" smtClean="0"/>
              <a:t>Cited by ICC (Comoros Referral of Gaza Freedom Flotilla situation et al; Blockade, International and Non-International Armed Conflict distinction) ICTY </a:t>
            </a:r>
            <a:r>
              <a:rPr lang="en-US" dirty="0" err="1" smtClean="0"/>
              <a:t>Mrksic</a:t>
            </a:r>
            <a:r>
              <a:rPr lang="en-US" dirty="0" smtClean="0"/>
              <a:t> (2007 – definition of combatant).</a:t>
            </a:r>
          </a:p>
          <a:p>
            <a:pPr lvl="1"/>
            <a:r>
              <a:rPr lang="en-US" dirty="0" smtClean="0"/>
              <a:t>Used positively cited by HRC investigation, </a:t>
            </a:r>
            <a:r>
              <a:rPr lang="en-US" dirty="0" err="1" smtClean="0"/>
              <a:t>Turkel</a:t>
            </a:r>
            <a:r>
              <a:rPr lang="en-US" dirty="0" smtClean="0"/>
              <a:t> Commission, UN Secretary General Investigation, Turkish </a:t>
            </a:r>
            <a:r>
              <a:rPr lang="en-US" dirty="0" err="1" smtClean="0"/>
              <a:t>Govt</a:t>
            </a:r>
            <a:r>
              <a:rPr lang="en-US" dirty="0" smtClean="0"/>
              <a:t> Inquiry.</a:t>
            </a:r>
          </a:p>
          <a:p>
            <a:pPr lvl="1"/>
            <a:r>
              <a:rPr lang="en-US" dirty="0" smtClean="0"/>
              <a:t>Methodology – legal experts, multi year project. </a:t>
            </a:r>
          </a:p>
          <a:p>
            <a:pPr lvl="1"/>
            <a:r>
              <a:rPr lang="en-US" dirty="0" smtClean="0"/>
              <a:t>Niche area</a:t>
            </a:r>
          </a:p>
          <a:p>
            <a:r>
              <a:rPr lang="en-US" dirty="0" smtClean="0"/>
              <a:t>Academic acceptance – restated in manuals (UK &amp; Germany), referenced by others (US) and used by military legal practitioners.</a:t>
            </a:r>
          </a:p>
          <a:p>
            <a:r>
              <a:rPr lang="en-US" dirty="0" smtClean="0"/>
              <a:t>Harvard and Tallinn have not yet found expression in Court decisions, but are used by practitioners, NGO’s and are already referenced in academic contexts. </a:t>
            </a:r>
          </a:p>
        </p:txBody>
      </p:sp>
      <p:sp>
        <p:nvSpPr>
          <p:cNvPr id="4" name="Footer Placeholder 3"/>
          <p:cNvSpPr>
            <a:spLocks noGrp="1"/>
          </p:cNvSpPr>
          <p:nvPr>
            <p:ph type="ftr" sz="quarter" idx="11"/>
          </p:nvPr>
        </p:nvSpPr>
        <p:spPr/>
        <p:txBody>
          <a:bodyPr/>
          <a:lstStyle/>
          <a:p>
            <a:r>
              <a:rPr lang="en-AU" smtClean="0"/>
              <a:t>University of Adelaide</a:t>
            </a:r>
            <a:endParaRPr lang="en-AU" dirty="0"/>
          </a:p>
        </p:txBody>
      </p:sp>
      <p:sp>
        <p:nvSpPr>
          <p:cNvPr id="5" name="Slide Number Placeholder 4"/>
          <p:cNvSpPr>
            <a:spLocks noGrp="1"/>
          </p:cNvSpPr>
          <p:nvPr>
            <p:ph type="sldNum" sz="quarter" idx="12"/>
          </p:nvPr>
        </p:nvSpPr>
        <p:spPr/>
        <p:txBody>
          <a:bodyPr/>
          <a:lstStyle/>
          <a:p>
            <a:fld id="{7E8AFECB-488C-4862-A863-69DB259C81CD}" type="slidenum">
              <a:rPr lang="en-AU" smtClean="0"/>
              <a:pPr/>
              <a:t>15</a:t>
            </a:fld>
            <a:endParaRPr lang="en-AU" dirty="0"/>
          </a:p>
        </p:txBody>
      </p:sp>
    </p:spTree>
    <p:extLst>
      <p:ext uri="{BB962C8B-B14F-4D97-AF65-F5344CB8AC3E}">
        <p14:creationId xmlns:p14="http://schemas.microsoft.com/office/powerpoint/2010/main" val="31930789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Manuals</a:t>
            </a:r>
            <a:endParaRPr lang="en-US" dirty="0"/>
          </a:p>
        </p:txBody>
      </p:sp>
      <p:sp>
        <p:nvSpPr>
          <p:cNvPr id="3" name="Content Placeholder 2"/>
          <p:cNvSpPr>
            <a:spLocks noGrp="1"/>
          </p:cNvSpPr>
          <p:nvPr>
            <p:ph idx="1"/>
          </p:nvPr>
        </p:nvSpPr>
        <p:spPr>
          <a:xfrm>
            <a:off x="457200" y="1196752"/>
            <a:ext cx="8229600" cy="4929411"/>
          </a:xfrm>
        </p:spPr>
        <p:txBody>
          <a:bodyPr/>
          <a:lstStyle/>
          <a:p>
            <a:r>
              <a:rPr lang="en-US" dirty="0" smtClean="0"/>
              <a:t>Goals</a:t>
            </a:r>
          </a:p>
          <a:p>
            <a:pPr lvl="1"/>
            <a:r>
              <a:rPr lang="en-US" dirty="0" smtClean="0"/>
              <a:t>Focus </a:t>
            </a:r>
            <a:r>
              <a:rPr lang="en-US" dirty="0"/>
              <a:t>more towards practitioners/</a:t>
            </a:r>
            <a:r>
              <a:rPr lang="en-US" dirty="0" err="1"/>
              <a:t>Govt</a:t>
            </a:r>
            <a:r>
              <a:rPr lang="en-US" dirty="0"/>
              <a:t> advisors than Courts</a:t>
            </a:r>
            <a:r>
              <a:rPr lang="en-US" dirty="0" smtClean="0"/>
              <a:t>.</a:t>
            </a:r>
          </a:p>
          <a:p>
            <a:pPr lvl="1"/>
            <a:r>
              <a:rPr lang="en-US" dirty="0" smtClean="0"/>
              <a:t>‘</a:t>
            </a:r>
            <a:r>
              <a:rPr lang="en-US" dirty="0"/>
              <a:t>legal advisors, military officers (including military commanders in the field and individual members of aircrews), and humanitarian practitioners. The expectation is that the [AMW] </a:t>
            </a:r>
            <a:r>
              <a:rPr lang="en-US" i="1" dirty="0"/>
              <a:t>Manual </a:t>
            </a:r>
            <a:r>
              <a:rPr lang="en-US" dirty="0"/>
              <a:t>will be used during the development of rules of engagement, the writing of domestic military manuals, the preparation of training courses and during the conduct of combat operations’ </a:t>
            </a:r>
            <a:r>
              <a:rPr lang="en-US" sz="1100" dirty="0"/>
              <a:t>Henderson,</a:t>
            </a:r>
            <a:r>
              <a:rPr lang="en-US" dirty="0" smtClean="0"/>
              <a:t> </a:t>
            </a:r>
            <a:r>
              <a:rPr lang="en-AU" sz="1100" dirty="0" smtClean="0"/>
              <a:t>Manual </a:t>
            </a:r>
            <a:r>
              <a:rPr lang="en-AU" sz="1100" dirty="0"/>
              <a:t>on International Law Applicable to Air and Missile Warfare: A Review” 49(1-2) </a:t>
            </a:r>
            <a:r>
              <a:rPr lang="en-AU" sz="1100" i="1" dirty="0"/>
              <a:t>Military Law and the Law of War Review</a:t>
            </a:r>
            <a:r>
              <a:rPr lang="en-AU" sz="1100" dirty="0"/>
              <a:t>, 169, 170 (2010).</a:t>
            </a:r>
            <a:r>
              <a:rPr lang="en-US" sz="1100" dirty="0"/>
              <a:t> </a:t>
            </a:r>
            <a:endParaRPr lang="en-US" sz="1100" dirty="0" smtClean="0"/>
          </a:p>
          <a:p>
            <a:pPr lvl="1"/>
            <a:r>
              <a:rPr lang="en-US" dirty="0" smtClean="0"/>
              <a:t>Dissemination </a:t>
            </a:r>
            <a:r>
              <a:rPr lang="en-US" dirty="0"/>
              <a:t>by practitioners reinforces the authority of the norms that creates a feedback loop into the cogency of the manual and the reinforcement of the norms.  </a:t>
            </a:r>
            <a:endParaRPr lang="en-US" dirty="0" smtClean="0"/>
          </a:p>
          <a:p>
            <a:pPr lvl="1"/>
            <a:r>
              <a:rPr lang="en-US" dirty="0" smtClean="0"/>
              <a:t>Harvard &amp; Tallinn – policy/legal disagreements are fully articulated in the Commentary.</a:t>
            </a:r>
            <a:endParaRPr lang="en-US" dirty="0"/>
          </a:p>
          <a:p>
            <a:endParaRPr lang="en-US" dirty="0"/>
          </a:p>
        </p:txBody>
      </p:sp>
      <p:sp>
        <p:nvSpPr>
          <p:cNvPr id="4" name="Footer Placeholder 3"/>
          <p:cNvSpPr>
            <a:spLocks noGrp="1"/>
          </p:cNvSpPr>
          <p:nvPr>
            <p:ph type="ftr" sz="quarter" idx="11"/>
          </p:nvPr>
        </p:nvSpPr>
        <p:spPr/>
        <p:txBody>
          <a:bodyPr/>
          <a:lstStyle/>
          <a:p>
            <a:r>
              <a:rPr lang="en-AU" smtClean="0"/>
              <a:t>University of Adelaide</a:t>
            </a:r>
            <a:endParaRPr lang="en-AU" dirty="0"/>
          </a:p>
        </p:txBody>
      </p:sp>
      <p:sp>
        <p:nvSpPr>
          <p:cNvPr id="5" name="Slide Number Placeholder 4"/>
          <p:cNvSpPr>
            <a:spLocks noGrp="1"/>
          </p:cNvSpPr>
          <p:nvPr>
            <p:ph type="sldNum" sz="quarter" idx="12"/>
          </p:nvPr>
        </p:nvSpPr>
        <p:spPr/>
        <p:txBody>
          <a:bodyPr/>
          <a:lstStyle/>
          <a:p>
            <a:fld id="{7E8AFECB-488C-4862-A863-69DB259C81CD}" type="slidenum">
              <a:rPr lang="en-AU" smtClean="0"/>
              <a:pPr/>
              <a:t>16</a:t>
            </a:fld>
            <a:endParaRPr lang="en-AU" dirty="0"/>
          </a:p>
        </p:txBody>
      </p:sp>
    </p:spTree>
    <p:extLst>
      <p:ext uri="{BB962C8B-B14F-4D97-AF65-F5344CB8AC3E}">
        <p14:creationId xmlns:p14="http://schemas.microsoft.com/office/powerpoint/2010/main" val="27918280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MILAMOS Process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Space, Use of Force and IHL</a:t>
            </a:r>
          </a:p>
          <a:p>
            <a:r>
              <a:rPr lang="en-US" dirty="0" smtClean="0"/>
              <a:t>3 year project – core experts, contributing experts, technical advisors/participants, student rapporteurs, state engagement.</a:t>
            </a:r>
          </a:p>
          <a:p>
            <a:r>
              <a:rPr lang="en-US" dirty="0" smtClean="0"/>
              <a:t>Space law</a:t>
            </a:r>
          </a:p>
          <a:p>
            <a:pPr lvl="1"/>
            <a:r>
              <a:rPr lang="en-US" dirty="0" smtClean="0"/>
              <a:t>Lex </a:t>
            </a:r>
            <a:r>
              <a:rPr lang="en-US" dirty="0" err="1" smtClean="0"/>
              <a:t>specialis</a:t>
            </a:r>
            <a:endParaRPr lang="en-US" dirty="0" smtClean="0"/>
          </a:p>
          <a:p>
            <a:pPr lvl="1"/>
            <a:r>
              <a:rPr lang="en-US" dirty="0" smtClean="0"/>
              <a:t>Envoys of humanity</a:t>
            </a:r>
          </a:p>
          <a:p>
            <a:pPr lvl="1"/>
            <a:r>
              <a:rPr lang="en-US" dirty="0" smtClean="0"/>
              <a:t>Peaceful purposes</a:t>
            </a:r>
          </a:p>
          <a:p>
            <a:pPr lvl="1"/>
            <a:r>
              <a:rPr lang="en-US" dirty="0" smtClean="0"/>
              <a:t>National and International limits</a:t>
            </a:r>
          </a:p>
          <a:p>
            <a:pPr lvl="1"/>
            <a:r>
              <a:rPr lang="en-US" dirty="0" smtClean="0"/>
              <a:t>Air and Sea Law equivalents</a:t>
            </a:r>
          </a:p>
          <a:p>
            <a:pPr lvl="1"/>
            <a:r>
              <a:rPr lang="en-US" dirty="0" smtClean="0"/>
              <a:t>Weapon systems </a:t>
            </a:r>
          </a:p>
          <a:p>
            <a:r>
              <a:rPr lang="en-US" dirty="0" smtClean="0"/>
              <a:t>Use of Force</a:t>
            </a:r>
          </a:p>
          <a:p>
            <a:pPr lvl="1"/>
            <a:r>
              <a:rPr lang="en-US" smtClean="0"/>
              <a:t>Sovereignty </a:t>
            </a:r>
          </a:p>
          <a:p>
            <a:pPr lvl="1"/>
            <a:r>
              <a:rPr lang="en-US" dirty="0" smtClean="0"/>
              <a:t>Non-intervention</a:t>
            </a:r>
          </a:p>
          <a:p>
            <a:pPr lvl="1"/>
            <a:r>
              <a:rPr lang="en-US" dirty="0" smtClean="0"/>
              <a:t>Article 2(4)</a:t>
            </a:r>
          </a:p>
          <a:p>
            <a:pPr lvl="1"/>
            <a:r>
              <a:rPr lang="en-US" dirty="0" smtClean="0"/>
              <a:t>‘Armed Attack’ &amp; Article 51 </a:t>
            </a:r>
          </a:p>
          <a:p>
            <a:pPr lvl="1"/>
            <a:r>
              <a:rPr lang="en-US" dirty="0" smtClean="0"/>
              <a:t>Countermeasures and ‘affirming rights’</a:t>
            </a:r>
          </a:p>
          <a:p>
            <a:pPr lvl="1"/>
            <a:r>
              <a:rPr lang="en-US" dirty="0" smtClean="0"/>
              <a:t>Necessity</a:t>
            </a:r>
          </a:p>
          <a:p>
            <a:pPr lvl="1"/>
            <a:r>
              <a:rPr lang="en-US" dirty="0" smtClean="0"/>
              <a:t>Bumping, blocking, obscuring</a:t>
            </a:r>
          </a:p>
          <a:p>
            <a:pPr lvl="1"/>
            <a:r>
              <a:rPr lang="en-US" dirty="0" smtClean="0"/>
              <a:t>Safety of life</a:t>
            </a:r>
          </a:p>
          <a:p>
            <a:r>
              <a:rPr lang="en-US" dirty="0" smtClean="0"/>
              <a:t>IHL </a:t>
            </a:r>
          </a:p>
          <a:p>
            <a:pPr lvl="1"/>
            <a:r>
              <a:rPr lang="en-US" dirty="0" smtClean="0"/>
              <a:t>Military astronaut status</a:t>
            </a:r>
          </a:p>
          <a:p>
            <a:pPr lvl="1"/>
            <a:r>
              <a:rPr lang="en-US" dirty="0" smtClean="0"/>
              <a:t>Neutrality</a:t>
            </a:r>
          </a:p>
          <a:p>
            <a:pPr lvl="1"/>
            <a:r>
              <a:rPr lang="en-US" dirty="0" smtClean="0"/>
              <a:t>DPH</a:t>
            </a:r>
          </a:p>
          <a:p>
            <a:pPr lvl="1"/>
            <a:r>
              <a:rPr lang="en-US" dirty="0" smtClean="0"/>
              <a:t>Distinction and GNSS</a:t>
            </a:r>
          </a:p>
          <a:p>
            <a:pPr lvl="1"/>
            <a:r>
              <a:rPr lang="en-US" dirty="0" smtClean="0"/>
              <a:t>Proportionality and the laws of physics</a:t>
            </a:r>
          </a:p>
          <a:p>
            <a:pPr lvl="1"/>
            <a:r>
              <a:rPr lang="en-US" dirty="0" smtClean="0"/>
              <a:t>Environmental considerations </a:t>
            </a:r>
          </a:p>
          <a:p>
            <a:pPr lvl="1"/>
            <a:r>
              <a:rPr lang="en-US" dirty="0" smtClean="0"/>
              <a:t>Precautions in attack</a:t>
            </a:r>
          </a:p>
          <a:p>
            <a:pPr lvl="1"/>
            <a:r>
              <a:rPr lang="en-US" dirty="0" smtClean="0"/>
              <a:t>Civilian commercial space activity and protections</a:t>
            </a:r>
          </a:p>
          <a:p>
            <a:pPr lvl="1"/>
            <a:r>
              <a:rPr lang="en-US" dirty="0" smtClean="0"/>
              <a:t>Weapons systems </a:t>
            </a:r>
          </a:p>
          <a:p>
            <a:pPr lvl="1"/>
            <a:endParaRPr lang="en-US" dirty="0"/>
          </a:p>
        </p:txBody>
      </p:sp>
      <p:sp>
        <p:nvSpPr>
          <p:cNvPr id="4" name="Footer Placeholder 3"/>
          <p:cNvSpPr>
            <a:spLocks noGrp="1"/>
          </p:cNvSpPr>
          <p:nvPr>
            <p:ph type="ftr" sz="quarter" idx="11"/>
          </p:nvPr>
        </p:nvSpPr>
        <p:spPr/>
        <p:txBody>
          <a:bodyPr/>
          <a:lstStyle/>
          <a:p>
            <a:r>
              <a:rPr lang="en-AU" smtClean="0"/>
              <a:t>University of Adelaide</a:t>
            </a:r>
            <a:endParaRPr lang="en-AU" dirty="0"/>
          </a:p>
        </p:txBody>
      </p:sp>
      <p:sp>
        <p:nvSpPr>
          <p:cNvPr id="5" name="Slide Number Placeholder 4"/>
          <p:cNvSpPr>
            <a:spLocks noGrp="1"/>
          </p:cNvSpPr>
          <p:nvPr>
            <p:ph type="sldNum" sz="quarter" idx="12"/>
          </p:nvPr>
        </p:nvSpPr>
        <p:spPr/>
        <p:txBody>
          <a:bodyPr/>
          <a:lstStyle/>
          <a:p>
            <a:fld id="{7E8AFECB-488C-4862-A863-69DB259C81CD}" type="slidenum">
              <a:rPr lang="en-AU" smtClean="0"/>
              <a:pPr/>
              <a:t>17</a:t>
            </a:fld>
            <a:endParaRPr lang="en-AU" dirty="0"/>
          </a:p>
        </p:txBody>
      </p:sp>
    </p:spTree>
    <p:extLst>
      <p:ext uri="{BB962C8B-B14F-4D97-AF65-F5344CB8AC3E}">
        <p14:creationId xmlns:p14="http://schemas.microsoft.com/office/powerpoint/2010/main" val="23600035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124744"/>
            <a:ext cx="8229600" cy="5001419"/>
          </a:xfrm>
        </p:spPr>
        <p:txBody>
          <a:bodyPr>
            <a:normAutofit/>
          </a:bodyPr>
          <a:lstStyle/>
          <a:p>
            <a:r>
              <a:rPr lang="en-US" dirty="0" smtClean="0"/>
              <a:t>The Age of the Manual</a:t>
            </a:r>
          </a:p>
          <a:p>
            <a:pPr lvl="1"/>
            <a:r>
              <a:rPr lang="en-US" dirty="0" smtClean="0"/>
              <a:t>Critiqued for methodological imprecision, but absence of treaty cooperation compels this track 1.5 activity.</a:t>
            </a:r>
          </a:p>
          <a:p>
            <a:pPr lvl="1"/>
            <a:r>
              <a:rPr lang="en-US" dirty="0" smtClean="0"/>
              <a:t>Ethos – particular caucus/IHL/IHRL/Space Law/Environmental Law.</a:t>
            </a:r>
          </a:p>
          <a:p>
            <a:pPr lvl="1"/>
            <a:r>
              <a:rPr lang="en-US" dirty="0" smtClean="0"/>
              <a:t>Normative effect – legitimacy and traction.</a:t>
            </a:r>
          </a:p>
          <a:p>
            <a:pPr lvl="1"/>
            <a:r>
              <a:rPr lang="en-US" dirty="0" smtClean="0"/>
              <a:t>MILAMOS Project – McGill and Adelaide University; 3 year project with ICRC and military investment along with academic and NGO participation.   </a:t>
            </a:r>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AU" smtClean="0"/>
              <a:t>University of Adelaide</a:t>
            </a:r>
            <a:endParaRPr lang="en-AU" dirty="0"/>
          </a:p>
        </p:txBody>
      </p:sp>
      <p:sp>
        <p:nvSpPr>
          <p:cNvPr id="5" name="Slide Number Placeholder 4"/>
          <p:cNvSpPr>
            <a:spLocks noGrp="1"/>
          </p:cNvSpPr>
          <p:nvPr>
            <p:ph type="sldNum" sz="quarter" idx="12"/>
          </p:nvPr>
        </p:nvSpPr>
        <p:spPr/>
        <p:txBody>
          <a:bodyPr/>
          <a:lstStyle/>
          <a:p>
            <a:fld id="{7E8AFECB-488C-4862-A863-69DB259C81CD}" type="slidenum">
              <a:rPr lang="en-AU" smtClean="0"/>
              <a:pPr/>
              <a:t>18</a:t>
            </a:fld>
            <a:endParaRPr lang="en-AU" dirty="0"/>
          </a:p>
        </p:txBody>
      </p:sp>
    </p:spTree>
    <p:extLst>
      <p:ext uri="{BB962C8B-B14F-4D97-AF65-F5344CB8AC3E}">
        <p14:creationId xmlns:p14="http://schemas.microsoft.com/office/powerpoint/2010/main" val="22933420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p:txBody>
          <a:bodyPr/>
          <a:lstStyle/>
          <a:p>
            <a:r>
              <a:rPr lang="en-US" dirty="0" smtClean="0"/>
              <a:t>The progress of Operational Law</a:t>
            </a:r>
          </a:p>
          <a:p>
            <a:r>
              <a:rPr lang="en-US" dirty="0" smtClean="0"/>
              <a:t>Manuals and Courts</a:t>
            </a:r>
          </a:p>
          <a:p>
            <a:pPr lvl="1"/>
            <a:r>
              <a:rPr lang="en-US" dirty="0" smtClean="0"/>
              <a:t>The Age of the Manual</a:t>
            </a:r>
          </a:p>
          <a:p>
            <a:r>
              <a:rPr lang="en-US" dirty="0" smtClean="0"/>
              <a:t>Methodologies and Critique</a:t>
            </a:r>
          </a:p>
          <a:p>
            <a:r>
              <a:rPr lang="en-US" dirty="0" smtClean="0"/>
              <a:t>Operations Law Practice and the advancement of IHL. </a:t>
            </a:r>
          </a:p>
        </p:txBody>
      </p:sp>
      <p:sp>
        <p:nvSpPr>
          <p:cNvPr id="4" name="Footer Placeholder 3"/>
          <p:cNvSpPr>
            <a:spLocks noGrp="1"/>
          </p:cNvSpPr>
          <p:nvPr>
            <p:ph type="ftr" sz="quarter" idx="11"/>
          </p:nvPr>
        </p:nvSpPr>
        <p:spPr/>
        <p:txBody>
          <a:bodyPr/>
          <a:lstStyle/>
          <a:p>
            <a:r>
              <a:rPr lang="en-AU" smtClean="0"/>
              <a:t>University of Adelaide</a:t>
            </a:r>
            <a:endParaRPr lang="en-AU" dirty="0"/>
          </a:p>
        </p:txBody>
      </p:sp>
      <p:sp>
        <p:nvSpPr>
          <p:cNvPr id="5" name="Slide Number Placeholder 4"/>
          <p:cNvSpPr>
            <a:spLocks noGrp="1"/>
          </p:cNvSpPr>
          <p:nvPr>
            <p:ph type="sldNum" sz="quarter" idx="12"/>
          </p:nvPr>
        </p:nvSpPr>
        <p:spPr/>
        <p:txBody>
          <a:bodyPr/>
          <a:lstStyle/>
          <a:p>
            <a:fld id="{7E8AFECB-488C-4862-A863-69DB259C81CD}" type="slidenum">
              <a:rPr lang="en-AU" smtClean="0"/>
              <a:pPr/>
              <a:t>2</a:t>
            </a:fld>
            <a:endParaRPr lang="en-AU" dirty="0"/>
          </a:p>
        </p:txBody>
      </p:sp>
    </p:spTree>
    <p:extLst>
      <p:ext uri="{BB962C8B-B14F-4D97-AF65-F5344CB8AC3E}">
        <p14:creationId xmlns:p14="http://schemas.microsoft.com/office/powerpoint/2010/main" val="25775460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of International Law - States</a:t>
            </a:r>
            <a:endParaRPr lang="en-US" dirty="0"/>
          </a:p>
        </p:txBody>
      </p:sp>
      <p:sp>
        <p:nvSpPr>
          <p:cNvPr id="3" name="Content Placeholder 2"/>
          <p:cNvSpPr>
            <a:spLocks noGrp="1"/>
          </p:cNvSpPr>
          <p:nvPr>
            <p:ph idx="1"/>
          </p:nvPr>
        </p:nvSpPr>
        <p:spPr>
          <a:xfrm>
            <a:off x="457200" y="1196752"/>
            <a:ext cx="8229600" cy="4929411"/>
          </a:xfrm>
        </p:spPr>
        <p:txBody>
          <a:bodyPr>
            <a:normAutofit lnSpcReduction="10000"/>
          </a:bodyPr>
          <a:lstStyle/>
          <a:p>
            <a:r>
              <a:rPr lang="en-US" dirty="0" smtClean="0"/>
              <a:t>States make international law.</a:t>
            </a:r>
          </a:p>
          <a:p>
            <a:r>
              <a:rPr lang="en-US" dirty="0" smtClean="0"/>
              <a:t>Three historic moments IHL</a:t>
            </a:r>
          </a:p>
          <a:p>
            <a:pPr lvl="1"/>
            <a:r>
              <a:rPr lang="en-US" dirty="0" smtClean="0"/>
              <a:t>1899/1907 Hague Conventions</a:t>
            </a:r>
          </a:p>
          <a:p>
            <a:pPr lvl="1"/>
            <a:r>
              <a:rPr lang="en-US" dirty="0" smtClean="0"/>
              <a:t>1949 Geneva Conventions</a:t>
            </a:r>
          </a:p>
          <a:p>
            <a:pPr lvl="1"/>
            <a:r>
              <a:rPr lang="en-US" dirty="0" smtClean="0"/>
              <a:t>1977 Additional Protocols </a:t>
            </a:r>
          </a:p>
          <a:p>
            <a:r>
              <a:rPr lang="en-US" dirty="0" smtClean="0"/>
              <a:t>No major re-development of law since 1977</a:t>
            </a:r>
          </a:p>
          <a:p>
            <a:pPr lvl="1"/>
            <a:r>
              <a:rPr lang="en-US" dirty="0"/>
              <a:t>It may be that the prospect of States being able to agree to a comprehensive re-design of the current legal regime is unlikely </a:t>
            </a:r>
            <a:r>
              <a:rPr lang="en-US" dirty="0" smtClean="0"/>
              <a:t>(Prevention of Weapons in Outer Space Treaty [PWWT] initiative going nowhere).</a:t>
            </a:r>
          </a:p>
          <a:p>
            <a:pPr lvl="1"/>
            <a:r>
              <a:rPr lang="en-US" dirty="0" smtClean="0"/>
              <a:t>Emerging technologies outpacing legal and policy settings of States (defensive or offensive, permissive or restrictive) – trusted autonomy, cyber capability, direct energy weapons etc.</a:t>
            </a:r>
          </a:p>
          <a:p>
            <a:pPr lvl="1"/>
            <a:r>
              <a:rPr lang="en-US" dirty="0" smtClean="0"/>
              <a:t>Era of IHL application rather than creation.</a:t>
            </a:r>
          </a:p>
          <a:p>
            <a:pPr lvl="1"/>
            <a:endParaRPr lang="en-US" dirty="0" smtClean="0"/>
          </a:p>
          <a:p>
            <a:endParaRPr lang="en-US" dirty="0" smtClean="0"/>
          </a:p>
          <a:p>
            <a:endParaRPr lang="en-US" dirty="0"/>
          </a:p>
          <a:p>
            <a:endParaRPr lang="en-US" dirty="0" smtClean="0"/>
          </a:p>
          <a:p>
            <a:endParaRPr lang="en-US" dirty="0"/>
          </a:p>
          <a:p>
            <a:endParaRPr lang="en-US" dirty="0" smtClean="0"/>
          </a:p>
          <a:p>
            <a:endParaRPr lang="en-US" dirty="0"/>
          </a:p>
        </p:txBody>
      </p:sp>
      <p:sp>
        <p:nvSpPr>
          <p:cNvPr id="4" name="Footer Placeholder 3"/>
          <p:cNvSpPr>
            <a:spLocks noGrp="1"/>
          </p:cNvSpPr>
          <p:nvPr>
            <p:ph type="ftr" sz="quarter" idx="11"/>
          </p:nvPr>
        </p:nvSpPr>
        <p:spPr/>
        <p:txBody>
          <a:bodyPr/>
          <a:lstStyle/>
          <a:p>
            <a:r>
              <a:rPr lang="en-AU" smtClean="0"/>
              <a:t>University of Adelaide</a:t>
            </a:r>
            <a:endParaRPr lang="en-AU" dirty="0"/>
          </a:p>
        </p:txBody>
      </p:sp>
      <p:sp>
        <p:nvSpPr>
          <p:cNvPr id="5" name="Slide Number Placeholder 4"/>
          <p:cNvSpPr>
            <a:spLocks noGrp="1"/>
          </p:cNvSpPr>
          <p:nvPr>
            <p:ph type="sldNum" sz="quarter" idx="12"/>
          </p:nvPr>
        </p:nvSpPr>
        <p:spPr/>
        <p:txBody>
          <a:bodyPr/>
          <a:lstStyle/>
          <a:p>
            <a:fld id="{7E8AFECB-488C-4862-A863-69DB259C81CD}" type="slidenum">
              <a:rPr lang="en-AU" smtClean="0"/>
              <a:pPr/>
              <a:t>3</a:t>
            </a:fld>
            <a:endParaRPr lang="en-AU" dirty="0"/>
          </a:p>
        </p:txBody>
      </p:sp>
    </p:spTree>
    <p:extLst>
      <p:ext uri="{BB962C8B-B14F-4D97-AF65-F5344CB8AC3E}">
        <p14:creationId xmlns:p14="http://schemas.microsoft.com/office/powerpoint/2010/main" val="18394010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IHL Development</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a:t>Duncan Hollis opined that the ‘corpus of IHL is now largely complete’. IHL now in an ‘era of application’, focusing on the - where, when and how the specific rules apply in a particular environment/circumstance e.g. cyberspace, outer space. </a:t>
            </a:r>
            <a:r>
              <a:rPr lang="en-US" sz="1200" dirty="0"/>
              <a:t>Duncan Hollis, ‘IHL’s Era of Application’ on </a:t>
            </a:r>
            <a:r>
              <a:rPr lang="en-US" sz="1200" i="1" dirty="0" err="1"/>
              <a:t>Opinio</a:t>
            </a:r>
            <a:r>
              <a:rPr lang="en-US" sz="1200" i="1" dirty="0"/>
              <a:t> </a:t>
            </a:r>
            <a:r>
              <a:rPr lang="en-US" sz="1200" i="1" dirty="0" err="1"/>
              <a:t>Juris</a:t>
            </a:r>
            <a:r>
              <a:rPr lang="en-US" sz="1200" dirty="0"/>
              <a:t> (22 August 2014) &lt;</a:t>
            </a:r>
            <a:r>
              <a:rPr lang="en-US" sz="1200" u="sng" dirty="0">
                <a:hlinkClick r:id="rId2"/>
              </a:rPr>
              <a:t>http://opiniojuris.org/2014/08/22/ihls-era-application/</a:t>
            </a:r>
            <a:r>
              <a:rPr lang="en-US" sz="1200" dirty="0"/>
              <a:t>&gt;.</a:t>
            </a:r>
          </a:p>
          <a:p>
            <a:r>
              <a:rPr lang="en-US" dirty="0" smtClean="0"/>
              <a:t>Careful not to overstate this claim – Manuals have all adopted a tone of progressive development.</a:t>
            </a:r>
          </a:p>
          <a:p>
            <a:pPr lvl="1"/>
            <a:r>
              <a:rPr lang="en-US" dirty="0"/>
              <a:t>1880 Oxford </a:t>
            </a:r>
            <a:r>
              <a:rPr lang="en-US" i="1" dirty="0"/>
              <a:t>Manual of the Law on </a:t>
            </a:r>
            <a:r>
              <a:rPr lang="en-US" i="1" dirty="0" smtClean="0"/>
              <a:t>Land</a:t>
            </a:r>
          </a:p>
          <a:p>
            <a:pPr lvl="1"/>
            <a:r>
              <a:rPr lang="en-US" dirty="0"/>
              <a:t>1913 Oxford </a:t>
            </a:r>
            <a:r>
              <a:rPr lang="en-US" i="1" dirty="0"/>
              <a:t>Manual of Laws of Naval Warfare Governing the Relations Between Belligerents </a:t>
            </a:r>
            <a:endParaRPr lang="en-US" i="1" dirty="0" smtClean="0"/>
          </a:p>
          <a:p>
            <a:pPr lvl="1"/>
            <a:r>
              <a:rPr lang="en-US" dirty="0"/>
              <a:t>1923 </a:t>
            </a:r>
            <a:r>
              <a:rPr lang="en-US" i="1" dirty="0"/>
              <a:t>Hague Draft Rules of Aerial Warfare</a:t>
            </a:r>
            <a:r>
              <a:rPr lang="en-US" dirty="0"/>
              <a:t> </a:t>
            </a:r>
            <a:r>
              <a:rPr lang="en-US" dirty="0" smtClean="0"/>
              <a:t> </a:t>
            </a:r>
            <a:endParaRPr lang="en-US" dirty="0"/>
          </a:p>
          <a:p>
            <a:endParaRPr lang="en-US" dirty="0"/>
          </a:p>
        </p:txBody>
      </p:sp>
      <p:sp>
        <p:nvSpPr>
          <p:cNvPr id="4" name="Footer Placeholder 3"/>
          <p:cNvSpPr>
            <a:spLocks noGrp="1"/>
          </p:cNvSpPr>
          <p:nvPr>
            <p:ph type="ftr" sz="quarter" idx="11"/>
          </p:nvPr>
        </p:nvSpPr>
        <p:spPr/>
        <p:txBody>
          <a:bodyPr/>
          <a:lstStyle/>
          <a:p>
            <a:r>
              <a:rPr lang="en-AU" smtClean="0"/>
              <a:t>University of Adelaide</a:t>
            </a:r>
            <a:endParaRPr lang="en-AU" dirty="0"/>
          </a:p>
        </p:txBody>
      </p:sp>
      <p:sp>
        <p:nvSpPr>
          <p:cNvPr id="5" name="Slide Number Placeholder 4"/>
          <p:cNvSpPr>
            <a:spLocks noGrp="1"/>
          </p:cNvSpPr>
          <p:nvPr>
            <p:ph type="sldNum" sz="quarter" idx="12"/>
          </p:nvPr>
        </p:nvSpPr>
        <p:spPr/>
        <p:txBody>
          <a:bodyPr/>
          <a:lstStyle/>
          <a:p>
            <a:fld id="{7E8AFECB-488C-4862-A863-69DB259C81CD}" type="slidenum">
              <a:rPr lang="en-AU" smtClean="0"/>
              <a:pPr/>
              <a:t>4</a:t>
            </a:fld>
            <a:endParaRPr lang="en-AU" dirty="0"/>
          </a:p>
        </p:txBody>
      </p:sp>
    </p:spTree>
    <p:extLst>
      <p:ext uri="{BB962C8B-B14F-4D97-AF65-F5344CB8AC3E}">
        <p14:creationId xmlns:p14="http://schemas.microsoft.com/office/powerpoint/2010/main" val="28583567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Process of International Law - ILC Fragmentation – 20</a:t>
            </a:r>
            <a:r>
              <a:rPr lang="en-US" baseline="30000" dirty="0" smtClean="0"/>
              <a:t>th</a:t>
            </a:r>
            <a:r>
              <a:rPr lang="en-US" dirty="0" smtClean="0"/>
              <a:t> Century Phenomenon</a:t>
            </a:r>
            <a:endParaRPr lang="en-US" dirty="0"/>
          </a:p>
        </p:txBody>
      </p:sp>
      <p:sp>
        <p:nvSpPr>
          <p:cNvPr id="3" name="Content Placeholder 2"/>
          <p:cNvSpPr>
            <a:spLocks noGrp="1"/>
          </p:cNvSpPr>
          <p:nvPr>
            <p:ph idx="1"/>
          </p:nvPr>
        </p:nvSpPr>
        <p:spPr/>
        <p:txBody>
          <a:bodyPr>
            <a:normAutofit/>
          </a:bodyPr>
          <a:lstStyle/>
          <a:p>
            <a:r>
              <a:rPr lang="en-US" dirty="0" smtClean="0"/>
              <a:t>2006 ILC Fragmentation Study</a:t>
            </a:r>
          </a:p>
          <a:p>
            <a:pPr lvl="1"/>
            <a:r>
              <a:rPr lang="en-US" dirty="0" smtClean="0"/>
              <a:t>‘Rule – complexes’ that come with their own ‘ethos’, not necessarily identical to a </a:t>
            </a:r>
            <a:r>
              <a:rPr lang="en-US" dirty="0" err="1" smtClean="0"/>
              <a:t>neighbouring</a:t>
            </a:r>
            <a:r>
              <a:rPr lang="en-US" dirty="0" smtClean="0"/>
              <a:t> ethos.</a:t>
            </a:r>
          </a:p>
          <a:p>
            <a:pPr lvl="1"/>
            <a:r>
              <a:rPr lang="en-US" dirty="0" smtClean="0"/>
              <a:t>Various caucuses of international lawyers (IHL lawyers </a:t>
            </a:r>
            <a:r>
              <a:rPr lang="en-US" dirty="0" err="1" smtClean="0"/>
              <a:t>vs</a:t>
            </a:r>
            <a:r>
              <a:rPr lang="en-US" dirty="0" smtClean="0"/>
              <a:t> IHRL lawyers) advance arguments based on particular perspectives.</a:t>
            </a:r>
          </a:p>
          <a:p>
            <a:pPr lvl="1"/>
            <a:r>
              <a:rPr lang="en-US" dirty="0" smtClean="0"/>
              <a:t>Everything </a:t>
            </a:r>
            <a:r>
              <a:rPr lang="en-US" dirty="0"/>
              <a:t>turns on the ascendency of a particular legal culture, the needs of specialization, activities of particular caucuses and the ‘ethos’ of the rules being invoked. </a:t>
            </a:r>
            <a:endParaRPr lang="en-US" dirty="0" smtClean="0"/>
          </a:p>
          <a:p>
            <a:pPr lvl="1"/>
            <a:r>
              <a:rPr lang="en-US" dirty="0" smtClean="0"/>
              <a:t>Technical </a:t>
            </a:r>
            <a:r>
              <a:rPr lang="en-US" dirty="0"/>
              <a:t>streamlining </a:t>
            </a:r>
            <a:r>
              <a:rPr lang="en-US" dirty="0" smtClean="0"/>
              <a:t>through interpretative tools may </a:t>
            </a:r>
            <a:r>
              <a:rPr lang="en-US" dirty="0"/>
              <a:t>be capable of resolving some clashes, </a:t>
            </a:r>
            <a:r>
              <a:rPr lang="en-US" dirty="0" smtClean="0"/>
              <a:t>for </a:t>
            </a:r>
            <a:r>
              <a:rPr lang="en-US" dirty="0"/>
              <a:t>others there is a need to make a conscious interpretative choice against an identified policy </a:t>
            </a:r>
            <a:r>
              <a:rPr lang="en-US" dirty="0" smtClean="0"/>
              <a:t>preference. </a:t>
            </a:r>
          </a:p>
          <a:p>
            <a:endParaRPr lang="en-US" dirty="0" smtClean="0"/>
          </a:p>
          <a:p>
            <a:pPr lvl="1"/>
            <a:endParaRPr lang="en-US" dirty="0"/>
          </a:p>
        </p:txBody>
      </p:sp>
      <p:sp>
        <p:nvSpPr>
          <p:cNvPr id="4" name="Footer Placeholder 3"/>
          <p:cNvSpPr>
            <a:spLocks noGrp="1"/>
          </p:cNvSpPr>
          <p:nvPr>
            <p:ph type="ftr" sz="quarter" idx="11"/>
          </p:nvPr>
        </p:nvSpPr>
        <p:spPr/>
        <p:txBody>
          <a:bodyPr/>
          <a:lstStyle/>
          <a:p>
            <a:r>
              <a:rPr lang="en-AU" smtClean="0"/>
              <a:t>University of Adelaide</a:t>
            </a:r>
            <a:endParaRPr lang="en-AU" dirty="0"/>
          </a:p>
        </p:txBody>
      </p:sp>
      <p:sp>
        <p:nvSpPr>
          <p:cNvPr id="5" name="Slide Number Placeholder 4"/>
          <p:cNvSpPr>
            <a:spLocks noGrp="1"/>
          </p:cNvSpPr>
          <p:nvPr>
            <p:ph type="sldNum" sz="quarter" idx="12"/>
          </p:nvPr>
        </p:nvSpPr>
        <p:spPr/>
        <p:txBody>
          <a:bodyPr/>
          <a:lstStyle/>
          <a:p>
            <a:fld id="{7E8AFECB-488C-4862-A863-69DB259C81CD}" type="slidenum">
              <a:rPr lang="en-AU" smtClean="0"/>
              <a:pPr/>
              <a:t>5</a:t>
            </a:fld>
            <a:endParaRPr lang="en-AU" dirty="0"/>
          </a:p>
        </p:txBody>
      </p:sp>
    </p:spTree>
    <p:extLst>
      <p:ext uri="{BB962C8B-B14F-4D97-AF65-F5344CB8AC3E}">
        <p14:creationId xmlns:p14="http://schemas.microsoft.com/office/powerpoint/2010/main" val="156542706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Manuals</a:t>
            </a:r>
            <a:endParaRPr lang="en-US" dirty="0"/>
          </a:p>
        </p:txBody>
      </p:sp>
      <p:sp>
        <p:nvSpPr>
          <p:cNvPr id="3" name="Content Placeholder 2"/>
          <p:cNvSpPr>
            <a:spLocks noGrp="1"/>
          </p:cNvSpPr>
          <p:nvPr>
            <p:ph idx="1"/>
          </p:nvPr>
        </p:nvSpPr>
        <p:spPr/>
        <p:txBody>
          <a:bodyPr/>
          <a:lstStyle/>
          <a:p>
            <a:r>
              <a:rPr lang="en-US" dirty="0" smtClean="0"/>
              <a:t>The Age of the Manual</a:t>
            </a:r>
          </a:p>
          <a:p>
            <a:r>
              <a:rPr lang="en-US" dirty="0" smtClean="0"/>
              <a:t>90’s San Remo - Naval warfare</a:t>
            </a:r>
          </a:p>
          <a:p>
            <a:r>
              <a:rPr lang="en-US" dirty="0" smtClean="0"/>
              <a:t>2000’s Harvard - Air and Missile Warfare</a:t>
            </a:r>
          </a:p>
          <a:p>
            <a:r>
              <a:rPr lang="en-US" dirty="0" smtClean="0"/>
              <a:t>2010’s Tallinn - Cyber warfare</a:t>
            </a:r>
          </a:p>
          <a:p>
            <a:r>
              <a:rPr lang="en-US" dirty="0" smtClean="0"/>
              <a:t>2010’s/2020’s McGill Manual on International Law Applicable to Military Activities in Outer Space.</a:t>
            </a:r>
          </a:p>
        </p:txBody>
      </p:sp>
      <p:sp>
        <p:nvSpPr>
          <p:cNvPr id="4" name="Footer Placeholder 3"/>
          <p:cNvSpPr>
            <a:spLocks noGrp="1"/>
          </p:cNvSpPr>
          <p:nvPr>
            <p:ph type="ftr" sz="quarter" idx="11"/>
          </p:nvPr>
        </p:nvSpPr>
        <p:spPr/>
        <p:txBody>
          <a:bodyPr/>
          <a:lstStyle/>
          <a:p>
            <a:r>
              <a:rPr lang="en-AU" smtClean="0"/>
              <a:t>University of Adelaide</a:t>
            </a:r>
            <a:endParaRPr lang="en-AU" dirty="0"/>
          </a:p>
        </p:txBody>
      </p:sp>
      <p:sp>
        <p:nvSpPr>
          <p:cNvPr id="5" name="Slide Number Placeholder 4"/>
          <p:cNvSpPr>
            <a:spLocks noGrp="1"/>
          </p:cNvSpPr>
          <p:nvPr>
            <p:ph type="sldNum" sz="quarter" idx="12"/>
          </p:nvPr>
        </p:nvSpPr>
        <p:spPr/>
        <p:txBody>
          <a:bodyPr/>
          <a:lstStyle/>
          <a:p>
            <a:fld id="{7E8AFECB-488C-4862-A863-69DB259C81CD}" type="slidenum">
              <a:rPr lang="en-AU" smtClean="0"/>
              <a:pPr/>
              <a:t>6</a:t>
            </a:fld>
            <a:endParaRPr lang="en-AU" dirty="0"/>
          </a:p>
        </p:txBody>
      </p:sp>
      <p:pic>
        <p:nvPicPr>
          <p:cNvPr id="6" name="Picture 6" descr="http://assets.cambridge.org/97805215/58648/cover/978052155864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626" y="4019269"/>
            <a:ext cx="1591541" cy="229005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assets.cambridge.org/97811076/25686/cover/978110762568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4005064"/>
            <a:ext cx="1525964" cy="229742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ecx.images-amazon.com/images/I/41iNiSO89gL._SY344_BO1,204,203,200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008" y="4077072"/>
            <a:ext cx="1490315" cy="2232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7417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Commonalities - Lex </a:t>
            </a:r>
            <a:r>
              <a:rPr lang="en-US" dirty="0" err="1" smtClean="0"/>
              <a:t>Lata</a:t>
            </a:r>
            <a:endParaRPr lang="en-US" dirty="0"/>
          </a:p>
        </p:txBody>
      </p:sp>
      <p:sp>
        <p:nvSpPr>
          <p:cNvPr id="3" name="Content Placeholder 2"/>
          <p:cNvSpPr>
            <a:spLocks noGrp="1"/>
          </p:cNvSpPr>
          <p:nvPr>
            <p:ph idx="1"/>
          </p:nvPr>
        </p:nvSpPr>
        <p:spPr/>
        <p:txBody>
          <a:bodyPr>
            <a:normAutofit/>
          </a:bodyPr>
          <a:lstStyle/>
          <a:p>
            <a:r>
              <a:rPr lang="en-US" dirty="0" smtClean="0"/>
              <a:t>Integrity important – </a:t>
            </a:r>
            <a:r>
              <a:rPr lang="en-US" i="1" dirty="0" smtClean="0"/>
              <a:t>lex </a:t>
            </a:r>
            <a:r>
              <a:rPr lang="en-US" i="1" dirty="0" err="1" smtClean="0"/>
              <a:t>lata</a:t>
            </a:r>
            <a:r>
              <a:rPr lang="en-US" i="1" dirty="0" smtClean="0"/>
              <a:t> </a:t>
            </a:r>
            <a:r>
              <a:rPr lang="en-US" dirty="0" smtClean="0"/>
              <a:t>&amp; normative expectation</a:t>
            </a:r>
          </a:p>
          <a:p>
            <a:pPr lvl="1"/>
            <a:r>
              <a:rPr lang="en-US" dirty="0" smtClean="0"/>
              <a:t>Harvard AMW Manual – Claude </a:t>
            </a:r>
            <a:r>
              <a:rPr lang="en-US" dirty="0" err="1" smtClean="0"/>
              <a:t>Bruderlein</a:t>
            </a:r>
            <a:r>
              <a:rPr lang="en-US" dirty="0" smtClean="0"/>
              <a:t> ‘</a:t>
            </a:r>
            <a:r>
              <a:rPr lang="en-US" dirty="0"/>
              <a:t>the best opinion of a group of leading experts about the existing rules of international law applicable to air and missile warfare, as gathered and reviewed by its members from a vast array of national and international sources. The goal of the … Manual, in this context, is not to serve as a definite source of international law, but to facilitate the process of identification of these rules and to support professional exchanges on their </a:t>
            </a:r>
            <a:r>
              <a:rPr lang="en-US" dirty="0" smtClean="0"/>
              <a:t>interpretation’ </a:t>
            </a:r>
          </a:p>
          <a:p>
            <a:pPr lvl="1"/>
            <a:r>
              <a:rPr lang="en-US" dirty="0" smtClean="0"/>
              <a:t>Harvard AMW Manual purpose ‘is </a:t>
            </a:r>
            <a:r>
              <a:rPr lang="en-US" dirty="0"/>
              <a:t>to restate the current customary international law governing air and missile warfare. It purports to be neither a draft treaty nor an attempt to develop the law’ </a:t>
            </a:r>
            <a:r>
              <a:rPr lang="en-AU" sz="1000" dirty="0"/>
              <a:t>Ian Henderson, ‘Manual on International Law Applicable to Air and Missile Warfare: A Review’ (2010) 49(1-2) Military Law and the Law of War Review 169, 170</a:t>
            </a:r>
            <a:r>
              <a:rPr lang="en-AU" sz="1000" dirty="0" smtClean="0"/>
              <a:t>.</a:t>
            </a:r>
            <a:endParaRPr lang="en-US" dirty="0"/>
          </a:p>
        </p:txBody>
      </p:sp>
      <p:sp>
        <p:nvSpPr>
          <p:cNvPr id="4" name="Footer Placeholder 3"/>
          <p:cNvSpPr>
            <a:spLocks noGrp="1"/>
          </p:cNvSpPr>
          <p:nvPr>
            <p:ph type="ftr" sz="quarter" idx="11"/>
          </p:nvPr>
        </p:nvSpPr>
        <p:spPr/>
        <p:txBody>
          <a:bodyPr/>
          <a:lstStyle/>
          <a:p>
            <a:r>
              <a:rPr lang="en-AU" smtClean="0"/>
              <a:t>University of Adelaide</a:t>
            </a:r>
            <a:endParaRPr lang="en-AU" dirty="0"/>
          </a:p>
        </p:txBody>
      </p:sp>
      <p:sp>
        <p:nvSpPr>
          <p:cNvPr id="5" name="Slide Number Placeholder 4"/>
          <p:cNvSpPr>
            <a:spLocks noGrp="1"/>
          </p:cNvSpPr>
          <p:nvPr>
            <p:ph type="sldNum" sz="quarter" idx="12"/>
          </p:nvPr>
        </p:nvSpPr>
        <p:spPr/>
        <p:txBody>
          <a:bodyPr/>
          <a:lstStyle/>
          <a:p>
            <a:fld id="{7E8AFECB-488C-4862-A863-69DB259C81CD}" type="slidenum">
              <a:rPr lang="en-AU" smtClean="0"/>
              <a:pPr/>
              <a:t>7</a:t>
            </a:fld>
            <a:endParaRPr lang="en-AU" dirty="0"/>
          </a:p>
        </p:txBody>
      </p:sp>
    </p:spTree>
    <p:extLst>
      <p:ext uri="{BB962C8B-B14F-4D97-AF65-F5344CB8AC3E}">
        <p14:creationId xmlns:p14="http://schemas.microsoft.com/office/powerpoint/2010/main" val="48798689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a:t>
            </a:r>
            <a:endParaRPr lang="en-US" dirty="0"/>
          </a:p>
        </p:txBody>
      </p:sp>
      <p:sp>
        <p:nvSpPr>
          <p:cNvPr id="3" name="Content Placeholder 2"/>
          <p:cNvSpPr>
            <a:spLocks noGrp="1"/>
          </p:cNvSpPr>
          <p:nvPr>
            <p:ph idx="1"/>
          </p:nvPr>
        </p:nvSpPr>
        <p:spPr/>
        <p:txBody>
          <a:bodyPr>
            <a:normAutofit fontScale="85000" lnSpcReduction="10000"/>
          </a:bodyPr>
          <a:lstStyle/>
          <a:p>
            <a:r>
              <a:rPr lang="en-US" dirty="0"/>
              <a:t>Article 38(1) (d) of the </a:t>
            </a:r>
            <a:r>
              <a:rPr lang="en-US" dirty="0" smtClean="0"/>
              <a:t>Statute </a:t>
            </a:r>
            <a:r>
              <a:rPr lang="en-US" dirty="0"/>
              <a:t>of the International Court of </a:t>
            </a:r>
            <a:r>
              <a:rPr lang="en-US" dirty="0" smtClean="0"/>
              <a:t>Justice?</a:t>
            </a:r>
          </a:p>
          <a:p>
            <a:r>
              <a:rPr lang="en-US" dirty="0" smtClean="0"/>
              <a:t>Hesitancy by all Editors/Directors regarding these Manuals</a:t>
            </a:r>
          </a:p>
          <a:p>
            <a:pPr lvl="1"/>
            <a:r>
              <a:rPr lang="en-US" dirty="0" smtClean="0"/>
              <a:t>No overt claims</a:t>
            </a:r>
          </a:p>
          <a:p>
            <a:pPr lvl="1"/>
            <a:r>
              <a:rPr lang="en-US" dirty="0" smtClean="0"/>
              <a:t>Partly attributable to stated goal of being accessible to practitioners in area, armed forces, Commanders etc.</a:t>
            </a:r>
          </a:p>
          <a:p>
            <a:r>
              <a:rPr lang="en-US" dirty="0" smtClean="0"/>
              <a:t>Authority?</a:t>
            </a:r>
          </a:p>
          <a:p>
            <a:pPr lvl="1"/>
            <a:r>
              <a:rPr lang="en-US" dirty="0" smtClean="0"/>
              <a:t> Publicists</a:t>
            </a:r>
          </a:p>
          <a:p>
            <a:pPr lvl="1"/>
            <a:r>
              <a:rPr lang="en-US" dirty="0" smtClean="0"/>
              <a:t> ‘While </a:t>
            </a:r>
            <a:r>
              <a:rPr lang="en-US" dirty="0"/>
              <a:t>the rules cannot, and do not claim to be, authoritative, the depth and breadth of scholarship is arguably sufficient to in effect set up a rebuttable presumption. It may not be the law merely because it is in the Manual, but there would have to be a cogent argument as to why something that the Manual</a:t>
            </a:r>
            <a:r>
              <a:rPr lang="en-US" i="1" dirty="0"/>
              <a:t> </a:t>
            </a:r>
            <a:r>
              <a:rPr lang="en-US" dirty="0"/>
              <a:t>claims to be a rule should not be treated as such’. </a:t>
            </a:r>
            <a:r>
              <a:rPr lang="en-AU" sz="1100" dirty="0"/>
              <a:t>Ian Henderson, ‘Manual on International Law Applicable to Air and Missile Warfare: A Review’ (2010) 49(1-2) Military Law and the Law of War Review 169, </a:t>
            </a:r>
            <a:r>
              <a:rPr lang="en-AU" sz="1100" dirty="0" smtClean="0"/>
              <a:t>180</a:t>
            </a:r>
            <a:r>
              <a:rPr lang="en-US" sz="1100" dirty="0" smtClean="0"/>
              <a:t> </a:t>
            </a:r>
          </a:p>
          <a:p>
            <a:pPr lvl="1"/>
            <a:r>
              <a:rPr lang="en-US" dirty="0"/>
              <a:t>Tallinn Manual ‘results from expert-driven process [are] designed to produce a non-binding document </a:t>
            </a:r>
            <a:r>
              <a:rPr lang="en-US" dirty="0" smtClean="0"/>
              <a:t>applying </a:t>
            </a:r>
            <a:r>
              <a:rPr lang="en-US" dirty="0"/>
              <a:t>existing law to cyber warfare. The Manual does not set forth </a:t>
            </a:r>
            <a:r>
              <a:rPr lang="en-US" i="1" dirty="0"/>
              <a:t>lex </a:t>
            </a:r>
            <a:r>
              <a:rPr lang="en-US" i="1" dirty="0" err="1"/>
              <a:t>ferenda</a:t>
            </a:r>
            <a:r>
              <a:rPr lang="en-US" dirty="0"/>
              <a:t>, best practice or preferred policy</a:t>
            </a:r>
            <a:r>
              <a:rPr lang="en-US" sz="2400" dirty="0" smtClean="0"/>
              <a:t>’ </a:t>
            </a:r>
            <a:r>
              <a:rPr lang="en-US" sz="1200" dirty="0" smtClean="0"/>
              <a:t>Michael </a:t>
            </a:r>
            <a:r>
              <a:rPr lang="en-US" sz="1200" dirty="0"/>
              <a:t>N. Schmitt, </a:t>
            </a:r>
            <a:r>
              <a:rPr lang="en-GB" sz="1200" i="1" dirty="0"/>
              <a:t>Tallinn Manual On The International Law Applicable To Cyber Warfare</a:t>
            </a:r>
            <a:r>
              <a:rPr lang="en-GB" sz="1200" dirty="0"/>
              <a:t> (Cambridge University Press, 2013)</a:t>
            </a:r>
            <a:r>
              <a:rPr lang="en-US" sz="1200" dirty="0"/>
              <a:t> </a:t>
            </a:r>
            <a:r>
              <a:rPr lang="en-US" sz="1200" dirty="0" smtClean="0"/>
              <a:t>7. </a:t>
            </a:r>
            <a:endParaRPr lang="en-US" sz="1200" dirty="0"/>
          </a:p>
        </p:txBody>
      </p:sp>
      <p:sp>
        <p:nvSpPr>
          <p:cNvPr id="4" name="Footer Placeholder 3"/>
          <p:cNvSpPr>
            <a:spLocks noGrp="1"/>
          </p:cNvSpPr>
          <p:nvPr>
            <p:ph type="ftr" sz="quarter" idx="11"/>
          </p:nvPr>
        </p:nvSpPr>
        <p:spPr/>
        <p:txBody>
          <a:bodyPr/>
          <a:lstStyle/>
          <a:p>
            <a:r>
              <a:rPr lang="en-AU" smtClean="0"/>
              <a:t>University of Adelaide</a:t>
            </a:r>
            <a:endParaRPr lang="en-AU" dirty="0"/>
          </a:p>
        </p:txBody>
      </p:sp>
      <p:sp>
        <p:nvSpPr>
          <p:cNvPr id="5" name="Slide Number Placeholder 4"/>
          <p:cNvSpPr>
            <a:spLocks noGrp="1"/>
          </p:cNvSpPr>
          <p:nvPr>
            <p:ph type="sldNum" sz="quarter" idx="12"/>
          </p:nvPr>
        </p:nvSpPr>
        <p:spPr/>
        <p:txBody>
          <a:bodyPr/>
          <a:lstStyle/>
          <a:p>
            <a:fld id="{7E8AFECB-488C-4862-A863-69DB259C81CD}" type="slidenum">
              <a:rPr lang="en-AU" smtClean="0"/>
              <a:pPr/>
              <a:t>8</a:t>
            </a:fld>
            <a:endParaRPr lang="en-AU" dirty="0"/>
          </a:p>
        </p:txBody>
      </p:sp>
    </p:spTree>
    <p:extLst>
      <p:ext uri="{BB962C8B-B14F-4D97-AF65-F5344CB8AC3E}">
        <p14:creationId xmlns:p14="http://schemas.microsoft.com/office/powerpoint/2010/main" val="38940098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Manuals &amp; Progressive Development</a:t>
            </a:r>
            <a:endParaRPr lang="en-US" dirty="0"/>
          </a:p>
        </p:txBody>
      </p:sp>
      <p:sp>
        <p:nvSpPr>
          <p:cNvPr id="3" name="Content Placeholder 2"/>
          <p:cNvSpPr>
            <a:spLocks noGrp="1"/>
          </p:cNvSpPr>
          <p:nvPr>
            <p:ph idx="1"/>
          </p:nvPr>
        </p:nvSpPr>
        <p:spPr/>
        <p:txBody>
          <a:bodyPr/>
          <a:lstStyle/>
          <a:p>
            <a:r>
              <a:rPr lang="en-US" dirty="0" smtClean="0"/>
              <a:t>All manuals are expressed to be ‘clarifying’, ‘articulating’, and/or providing ‘agreed versions of the law’.</a:t>
            </a:r>
          </a:p>
          <a:p>
            <a:r>
              <a:rPr lang="en-US" dirty="0" smtClean="0"/>
              <a:t>Necessarily some progressive development</a:t>
            </a:r>
          </a:p>
          <a:p>
            <a:pPr lvl="1"/>
            <a:r>
              <a:rPr lang="en-US" dirty="0" smtClean="0"/>
              <a:t>Encryption &amp; Manuals</a:t>
            </a:r>
          </a:p>
          <a:p>
            <a:pPr lvl="1"/>
            <a:r>
              <a:rPr lang="en-US" dirty="0" smtClean="0"/>
              <a:t>2</a:t>
            </a:r>
            <a:r>
              <a:rPr lang="en-US" baseline="30000" dirty="0" smtClean="0"/>
              <a:t>nd</a:t>
            </a:r>
            <a:r>
              <a:rPr lang="en-US" dirty="0" smtClean="0"/>
              <a:t> 1949 Geneva Convention forbids encryption on hospital ships</a:t>
            </a:r>
          </a:p>
          <a:p>
            <a:pPr lvl="1"/>
            <a:r>
              <a:rPr lang="en-US" dirty="0" smtClean="0"/>
              <a:t>San Remo (1994) – Hospital ships ‘should’ be able to use encrypted communications and preserve protection</a:t>
            </a:r>
          </a:p>
          <a:p>
            <a:pPr lvl="1"/>
            <a:r>
              <a:rPr lang="en-US" dirty="0" smtClean="0"/>
              <a:t>Harvard AMW Manual  (2013) Medical Aircraft can use encrypted communications without losing protection, provided such </a:t>
            </a:r>
            <a:r>
              <a:rPr lang="en-US" dirty="0" err="1" smtClean="0"/>
              <a:t>comms</a:t>
            </a:r>
            <a:r>
              <a:rPr lang="en-US" dirty="0" smtClean="0"/>
              <a:t> are used solely for humanitarian purpose.   </a:t>
            </a:r>
          </a:p>
          <a:p>
            <a:pPr lvl="2"/>
            <a:endParaRPr lang="en-US" dirty="0"/>
          </a:p>
        </p:txBody>
      </p:sp>
      <p:sp>
        <p:nvSpPr>
          <p:cNvPr id="4" name="Footer Placeholder 3"/>
          <p:cNvSpPr>
            <a:spLocks noGrp="1"/>
          </p:cNvSpPr>
          <p:nvPr>
            <p:ph type="ftr" sz="quarter" idx="11"/>
          </p:nvPr>
        </p:nvSpPr>
        <p:spPr/>
        <p:txBody>
          <a:bodyPr/>
          <a:lstStyle/>
          <a:p>
            <a:r>
              <a:rPr lang="en-AU" smtClean="0"/>
              <a:t>University of Adelaide</a:t>
            </a:r>
            <a:endParaRPr lang="en-AU" dirty="0"/>
          </a:p>
        </p:txBody>
      </p:sp>
      <p:sp>
        <p:nvSpPr>
          <p:cNvPr id="5" name="Slide Number Placeholder 4"/>
          <p:cNvSpPr>
            <a:spLocks noGrp="1"/>
          </p:cNvSpPr>
          <p:nvPr>
            <p:ph type="sldNum" sz="quarter" idx="12"/>
          </p:nvPr>
        </p:nvSpPr>
        <p:spPr/>
        <p:txBody>
          <a:bodyPr/>
          <a:lstStyle/>
          <a:p>
            <a:fld id="{7E8AFECB-488C-4862-A863-69DB259C81CD}" type="slidenum">
              <a:rPr lang="en-AU" smtClean="0"/>
              <a:pPr/>
              <a:t>9</a:t>
            </a:fld>
            <a:endParaRPr lang="en-AU" dirty="0"/>
          </a:p>
        </p:txBody>
      </p:sp>
    </p:spTree>
    <p:extLst>
      <p:ext uri="{BB962C8B-B14F-4D97-AF65-F5344CB8AC3E}">
        <p14:creationId xmlns:p14="http://schemas.microsoft.com/office/powerpoint/2010/main" val="112641219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Maritime Jurisdiction">
  <a:themeElements>
    <a:clrScheme name="Custom UofA">
      <a:dk1>
        <a:sysClr val="windowText" lastClr="000000"/>
      </a:dk1>
      <a:lt1>
        <a:sysClr val="window" lastClr="FFFFFF"/>
      </a:lt1>
      <a:dk2>
        <a:srgbClr val="0F497B"/>
      </a:dk2>
      <a:lt2>
        <a:srgbClr val="EEECE1"/>
      </a:lt2>
      <a:accent1>
        <a:srgbClr val="005A9C"/>
      </a:accent1>
      <a:accent2>
        <a:srgbClr val="ED1C2E"/>
      </a:accent2>
      <a:accent3>
        <a:srgbClr val="B38808"/>
      </a:accent3>
      <a:accent4>
        <a:srgbClr val="4391CA"/>
      </a:accent4>
      <a:accent5>
        <a:srgbClr val="C7DAEA"/>
      </a:accent5>
      <a:accent6>
        <a:srgbClr val="D6B400"/>
      </a:accent6>
      <a:hlink>
        <a:srgbClr val="0070C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Maritime Jurisdiction.potx</Template>
  <TotalTime>1994</TotalTime>
  <Words>1984</Words>
  <Application>Microsoft Macintosh PowerPoint</Application>
  <PresentationFormat>On-screen Show (4:3)</PresentationFormat>
  <Paragraphs>165</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Maritime Jurisdiction</vt:lpstr>
      <vt:lpstr>The Normative Role of International Operational Military Law Manuals</vt:lpstr>
      <vt:lpstr>Scope</vt:lpstr>
      <vt:lpstr>Progress of International Law - States</vt:lpstr>
      <vt:lpstr>IHL Development</vt:lpstr>
      <vt:lpstr>The Process of International Law - ILC Fragmentation – 20th Century Phenomenon</vt:lpstr>
      <vt:lpstr>Manuals</vt:lpstr>
      <vt:lpstr>Commonalities - Lex Lata</vt:lpstr>
      <vt:lpstr>Status</vt:lpstr>
      <vt:lpstr>Manuals &amp; Progressive Development</vt:lpstr>
      <vt:lpstr>Critique</vt:lpstr>
      <vt:lpstr>Participation</vt:lpstr>
      <vt:lpstr>Opinio Juris and hypothetical methodology  </vt:lpstr>
      <vt:lpstr>Manuals - Methodology</vt:lpstr>
      <vt:lpstr>Hypothetical Methodology – Counter Arguments</vt:lpstr>
      <vt:lpstr>Impact of Manuals – San Remo</vt:lpstr>
      <vt:lpstr>Manuals</vt:lpstr>
      <vt:lpstr>MILAMOS Process</vt:lpstr>
      <vt:lpstr>Conclusions</vt:lpstr>
    </vt:vector>
  </TitlesOfParts>
  <Manager/>
  <Company>The University of Adelaide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Collection and Armed Conflict</dc:title>
  <dc:subject/>
  <dc:creator/>
  <cp:keywords/>
  <dc:description/>
  <cp:lastModifiedBy>Dale Stephens</cp:lastModifiedBy>
  <cp:revision>268</cp:revision>
  <dcterms:created xsi:type="dcterms:W3CDTF">2012-09-13T03:45:37Z</dcterms:created>
  <dcterms:modified xsi:type="dcterms:W3CDTF">2016-05-20T09:34:32Z</dcterms:modified>
  <cp:category/>
</cp:coreProperties>
</file>