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</p:sldIdLst>
  <p:sldSz cx="9753600" cy="12750800"/>
  <p:notesSz cx="9753600" cy="12750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44" d="100"/>
          <a:sy n="44" d="100"/>
        </p:scale>
        <p:origin x="2026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2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729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083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9432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35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489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467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732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25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16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880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2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33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16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10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026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64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8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14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85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1520" y="3952748"/>
            <a:ext cx="8290560" cy="2677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7140448"/>
            <a:ext cx="6827519" cy="3187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109855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4444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109855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4444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2932684"/>
            <a:ext cx="4242816" cy="8415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3" y="2932684"/>
            <a:ext cx="4242816" cy="8415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109855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1275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4444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109855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109855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12750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1193800"/>
            <a:ext cx="8763000" cy="178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44444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7680" y="2932684"/>
            <a:ext cx="8778239" cy="8415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11858244"/>
            <a:ext cx="3121151" cy="637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11858244"/>
            <a:ext cx="2243328" cy="637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050683" y="12280900"/>
            <a:ext cx="22034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929292"/>
                </a:solidFill>
                <a:latin typeface="Arial"/>
                <a:cs typeface="Arial"/>
              </a:defRPr>
            </a:lvl1pPr>
          </a:lstStyle>
          <a:p>
            <a:pPr marL="109855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hyperlink" Target="mailto:info.llcu@mcgill.ca" TargetMode="Externa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angela.lapenna@mcgill.ca" TargetMode="External"/><Relationship Id="rId13" Type="http://schemas.openxmlformats.org/officeDocument/2006/relationships/hyperlink" Target="mailto:stephanie.posthumus@mcgill.ca" TargetMode="External"/><Relationship Id="rId3" Type="http://schemas.openxmlformats.org/officeDocument/2006/relationships/hyperlink" Target="mailto:daniel.schwartz2@mcgill.ca" TargetMode="External"/><Relationship Id="rId7" Type="http://schemas.openxmlformats.org/officeDocument/2006/relationships/hyperlink" Target="mailto:matteo.soranzo@mcgill.ca" TargetMode="External"/><Relationship Id="rId12" Type="http://schemas.openxmlformats.org/officeDocument/2006/relationships/hyperlink" Target="mailto:Maria.ivanova@mcgill.ca" TargetMode="External"/><Relationship Id="rId2" Type="http://schemas.openxmlformats.org/officeDocument/2006/relationships/hyperlink" Target="mailto:eugenio.bolongaro@mcgill.ca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ristiana.furlan@mcgill.ca" TargetMode="External"/><Relationship Id="rId11" Type="http://schemas.openxmlformats.org/officeDocument/2006/relationships/hyperlink" Target="mailto:anna.berman@mcgill.ca" TargetMode="External"/><Relationship Id="rId5" Type="http://schemas.openxmlformats.org/officeDocument/2006/relationships/hyperlink" Target="mailto:lucienne.kroha@mcgill.ca" TargetMode="External"/><Relationship Id="rId10" Type="http://schemas.openxmlformats.org/officeDocument/2006/relationships/hyperlink" Target="mailto:lucia.chamanadjian@mcgill.ca" TargetMode="External"/><Relationship Id="rId4" Type="http://schemas.openxmlformats.org/officeDocument/2006/relationships/hyperlink" Target="mailto:sun-young.kim2@mcgill.ca" TargetMode="External"/><Relationship Id="rId9" Type="http://schemas.openxmlformats.org/officeDocument/2006/relationships/hyperlink" Target="mailto:cecily.raynor@mcgill.c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698500"/>
            <a:ext cx="249872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929292"/>
                </a:solidFill>
                <a:latin typeface="Arial"/>
                <a:cs typeface="Arial"/>
              </a:rPr>
              <a:t>Mc</a:t>
            </a:r>
            <a:r>
              <a:rPr sz="2400" b="1" spc="-10" dirty="0">
                <a:solidFill>
                  <a:srgbClr val="929292"/>
                </a:solidFill>
                <a:latin typeface="Arial"/>
                <a:cs typeface="Arial"/>
              </a:rPr>
              <a:t>Gill</a:t>
            </a:r>
            <a:r>
              <a:rPr sz="2400" b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929292"/>
                </a:solidFill>
                <a:latin typeface="Arial"/>
                <a:cs typeface="Arial"/>
              </a:rPr>
              <a:t>U</a:t>
            </a:r>
            <a:r>
              <a:rPr sz="2400" b="1" spc="-15" dirty="0">
                <a:solidFill>
                  <a:srgbClr val="929292"/>
                </a:solidFill>
                <a:latin typeface="Arial"/>
                <a:cs typeface="Arial"/>
              </a:rPr>
              <a:t>ni</a:t>
            </a:r>
            <a:r>
              <a:rPr sz="2400" b="1" dirty="0">
                <a:solidFill>
                  <a:srgbClr val="929292"/>
                </a:solidFill>
                <a:latin typeface="Arial"/>
                <a:cs typeface="Arial"/>
              </a:rPr>
              <a:t>vers</a:t>
            </a:r>
            <a:r>
              <a:rPr sz="2400" b="1" spc="-10" dirty="0">
                <a:solidFill>
                  <a:srgbClr val="929292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929292"/>
                </a:solidFill>
                <a:latin typeface="Arial"/>
                <a:cs typeface="Arial"/>
              </a:rPr>
              <a:t>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9600"/>
              </a:lnSpc>
            </a:pPr>
            <a:r>
              <a:rPr sz="7200" spc="-190" dirty="0">
                <a:solidFill>
                  <a:srgbClr val="1A0A53"/>
                </a:solidFill>
              </a:rPr>
              <a:t>LL</a:t>
            </a:r>
            <a:r>
              <a:rPr sz="7200" spc="-55" dirty="0">
                <a:solidFill>
                  <a:srgbClr val="1A0A53"/>
                </a:solidFill>
              </a:rPr>
              <a:t>C</a:t>
            </a:r>
            <a:r>
              <a:rPr sz="7200" spc="-295" dirty="0">
                <a:solidFill>
                  <a:srgbClr val="1A0A53"/>
                </a:solidFill>
              </a:rPr>
              <a:t> </a:t>
            </a:r>
            <a:r>
              <a:rPr sz="7200" spc="-150" dirty="0">
                <a:solidFill>
                  <a:srgbClr val="1A0A53"/>
                </a:solidFill>
              </a:rPr>
              <a:t>Undergraduate </a:t>
            </a:r>
            <a:r>
              <a:rPr sz="7200" spc="-145" dirty="0">
                <a:solidFill>
                  <a:srgbClr val="1A0A53"/>
                </a:solidFill>
              </a:rPr>
              <a:t>Programs</a:t>
            </a:r>
            <a:endParaRPr sz="7200"/>
          </a:p>
        </p:txBody>
      </p:sp>
      <p:sp>
        <p:nvSpPr>
          <p:cNvPr id="4" name="object 4"/>
          <p:cNvSpPr/>
          <p:nvPr/>
        </p:nvSpPr>
        <p:spPr>
          <a:xfrm>
            <a:off x="406400" y="3949700"/>
            <a:ext cx="8915400" cy="535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1200" y="10922000"/>
            <a:ext cx="4673600" cy="1092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022570"/>
            <a:ext cx="4117340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enabling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gain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both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oader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critical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understanding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various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pects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ough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1914110"/>
            <a:ext cx="2366645" cy="525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contact with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specialists in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these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eas.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2748798"/>
            <a:ext cx="1996439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222222"/>
                </a:solidFill>
                <a:latin typeface="Arial"/>
                <a:cs typeface="Arial"/>
              </a:rPr>
              <a:t>Academic P</a:t>
            </a:r>
            <a:r>
              <a:rPr sz="1600" b="1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b="1" dirty="0">
                <a:solidFill>
                  <a:srgbClr val="222222"/>
                </a:solidFill>
                <a:latin typeface="Arial"/>
                <a:cs typeface="Arial"/>
              </a:rPr>
              <a:t>ograms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300" y="3279359"/>
            <a:ext cx="2867025" cy="290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33679" algn="just">
              <a:lnSpc>
                <a:spcPct val="121900"/>
              </a:lnSpc>
            </a:pP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Our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add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essed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unde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graduate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graduate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students.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Our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objectives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e: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spc="-85" dirty="0">
                <a:solidFill>
                  <a:srgbClr val="222222"/>
                </a:solidFill>
                <a:latin typeface="Arial"/>
                <a:cs typeface="Arial"/>
              </a:rPr>
              <a:t>(1)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ovide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ective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lan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guage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training;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85" dirty="0">
                <a:solidFill>
                  <a:srgbClr val="222222"/>
                </a:solidFill>
                <a:latin typeface="Arial"/>
                <a:cs typeface="Arial"/>
              </a:rPr>
              <a:t>(2)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maintain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traditions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study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classics;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85" dirty="0">
                <a:solidFill>
                  <a:srgbClr val="222222"/>
                </a:solidFill>
                <a:latin typeface="Arial"/>
                <a:cs typeface="Arial"/>
              </a:rPr>
              <a:t>(3)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vide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window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inc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eas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ingly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complex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diverse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con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temporary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300" y="6479601"/>
            <a:ext cx="2957830" cy="141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i="1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600" i="1" spc="5" dirty="0">
                <a:solidFill>
                  <a:srgbClr val="222222"/>
                </a:solidFill>
                <a:latin typeface="Arial"/>
                <a:cs typeface="Arial"/>
              </a:rPr>
              <a:t>Concentration: 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tho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ough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look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key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figu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riods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cul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advanced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training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(36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redits).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300" y="8194101"/>
            <a:ext cx="4157979" cy="823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i="1" spc="15" dirty="0">
                <a:solidFill>
                  <a:srgbClr val="222222"/>
                </a:solidFill>
                <a:latin typeface="Arial"/>
                <a:cs typeface="Arial"/>
              </a:rPr>
              <a:t>Minor </a:t>
            </a:r>
            <a:r>
              <a:rPr sz="1600" i="1" spc="5" dirty="0">
                <a:solidFill>
                  <a:srgbClr val="222222"/>
                </a:solidFill>
                <a:latin typeface="Arial"/>
                <a:cs typeface="Arial"/>
              </a:rPr>
              <a:t>Concentration: 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quick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look at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possibility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basic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training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(18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redits).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300" y="9326129"/>
            <a:ext cx="21405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25" dirty="0">
                <a:solidFill>
                  <a:srgbClr val="222222"/>
                </a:solidFill>
                <a:latin typeface="Arial"/>
                <a:cs typeface="Arial"/>
              </a:rPr>
              <a:t>Live and </a:t>
            </a:r>
            <a:r>
              <a:rPr sz="1600" b="1" spc="-20" dirty="0">
                <a:solidFill>
                  <a:srgbClr val="222222"/>
                </a:solidFill>
                <a:latin typeface="Arial"/>
                <a:cs typeface="Arial"/>
              </a:rPr>
              <a:t>Study </a:t>
            </a:r>
            <a:r>
              <a:rPr sz="1600" b="1" spc="-40" dirty="0">
                <a:solidFill>
                  <a:srgbClr val="222222"/>
                </a:solidFill>
                <a:latin typeface="Arial"/>
                <a:cs typeface="Arial"/>
              </a:rPr>
              <a:t>in </a:t>
            </a:r>
            <a:r>
              <a:rPr sz="1600" b="1" spc="-10" dirty="0">
                <a:solidFill>
                  <a:srgbClr val="222222"/>
                </a:solidFill>
                <a:latin typeface="Arial"/>
                <a:cs typeface="Arial"/>
              </a:rPr>
              <a:t>Italy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300" y="9856691"/>
            <a:ext cx="4128135" cy="525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ers several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opportunities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 study in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300" y="10679651"/>
            <a:ext cx="4101465" cy="1120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Flo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ence: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Summer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about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politics.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includes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field-trips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cit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institutions.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0000" y="1022570"/>
            <a:ext cx="3898265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Gemona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(near </a:t>
            </a:r>
            <a:r>
              <a:rPr sz="1600" spc="-190" dirty="0">
                <a:solidFill>
                  <a:srgbClr val="222222"/>
                </a:solidFill>
                <a:latin typeface="Arial"/>
                <a:cs typeface="Arial"/>
              </a:rPr>
              <a:t>V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enice),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Ga</a:t>
            </a:r>
            <a:r>
              <a:rPr sz="1600" spc="-6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gnano sul Lago 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(on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lake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Ga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da):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scholarships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ad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  <a:p>
            <a:pPr marL="1295400">
              <a:lnSpc>
                <a:spcPct val="100000"/>
              </a:lnSpc>
              <a:spcBef>
                <a:spcPts val="420"/>
              </a:spcBef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vanced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take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62700" y="1914110"/>
            <a:ext cx="2807335" cy="171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 on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di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aspects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volves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formal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classes,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meet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ings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intellectuals,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excursions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reative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activi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ties.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62700" y="3925789"/>
            <a:ext cx="2915920" cy="1120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Perugia: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scholarships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begin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ner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study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one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month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University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Fo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eigners.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62700" y="5343109"/>
            <a:ext cx="2848610" cy="141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Bologna: advanced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eligible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spend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semes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year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ab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oad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ough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exchange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ag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eement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University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Bologna.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95700" y="2095500"/>
            <a:ext cx="2349500" cy="5740400"/>
          </a:xfrm>
          <a:custGeom>
            <a:avLst/>
            <a:gdLst/>
            <a:ahLst/>
            <a:cxnLst/>
            <a:rect l="l" t="t" r="r" b="b"/>
            <a:pathLst>
              <a:path w="2349500" h="5740400">
                <a:moveTo>
                  <a:pt x="0" y="0"/>
                </a:moveTo>
                <a:lnTo>
                  <a:pt x="2349500" y="0"/>
                </a:lnTo>
                <a:lnTo>
                  <a:pt x="2349500" y="5740400"/>
                </a:lnTo>
                <a:lnTo>
                  <a:pt x="0" y="5740400"/>
                </a:lnTo>
                <a:lnTo>
                  <a:pt x="0" y="0"/>
                </a:lnTo>
                <a:close/>
              </a:path>
            </a:pathLst>
          </a:custGeom>
          <a:solidFill>
            <a:srgbClr val="FFC4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83000" y="2400300"/>
            <a:ext cx="2323465" cy="4696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Learning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cate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 qu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ass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ption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 thin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“k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now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”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will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make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 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crea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ke</a:t>
            </a:r>
            <a:r>
              <a:rPr sz="1500" b="1" spc="-85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il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 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seek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inful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yme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nt—ind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93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erce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yers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say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care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 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 thin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bili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ey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jo</a:t>
            </a:r>
            <a:r>
              <a:rPr sz="1500" b="1" spc="-85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95222" y="7658101"/>
            <a:ext cx="1961514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Harvar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d 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Crimson</a:t>
            </a:r>
            <a:endParaRPr sz="15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95700" y="2095500"/>
            <a:ext cx="2349500" cy="127000"/>
          </a:xfrm>
          <a:custGeom>
            <a:avLst/>
            <a:gdLst/>
            <a:ahLst/>
            <a:cxnLst/>
            <a:rect l="l" t="t" r="r" b="b"/>
            <a:pathLst>
              <a:path w="2349500" h="127000">
                <a:moveTo>
                  <a:pt x="0" y="0"/>
                </a:moveTo>
                <a:lnTo>
                  <a:pt x="2349500" y="0"/>
                </a:lnTo>
                <a:lnTo>
                  <a:pt x="23495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95700" y="7353301"/>
            <a:ext cx="2349500" cy="127000"/>
          </a:xfrm>
          <a:custGeom>
            <a:avLst/>
            <a:gdLst/>
            <a:ahLst/>
            <a:cxnLst/>
            <a:rect l="l" t="t" r="r" b="b"/>
            <a:pathLst>
              <a:path w="2349500" h="127000">
                <a:moveTo>
                  <a:pt x="0" y="0"/>
                </a:moveTo>
                <a:lnTo>
                  <a:pt x="2349500" y="0"/>
                </a:lnTo>
                <a:lnTo>
                  <a:pt x="23495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10200" y="8445500"/>
            <a:ext cx="3733800" cy="3098800"/>
          </a:xfrm>
          <a:custGeom>
            <a:avLst/>
            <a:gdLst/>
            <a:ahLst/>
            <a:cxnLst/>
            <a:rect l="l" t="t" r="r" b="b"/>
            <a:pathLst>
              <a:path w="3733800" h="3098800">
                <a:moveTo>
                  <a:pt x="0" y="0"/>
                </a:moveTo>
                <a:lnTo>
                  <a:pt x="3733800" y="0"/>
                </a:lnTo>
                <a:lnTo>
                  <a:pt x="3733800" y="3098800"/>
                </a:lnTo>
                <a:lnTo>
                  <a:pt x="0" y="3098800"/>
                </a:lnTo>
                <a:lnTo>
                  <a:pt x="0" y="0"/>
                </a:lnTo>
                <a:close/>
              </a:path>
            </a:pathLst>
          </a:custGeom>
          <a:solidFill>
            <a:srgbClr val="C367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10200" y="8445500"/>
            <a:ext cx="3733800" cy="339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149975" y="8774122"/>
            <a:ext cx="225425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831000"/>
                </a:solidFill>
                <a:latin typeface="Arial"/>
                <a:cs typeface="Arial"/>
              </a:rPr>
              <a:t>Italian </a:t>
            </a:r>
            <a:r>
              <a:rPr sz="1500" b="1" spc="-20" dirty="0">
                <a:solidFill>
                  <a:srgbClr val="831000"/>
                </a:solidFill>
                <a:latin typeface="Arial"/>
                <a:cs typeface="Arial"/>
              </a:rPr>
              <a:t>Studies P</a:t>
            </a:r>
            <a:r>
              <a:rPr sz="1500" b="1" spc="-3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831000"/>
                </a:solidFill>
                <a:latin typeface="Arial"/>
                <a:cs typeface="Arial"/>
              </a:rPr>
              <a:t>ograms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94088" y="9340183"/>
            <a:ext cx="196659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u="sng" spc="15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500" u="sng" spc="-10" dirty="0">
                <a:solidFill>
                  <a:srgbClr val="B72502"/>
                </a:solidFill>
                <a:latin typeface="Arial"/>
                <a:cs typeface="Arial"/>
              </a:rPr>
              <a:t>Italian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Studies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95898" y="9901522"/>
            <a:ext cx="196278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Major in </a:t>
            </a:r>
            <a:r>
              <a:rPr sz="1500" spc="-10" dirty="0">
                <a:solidFill>
                  <a:srgbClr val="B72502"/>
                </a:solidFill>
                <a:latin typeface="Arial"/>
                <a:cs typeface="Arial"/>
              </a:rPr>
              <a:t>Italian </a:t>
            </a: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Studies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08597" y="10089094"/>
            <a:ext cx="1937385" cy="0"/>
          </a:xfrm>
          <a:custGeom>
            <a:avLst/>
            <a:gdLst/>
            <a:ahLst/>
            <a:cxnLst/>
            <a:rect l="l" t="t" r="r" b="b"/>
            <a:pathLst>
              <a:path w="1937384">
                <a:moveTo>
                  <a:pt x="0" y="0"/>
                </a:moveTo>
                <a:lnTo>
                  <a:pt x="1937004" y="0"/>
                </a:lnTo>
              </a:path>
            </a:pathLst>
          </a:custGeom>
          <a:ln w="9525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174168" y="10462862"/>
            <a:ext cx="225933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u="sng" dirty="0">
                <a:solidFill>
                  <a:srgbClr val="B72502"/>
                </a:solidFill>
                <a:latin typeface="Arial"/>
                <a:cs typeface="Arial"/>
              </a:rPr>
              <a:t>Honours in </a:t>
            </a:r>
            <a:r>
              <a:rPr sz="1500" u="sng" spc="-10" dirty="0">
                <a:solidFill>
                  <a:srgbClr val="B72502"/>
                </a:solidFill>
                <a:latin typeface="Arial"/>
                <a:cs typeface="Arial"/>
              </a:rPr>
              <a:t>Italian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Studies </a:t>
            </a:r>
            <a:endParaRPr sz="1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47804" y="11024203"/>
            <a:ext cx="345884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B72502"/>
                </a:solidFill>
                <a:latin typeface="Arial"/>
                <a:cs typeface="Arial"/>
              </a:rPr>
              <a:t>Joint Honours </a:t>
            </a:r>
            <a:r>
              <a:rPr sz="1500" spc="-20" dirty="0">
                <a:solidFill>
                  <a:srgbClr val="B72502"/>
                </a:solidFill>
                <a:latin typeface="Arial"/>
                <a:cs typeface="Arial"/>
              </a:rPr>
              <a:t>P</a:t>
            </a:r>
            <a:r>
              <a:rPr sz="1500" spc="-4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ogram</a:t>
            </a:r>
            <a:r>
              <a:rPr sz="1500" dirty="0">
                <a:solidFill>
                  <a:srgbClr val="B72502"/>
                </a:solidFill>
                <a:latin typeface="Arial"/>
                <a:cs typeface="Arial"/>
              </a:rPr>
              <a:t> in </a:t>
            </a:r>
            <a:r>
              <a:rPr sz="1500" spc="-10" dirty="0">
                <a:solidFill>
                  <a:srgbClr val="B72502"/>
                </a:solidFill>
                <a:latin typeface="Arial"/>
                <a:cs typeface="Arial"/>
              </a:rPr>
              <a:t>Italian</a:t>
            </a:r>
            <a:r>
              <a:rPr sz="150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Studies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60504" y="11219394"/>
            <a:ext cx="3433445" cy="0"/>
          </a:xfrm>
          <a:custGeom>
            <a:avLst/>
            <a:gdLst/>
            <a:ahLst/>
            <a:cxnLst/>
            <a:rect l="l" t="t" r="r" b="b"/>
            <a:pathLst>
              <a:path w="3433445">
                <a:moveTo>
                  <a:pt x="0" y="0"/>
                </a:moveTo>
                <a:lnTo>
                  <a:pt x="3433189" y="0"/>
                </a:lnTo>
              </a:path>
            </a:pathLst>
          </a:custGeom>
          <a:ln w="9525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634999"/>
            <a:ext cx="306705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65" dirty="0">
                <a:solidFill>
                  <a:srgbClr val="444444"/>
                </a:solidFill>
                <a:latin typeface="Arial"/>
                <a:cs typeface="Arial"/>
              </a:rPr>
              <a:t>Russia</a:t>
            </a:r>
            <a:r>
              <a:rPr sz="3200" b="1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3200" b="1" spc="-12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Studies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700" y="7372570"/>
            <a:ext cx="3691890" cy="438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2390">
              <a:lnSpc>
                <a:spcPct val="121900"/>
              </a:lnSpc>
            </a:pPr>
            <a:r>
              <a:rPr sz="1600" spc="-35" dirty="0">
                <a:latin typeface="Arial"/>
                <a:cs typeface="Arial"/>
              </a:rPr>
              <a:t>Ever </a:t>
            </a:r>
            <a:r>
              <a:rPr sz="1600" spc="15" dirty="0">
                <a:latin typeface="Arial"/>
                <a:cs typeface="Arial"/>
              </a:rPr>
              <a:t>wanted </a:t>
            </a:r>
            <a:r>
              <a:rPr sz="1600" spc="40" dirty="0">
                <a:latin typeface="Arial"/>
                <a:cs typeface="Arial"/>
              </a:rPr>
              <a:t>to </a:t>
            </a:r>
            <a:r>
              <a:rPr sz="1600" spc="25" dirty="0">
                <a:latin typeface="Arial"/>
                <a:cs typeface="Arial"/>
              </a:rPr>
              <a:t>know </a:t>
            </a:r>
            <a:r>
              <a:rPr sz="1600" spc="15" dirty="0">
                <a:latin typeface="Arial"/>
                <a:cs typeface="Arial"/>
              </a:rPr>
              <a:t>what </a:t>
            </a:r>
            <a:r>
              <a:rPr sz="1600" spc="-15" dirty="0">
                <a:latin typeface="Arial"/>
                <a:cs typeface="Arial"/>
              </a:rPr>
              <a:t>all </a:t>
            </a:r>
            <a:r>
              <a:rPr sz="1600" spc="5" dirty="0">
                <a:latin typeface="Arial"/>
                <a:cs typeface="Arial"/>
              </a:rPr>
              <a:t>the hype is </a:t>
            </a:r>
            <a:r>
              <a:rPr sz="1600" spc="15" dirty="0">
                <a:latin typeface="Arial"/>
                <a:cs typeface="Arial"/>
              </a:rPr>
              <a:t>about Dostoevsky?  </a:t>
            </a:r>
            <a:r>
              <a:rPr sz="1600" spc="-20" dirty="0">
                <a:latin typeface="Arial"/>
                <a:cs typeface="Arial"/>
              </a:rPr>
              <a:t>Or </a:t>
            </a:r>
            <a:r>
              <a:rPr sz="1600" spc="5" dirty="0">
                <a:latin typeface="Arial"/>
                <a:cs typeface="Arial"/>
              </a:rPr>
              <a:t>actually make </a:t>
            </a:r>
            <a:r>
              <a:rPr sz="1600" spc="25" dirty="0">
                <a:latin typeface="Arial"/>
                <a:cs typeface="Arial"/>
              </a:rPr>
              <a:t>it </a:t>
            </a:r>
            <a:r>
              <a:rPr sz="1600" spc="-15" dirty="0">
                <a:latin typeface="Arial"/>
                <a:cs typeface="Arial"/>
              </a:rPr>
              <a:t>all </a:t>
            </a:r>
            <a:r>
              <a:rPr sz="1600" spc="5" dirty="0">
                <a:latin typeface="Arial"/>
                <a:cs typeface="Arial"/>
              </a:rPr>
              <a:t>the way </a:t>
            </a:r>
            <a:r>
              <a:rPr sz="1600" spc="20" dirty="0">
                <a:latin typeface="Arial"/>
                <a:cs typeface="Arial"/>
              </a:rPr>
              <a:t>th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ough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i="1" spc="-95" dirty="0">
                <a:latin typeface="Arial"/>
                <a:cs typeface="Arial"/>
              </a:rPr>
              <a:t>W</a:t>
            </a:r>
            <a:r>
              <a:rPr sz="1600" i="1" spc="-40" dirty="0">
                <a:latin typeface="Arial"/>
                <a:cs typeface="Arial"/>
              </a:rPr>
              <a:t>ar</a:t>
            </a:r>
            <a:r>
              <a:rPr sz="1600" i="1" dirty="0">
                <a:latin typeface="Arial"/>
                <a:cs typeface="Arial"/>
              </a:rPr>
              <a:t> and </a:t>
            </a:r>
            <a:r>
              <a:rPr sz="1600" i="1" spc="-30" dirty="0">
                <a:latin typeface="Arial"/>
                <a:cs typeface="Arial"/>
              </a:rPr>
              <a:t>Peace</a:t>
            </a:r>
            <a:r>
              <a:rPr sz="1600" dirty="0"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spc="-20" dirty="0">
                <a:latin typeface="Arial"/>
                <a:cs typeface="Arial"/>
              </a:rPr>
              <a:t>Or </a:t>
            </a:r>
            <a:r>
              <a:rPr sz="1600" spc="10" dirty="0">
                <a:latin typeface="Arial"/>
                <a:cs typeface="Arial"/>
              </a:rPr>
              <a:t>just </a:t>
            </a:r>
            <a:r>
              <a:rPr sz="1600" spc="5" dirty="0">
                <a:latin typeface="Arial"/>
                <a:cs typeface="Arial"/>
              </a:rPr>
              <a:t>understand </a:t>
            </a:r>
            <a:r>
              <a:rPr sz="1600" spc="15" dirty="0">
                <a:latin typeface="Arial"/>
                <a:cs typeface="Arial"/>
              </a:rPr>
              <a:t>what </a:t>
            </a:r>
            <a:r>
              <a:rPr sz="1600" spc="5" dirty="0">
                <a:latin typeface="Arial"/>
                <a:cs typeface="Arial"/>
              </a:rPr>
              <a:t>those </a:t>
            </a:r>
            <a:r>
              <a:rPr sz="1600" spc="-10" dirty="0">
                <a:latin typeface="Arial"/>
                <a:cs typeface="Arial"/>
              </a:rPr>
              <a:t>crazy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looking </a:t>
            </a:r>
            <a:r>
              <a:rPr sz="1600" spc="5" dirty="0">
                <a:latin typeface="Arial"/>
                <a:cs typeface="Arial"/>
              </a:rPr>
              <a:t>Cyrillic letters actually </a:t>
            </a:r>
            <a:r>
              <a:rPr sz="1600" spc="-10" dirty="0">
                <a:latin typeface="Arial"/>
                <a:cs typeface="Arial"/>
              </a:rPr>
              <a:t>mean?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Russian </a:t>
            </a:r>
            <a:r>
              <a:rPr sz="1600" spc="5" dirty="0">
                <a:latin typeface="Arial"/>
                <a:cs typeface="Arial"/>
              </a:rPr>
              <a:t>Studies </a:t>
            </a:r>
            <a:r>
              <a:rPr sz="1600" spc="10" dirty="0">
                <a:latin typeface="Arial"/>
                <a:cs typeface="Arial"/>
              </a:rPr>
              <a:t>at McGill </a:t>
            </a:r>
            <a:r>
              <a:rPr sz="1600" spc="25" dirty="0">
                <a:latin typeface="Arial"/>
                <a:cs typeface="Arial"/>
              </a:rPr>
              <a:t>o</a:t>
            </a:r>
            <a:r>
              <a:rPr sz="1600" spc="-20" dirty="0">
                <a:latin typeface="Calibri"/>
                <a:cs typeface="Calibri"/>
              </a:rPr>
              <a:t>ﬀ</a:t>
            </a:r>
            <a:r>
              <a:rPr sz="1600" spc="-15" dirty="0">
                <a:latin typeface="Arial"/>
                <a:cs typeface="Arial"/>
              </a:rPr>
              <a:t>ers </a:t>
            </a:r>
            <a:r>
              <a:rPr sz="1600" spc="5" dirty="0">
                <a:latin typeface="Arial"/>
                <a:cs typeface="Arial"/>
              </a:rPr>
              <a:t>vibrant,</a:t>
            </a:r>
            <a:r>
              <a:rPr sz="1600" dirty="0">
                <a:latin typeface="Arial"/>
                <a:cs typeface="Arial"/>
              </a:rPr>
              <a:t> inte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disciplinary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ograms</a:t>
            </a:r>
            <a:r>
              <a:rPr sz="1600" dirty="0">
                <a:latin typeface="Arial"/>
                <a:cs typeface="Arial"/>
              </a:rPr>
              <a:t> ranging </a:t>
            </a:r>
            <a:r>
              <a:rPr sz="1600" spc="5" dirty="0">
                <a:latin typeface="Arial"/>
                <a:cs typeface="Arial"/>
              </a:rPr>
              <a:t>f</a:t>
            </a:r>
            <a:r>
              <a:rPr sz="1600" spc="-20" dirty="0">
                <a:latin typeface="Arial"/>
                <a:cs typeface="Arial"/>
              </a:rPr>
              <a:t>r</a:t>
            </a:r>
            <a:r>
              <a:rPr sz="1600" spc="20" dirty="0">
                <a:latin typeface="Arial"/>
                <a:cs typeface="Arial"/>
              </a:rPr>
              <a:t>om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intensive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language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study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literatu</a:t>
            </a:r>
            <a:r>
              <a:rPr sz="1600" spc="-25" dirty="0">
                <a:latin typeface="Arial"/>
                <a:cs typeface="Arial"/>
              </a:rPr>
              <a:t>r</a:t>
            </a:r>
            <a:r>
              <a:rPr sz="1600" spc="-20" dirty="0">
                <a:latin typeface="Arial"/>
                <a:cs typeface="Arial"/>
              </a:rPr>
              <a:t>e,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film,</a:t>
            </a:r>
            <a:r>
              <a:rPr sz="1600" dirty="0">
                <a:latin typeface="Arial"/>
                <a:cs typeface="Arial"/>
              </a:rPr>
              <a:t> drama,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opera.  </a:t>
            </a:r>
            <a:r>
              <a:rPr sz="1600" spc="5" dirty="0">
                <a:latin typeface="Arial"/>
                <a:cs typeface="Arial"/>
              </a:rPr>
              <a:t>Students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can choose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take </a:t>
            </a:r>
            <a:r>
              <a:rPr sz="1600" spc="-4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ogram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study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fo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cused</a:t>
            </a:r>
            <a:r>
              <a:rPr sz="1600" dirty="0">
                <a:latin typeface="Arial"/>
                <a:cs typeface="Arial"/>
              </a:rPr>
              <a:t> exclusively </a:t>
            </a:r>
            <a:r>
              <a:rPr sz="1600" spc="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language,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or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can minor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cultu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lea</a:t>
            </a:r>
            <a:r>
              <a:rPr sz="1600" spc="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n </a:t>
            </a:r>
            <a:r>
              <a:rPr sz="1600" spc="15" dirty="0">
                <a:latin typeface="Arial"/>
                <a:cs typeface="Arial"/>
              </a:rPr>
              <a:t>about</a:t>
            </a:r>
            <a:r>
              <a:rPr sz="1600" spc="5" dirty="0">
                <a:latin typeface="Arial"/>
                <a:cs typeface="Arial"/>
              </a:rPr>
              <a:t> 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rich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cultural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tradition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th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ough courses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taught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-15" dirty="0">
                <a:latin typeface="Arial"/>
                <a:cs typeface="Arial"/>
              </a:rPr>
              <a:t>English,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or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better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still, 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combine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two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Ma</a:t>
            </a:r>
            <a:r>
              <a:rPr sz="1600" spc="85" dirty="0"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92700" y="7372570"/>
            <a:ext cx="3766820" cy="201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11454">
              <a:lnSpc>
                <a:spcPct val="121900"/>
              </a:lnSpc>
            </a:pPr>
            <a:r>
              <a:rPr sz="1600" spc="10" dirty="0">
                <a:latin typeface="Arial"/>
                <a:cs typeface="Arial"/>
              </a:rPr>
              <a:t>jo</a:t>
            </a:r>
            <a:r>
              <a:rPr sz="1600" spc="-15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, Honours, </a:t>
            </a:r>
            <a:r>
              <a:rPr sz="1600" spc="10" dirty="0">
                <a:latin typeface="Arial"/>
                <a:cs typeface="Arial"/>
              </a:rPr>
              <a:t>or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Joint</a:t>
            </a:r>
            <a:r>
              <a:rPr sz="1600" dirty="0">
                <a:latin typeface="Arial"/>
                <a:cs typeface="Arial"/>
              </a:rPr>
              <a:t> Honours.  </a:t>
            </a:r>
            <a:r>
              <a:rPr sz="1600" spc="-130" dirty="0">
                <a:latin typeface="Arial"/>
                <a:cs typeface="Arial"/>
              </a:rPr>
              <a:t>W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pride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ourselves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being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warm,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wel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coming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part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university whe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spc="3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ofessors, </a:t>
            </a:r>
            <a:r>
              <a:rPr sz="1600" spc="10" dirty="0">
                <a:latin typeface="Arial"/>
                <a:cs typeface="Arial"/>
              </a:rPr>
              <a:t>lectu</a:t>
            </a:r>
            <a:r>
              <a:rPr sz="1600" spc="-20" dirty="0">
                <a:latin typeface="Arial"/>
                <a:cs typeface="Arial"/>
              </a:rPr>
              <a:t>r</a:t>
            </a:r>
            <a:r>
              <a:rPr sz="1600" spc="-15" dirty="0">
                <a:latin typeface="Arial"/>
                <a:cs typeface="Arial"/>
              </a:rPr>
              <a:t>ers,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teaching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assis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tants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a</a:t>
            </a:r>
            <a:r>
              <a:rPr sz="1600" spc="-50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all</a:t>
            </a:r>
            <a:r>
              <a:rPr sz="1600" dirty="0">
                <a:latin typeface="Arial"/>
                <a:cs typeface="Arial"/>
              </a:rPr>
              <a:t> passionate </a:t>
            </a:r>
            <a:r>
              <a:rPr sz="1600" spc="15" dirty="0">
                <a:latin typeface="Arial"/>
                <a:cs typeface="Arial"/>
              </a:rPr>
              <a:t>about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what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we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do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committed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our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students’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suc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cess.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92700" y="9750010"/>
            <a:ext cx="3781425" cy="201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20" dirty="0">
                <a:latin typeface="Arial"/>
                <a:cs typeface="Arial"/>
              </a:rPr>
              <a:t>Russia has </a:t>
            </a:r>
            <a:r>
              <a:rPr sz="1600" spc="-10" dirty="0">
                <a:latin typeface="Arial"/>
                <a:cs typeface="Arial"/>
              </a:rPr>
              <a:t>always held </a:t>
            </a:r>
            <a:r>
              <a:rPr sz="1600" spc="-40" dirty="0">
                <a:latin typeface="Arial"/>
                <a:cs typeface="Arial"/>
              </a:rPr>
              <a:t>a </a:t>
            </a:r>
            <a:r>
              <a:rPr sz="1600" spc="5" dirty="0">
                <a:latin typeface="Arial"/>
                <a:cs typeface="Arial"/>
              </a:rPr>
              <a:t>special fascina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tion for </a:t>
            </a:r>
            <a:r>
              <a:rPr sz="1600" spc="5" dirty="0">
                <a:latin typeface="Arial"/>
                <a:cs typeface="Arial"/>
              </a:rPr>
              <a:t>the </a:t>
            </a:r>
            <a:r>
              <a:rPr sz="1600" spc="-130" dirty="0">
                <a:latin typeface="Arial"/>
                <a:cs typeface="Arial"/>
              </a:rPr>
              <a:t>W</a:t>
            </a:r>
            <a:r>
              <a:rPr sz="1600" spc="5" dirty="0">
                <a:latin typeface="Arial"/>
                <a:cs typeface="Arial"/>
              </a:rPr>
              <a:t>est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th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ough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rise</a:t>
            </a:r>
            <a:r>
              <a:rPr sz="1600" spc="-10" dirty="0">
                <a:latin typeface="Arial"/>
                <a:cs typeface="Arial"/>
              </a:rPr>
              <a:t> 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fall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standing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major </a:t>
            </a:r>
            <a:r>
              <a:rPr sz="1600" spc="20" dirty="0">
                <a:latin typeface="Arial"/>
                <a:cs typeface="Arial"/>
              </a:rPr>
              <a:t>world</a:t>
            </a:r>
            <a:r>
              <a:rPr sz="1600" spc="25" dirty="0">
                <a:latin typeface="Arial"/>
                <a:cs typeface="Arial"/>
              </a:rPr>
              <a:t> powe</a:t>
            </a:r>
            <a:r>
              <a:rPr sz="1600" spc="-15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, </a:t>
            </a:r>
            <a:r>
              <a:rPr sz="1600" spc="-20" dirty="0">
                <a:latin typeface="Arial"/>
                <a:cs typeface="Arial"/>
              </a:rPr>
              <a:t>her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significance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inte</a:t>
            </a:r>
            <a:r>
              <a:rPr sz="1600" spc="25" dirty="0">
                <a:latin typeface="Arial"/>
                <a:cs typeface="Arial"/>
              </a:rPr>
              <a:t>r</a:t>
            </a:r>
            <a:r>
              <a:rPr sz="1600" spc="-20" dirty="0">
                <a:latin typeface="Arial"/>
                <a:cs typeface="Arial"/>
              </a:rPr>
              <a:t>na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tional</a:t>
            </a:r>
            <a:r>
              <a:rPr sz="1600" dirty="0">
                <a:latin typeface="Arial"/>
                <a:cs typeface="Arial"/>
              </a:rPr>
              <a:t> stage </a:t>
            </a:r>
            <a:r>
              <a:rPr sz="1600" spc="-20" dirty="0">
                <a:latin typeface="Arial"/>
                <a:cs typeface="Arial"/>
              </a:rPr>
              <a:t>has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never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waned,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nor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 magnitude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beauty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cultural</a:t>
            </a:r>
            <a:r>
              <a:rPr sz="1600" dirty="0">
                <a:latin typeface="Arial"/>
                <a:cs typeface="Arial"/>
              </a:rPr>
              <a:t> achievements.  </a:t>
            </a:r>
            <a:r>
              <a:rPr sz="1600" spc="5" dirty="0">
                <a:latin typeface="Arial"/>
                <a:cs typeface="Arial"/>
              </a:rPr>
              <a:t>Studying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at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8000" y="1936055"/>
            <a:ext cx="8737600" cy="50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11600" y="723899"/>
            <a:ext cx="5194935" cy="85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5255">
              <a:lnSpc>
                <a:spcPct val="128600"/>
              </a:lnSpc>
            </a:pP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Beau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ty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myst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erious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well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errible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devil are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figh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here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lefield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rt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man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3295650">
              <a:lnSpc>
                <a:spcPct val="100000"/>
              </a:lnSpc>
              <a:spcBef>
                <a:spcPts val="550"/>
              </a:spcBef>
            </a:pP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Fyodor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evsky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63383" y="12280900"/>
            <a:ext cx="1949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929292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022570"/>
            <a:ext cx="2844800" cy="6766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10" dirty="0">
                <a:latin typeface="Arial"/>
                <a:cs typeface="Arial"/>
              </a:rPr>
              <a:t>McGill </a:t>
            </a:r>
            <a:r>
              <a:rPr sz="1600" spc="25" dirty="0">
                <a:latin typeface="Arial"/>
                <a:cs typeface="Arial"/>
              </a:rPr>
              <a:t>o</a:t>
            </a:r>
            <a:r>
              <a:rPr sz="1600" spc="-20" dirty="0">
                <a:latin typeface="Calibri"/>
                <a:cs typeface="Calibri"/>
              </a:rPr>
              <a:t>ﬀ</a:t>
            </a:r>
            <a:r>
              <a:rPr sz="1600" spc="-15" dirty="0">
                <a:latin typeface="Arial"/>
                <a:cs typeface="Arial"/>
              </a:rPr>
              <a:t>ers </a:t>
            </a:r>
            <a:r>
              <a:rPr sz="1600" spc="-40" dirty="0">
                <a:latin typeface="Arial"/>
                <a:cs typeface="Arial"/>
              </a:rPr>
              <a:t>a </a:t>
            </a:r>
            <a:r>
              <a:rPr sz="1600" spc="-15" dirty="0">
                <a:latin typeface="Arial"/>
                <a:cs typeface="Arial"/>
              </a:rPr>
              <a:t>ra</a:t>
            </a:r>
            <a:r>
              <a:rPr sz="1600" spc="-45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opportu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nity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delve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deeply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into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very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di</a:t>
            </a:r>
            <a:r>
              <a:rPr sz="1600" spc="-20" dirty="0">
                <a:latin typeface="Calibri"/>
                <a:cs typeface="Calibri"/>
              </a:rPr>
              <a:t>ﬀ</a:t>
            </a:r>
            <a:r>
              <a:rPr sz="1600" spc="-30" dirty="0">
                <a:latin typeface="Arial"/>
                <a:cs typeface="Arial"/>
              </a:rPr>
              <a:t>e</a:t>
            </a:r>
            <a:r>
              <a:rPr sz="1600" spc="-5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cultu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20" dirty="0">
                <a:latin typeface="Arial"/>
                <a:cs typeface="Arial"/>
              </a:rPr>
              <a:t>e,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immerse </a:t>
            </a:r>
            <a:r>
              <a:rPr sz="1600" spc="-10" dirty="0">
                <a:latin typeface="Arial"/>
                <a:cs typeface="Arial"/>
              </a:rPr>
              <a:t>oneself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20" dirty="0">
                <a:latin typeface="Arial"/>
                <a:cs typeface="Arial"/>
              </a:rPr>
              <a:t>fo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eign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sounds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confound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ear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tangle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tongue,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0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estle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with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“ete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15" dirty="0">
                <a:latin typeface="Arial"/>
                <a:cs typeface="Arial"/>
              </a:rPr>
              <a:t>nal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questions”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 </a:t>
            </a:r>
            <a:r>
              <a:rPr sz="1600" spc="-10" dirty="0">
                <a:latin typeface="Arial"/>
                <a:cs typeface="Arial"/>
              </a:rPr>
              <a:t>heart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Russia</a:t>
            </a:r>
            <a:r>
              <a:rPr sz="1600" spc="-35" dirty="0">
                <a:latin typeface="Arial"/>
                <a:cs typeface="Arial"/>
              </a:rPr>
              <a:t>’</a:t>
            </a:r>
            <a:r>
              <a:rPr sz="1600" dirty="0">
                <a:latin typeface="Arial"/>
                <a:cs typeface="Arial"/>
              </a:rPr>
              <a:t>s </a:t>
            </a:r>
            <a:r>
              <a:rPr sz="1600" spc="5" dirty="0">
                <a:latin typeface="Arial"/>
                <a:cs typeface="Arial"/>
              </a:rPr>
              <a:t>classic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nov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els,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explo</a:t>
            </a:r>
            <a:r>
              <a:rPr sz="1600" spc="-25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g</a:t>
            </a:r>
            <a:r>
              <a:rPr sz="1600" spc="-20" dirty="0">
                <a:latin typeface="Arial"/>
                <a:cs typeface="Arial"/>
              </a:rPr>
              <a:t>r</a:t>
            </a:r>
            <a:r>
              <a:rPr sz="1600" spc="15" dirty="0">
                <a:latin typeface="Arial"/>
                <a:cs typeface="Arial"/>
              </a:rPr>
              <a:t>ound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b</a:t>
            </a:r>
            <a:r>
              <a:rPr sz="1600" spc="-10" dirty="0">
                <a:latin typeface="Arial"/>
                <a:cs typeface="Arial"/>
              </a:rPr>
              <a:t>reaking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developments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So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viet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film,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untan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gle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tho</a:t>
            </a:r>
            <a:r>
              <a:rPr sz="1600" spc="4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ny </a:t>
            </a:r>
            <a:r>
              <a:rPr sz="1600" spc="10" dirty="0">
                <a:latin typeface="Arial"/>
                <a:cs typeface="Arial"/>
              </a:rPr>
              <a:t>implications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Soviet </a:t>
            </a:r>
            <a:r>
              <a:rPr sz="1600" spc="5" dirty="0">
                <a:latin typeface="Arial"/>
                <a:cs typeface="Arial"/>
              </a:rPr>
              <a:t>censorship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study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masterpieces </a:t>
            </a:r>
            <a:r>
              <a:rPr sz="1600" spc="30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eated </a:t>
            </a:r>
            <a:r>
              <a:rPr sz="1600" spc="15" dirty="0">
                <a:latin typeface="Arial"/>
                <a:cs typeface="Arial"/>
              </a:rPr>
              <a:t>dur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totalitarian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egime,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lis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music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by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50" dirty="0">
                <a:latin typeface="Arial"/>
                <a:cs typeface="Arial"/>
              </a:rPr>
              <a:t>T</a:t>
            </a:r>
            <a:r>
              <a:rPr sz="1600" spc="5" dirty="0">
                <a:latin typeface="Arial"/>
                <a:cs typeface="Arial"/>
              </a:rPr>
              <a:t>chaikovsk</a:t>
            </a:r>
            <a:r>
              <a:rPr sz="1600" spc="-120" dirty="0">
                <a:latin typeface="Arial"/>
                <a:cs typeface="Arial"/>
              </a:rPr>
              <a:t>y</a:t>
            </a:r>
            <a:r>
              <a:rPr sz="1600" dirty="0">
                <a:latin typeface="Arial"/>
                <a:cs typeface="Arial"/>
              </a:rPr>
              <a:t>, </a:t>
            </a:r>
            <a:r>
              <a:rPr sz="1600" spc="15" dirty="0">
                <a:latin typeface="Arial"/>
                <a:cs typeface="Arial"/>
              </a:rPr>
              <a:t>Muso</a:t>
            </a:r>
            <a:r>
              <a:rPr sz="1600" spc="-35" dirty="0">
                <a:latin typeface="Arial"/>
                <a:cs typeface="Arial"/>
              </a:rPr>
              <a:t>r</a:t>
            </a:r>
            <a:r>
              <a:rPr sz="1600" spc="15" dirty="0">
                <a:latin typeface="Arial"/>
                <a:cs typeface="Arial"/>
              </a:rPr>
              <a:t>gsk</a:t>
            </a:r>
            <a:r>
              <a:rPr sz="1600" spc="-120" dirty="0">
                <a:latin typeface="Arial"/>
                <a:cs typeface="Arial"/>
              </a:rPr>
              <a:t>y</a:t>
            </a:r>
            <a:r>
              <a:rPr sz="1600" dirty="0">
                <a:latin typeface="Arial"/>
                <a:cs typeface="Arial"/>
              </a:rPr>
              <a:t>,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Shostakovich 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understand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cultu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that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helped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shape</a:t>
            </a:r>
            <a:r>
              <a:rPr sz="1600" dirty="0">
                <a:latin typeface="Arial"/>
                <a:cs typeface="Arial"/>
              </a:rPr>
              <a:t> their </a:t>
            </a:r>
            <a:r>
              <a:rPr sz="1600" spc="15" dirty="0">
                <a:latin typeface="Arial"/>
                <a:cs typeface="Arial"/>
              </a:rPr>
              <a:t>artistic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aims.  </a:t>
            </a:r>
            <a:r>
              <a:rPr sz="1600" spc="-130" dirty="0">
                <a:latin typeface="Arial"/>
                <a:cs typeface="Arial"/>
              </a:rPr>
              <a:t>W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want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open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minds</a:t>
            </a:r>
            <a:r>
              <a:rPr sz="1600" spc="5" dirty="0">
                <a:latin typeface="Arial"/>
                <a:cs typeface="Arial"/>
              </a:rPr>
              <a:t> 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ovide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new view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world.</a:t>
            </a:r>
            <a:r>
              <a:rPr sz="1600" dirty="0">
                <a:latin typeface="Arial"/>
                <a:cs typeface="Arial"/>
              </a:rPr>
              <a:t> 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not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McGill,</a:t>
            </a:r>
            <a:r>
              <a:rPr sz="1600" dirty="0">
                <a:latin typeface="Arial"/>
                <a:cs typeface="Arial"/>
              </a:rPr>
              <a:t> then when?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8154889"/>
            <a:ext cx="3709035" cy="320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20" dirty="0">
                <a:latin typeface="Arial"/>
                <a:cs typeface="Arial"/>
              </a:rPr>
              <a:t>In </a:t>
            </a:r>
            <a:r>
              <a:rPr sz="1600" spc="20" dirty="0">
                <a:latin typeface="Arial"/>
                <a:cs typeface="Arial"/>
              </a:rPr>
              <a:t>addition </a:t>
            </a:r>
            <a:r>
              <a:rPr sz="1600" spc="40" dirty="0">
                <a:latin typeface="Arial"/>
                <a:cs typeface="Arial"/>
              </a:rPr>
              <a:t>to </a:t>
            </a:r>
            <a:r>
              <a:rPr sz="1600" spc="25" dirty="0">
                <a:latin typeface="Arial"/>
                <a:cs typeface="Arial"/>
              </a:rPr>
              <a:t>o</a:t>
            </a:r>
            <a:r>
              <a:rPr sz="1600" spc="-20" dirty="0">
                <a:latin typeface="Calibri"/>
                <a:cs typeface="Calibri"/>
              </a:rPr>
              <a:t>ﬀ</a:t>
            </a:r>
            <a:r>
              <a:rPr sz="1600" spc="-10" dirty="0">
                <a:latin typeface="Arial"/>
                <a:cs typeface="Arial"/>
              </a:rPr>
              <a:t>ering </a:t>
            </a:r>
            <a:r>
              <a:rPr sz="1600" spc="5" dirty="0">
                <a:latin typeface="Arial"/>
                <a:cs typeface="Arial"/>
              </a:rPr>
              <a:t>the only full unde</a:t>
            </a:r>
            <a:r>
              <a:rPr sz="1600" spc="-45" dirty="0">
                <a:latin typeface="Arial"/>
                <a:cs typeface="Arial"/>
              </a:rPr>
              <a:t>r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graduate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graduate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3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25" dirty="0">
                <a:latin typeface="Arial"/>
                <a:cs typeface="Arial"/>
              </a:rPr>
              <a:t>o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grams (including </a:t>
            </a:r>
            <a:r>
              <a:rPr sz="1600" spc="10" dirty="0">
                <a:latin typeface="Arial"/>
                <a:cs typeface="Arial"/>
              </a:rPr>
              <a:t>MA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PhD)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-25" dirty="0">
                <a:latin typeface="Arial"/>
                <a:cs typeface="Arial"/>
              </a:rPr>
              <a:t>Que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bec,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McGill</a:t>
            </a:r>
            <a:r>
              <a:rPr sz="1600" spc="-35" dirty="0">
                <a:latin typeface="Arial"/>
                <a:cs typeface="Arial"/>
              </a:rPr>
              <a:t>’</a:t>
            </a:r>
            <a:r>
              <a:rPr sz="1600" dirty="0">
                <a:latin typeface="Arial"/>
                <a:cs typeface="Arial"/>
              </a:rPr>
              <a:t>s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Studies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continues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attract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la</a:t>
            </a:r>
            <a:r>
              <a:rPr sz="1600" spc="-6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gest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student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en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ollments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15" dirty="0">
                <a:latin typeface="Arial"/>
                <a:cs typeface="Arial"/>
              </a:rPr>
              <a:t>North</a:t>
            </a:r>
            <a:r>
              <a:rPr sz="1600" dirty="0">
                <a:latin typeface="Arial"/>
                <a:cs typeface="Arial"/>
              </a:rPr>
              <a:t> America.  </a:t>
            </a:r>
            <a:r>
              <a:rPr sz="1600" spc="15" dirty="0">
                <a:latin typeface="Arial"/>
                <a:cs typeface="Arial"/>
              </a:rPr>
              <a:t>App</a:t>
            </a:r>
            <a:r>
              <a:rPr sz="1600" spc="-20" dirty="0">
                <a:latin typeface="Arial"/>
                <a:cs typeface="Arial"/>
              </a:rPr>
              <a:t>r</a:t>
            </a:r>
            <a:r>
              <a:rPr sz="1600" spc="10" dirty="0">
                <a:latin typeface="Arial"/>
                <a:cs typeface="Arial"/>
              </a:rPr>
              <a:t>oxi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mately </a:t>
            </a:r>
            <a:r>
              <a:rPr sz="1600" spc="20" dirty="0">
                <a:latin typeface="Arial"/>
                <a:cs typeface="Arial"/>
              </a:rPr>
              <a:t>twenty-five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students</a:t>
            </a:r>
            <a:r>
              <a:rPr sz="1600" dirty="0">
                <a:latin typeface="Arial"/>
                <a:cs typeface="Arial"/>
              </a:rPr>
              <a:t> graduate </a:t>
            </a:r>
            <a:r>
              <a:rPr sz="1600" spc="-10" dirty="0">
                <a:latin typeface="Arial"/>
                <a:cs typeface="Arial"/>
              </a:rPr>
              <a:t>each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year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unde</a:t>
            </a:r>
            <a:r>
              <a:rPr sz="1600" spc="-4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graduate </a:t>
            </a:r>
            <a:r>
              <a:rPr sz="1600" spc="3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25" dirty="0">
                <a:latin typeface="Arial"/>
                <a:cs typeface="Arial"/>
              </a:rPr>
              <a:t>o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grams, many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whom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eceived </a:t>
            </a:r>
            <a:r>
              <a:rPr sz="1600" spc="30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15" dirty="0">
                <a:latin typeface="Arial"/>
                <a:cs typeface="Arial"/>
              </a:rPr>
              <a:t>edit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for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courses</a:t>
            </a:r>
            <a:r>
              <a:rPr sz="1600" dirty="0">
                <a:latin typeface="Arial"/>
                <a:cs typeface="Arial"/>
              </a:rPr>
              <a:t> taken in </a:t>
            </a:r>
            <a:r>
              <a:rPr sz="1600" spc="-20" dirty="0">
                <a:latin typeface="Arial"/>
                <a:cs typeface="Arial"/>
              </a:rPr>
              <a:t>Russia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during</a:t>
            </a:r>
            <a:r>
              <a:rPr sz="1600" dirty="0">
                <a:latin typeface="Arial"/>
                <a:cs typeface="Arial"/>
              </a:rPr>
              <a:t> their </a:t>
            </a:r>
            <a:r>
              <a:rPr sz="1600" spc="3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ograms.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6200" y="1022570"/>
            <a:ext cx="2366645" cy="646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30" dirty="0">
                <a:latin typeface="Arial"/>
                <a:cs typeface="Arial"/>
              </a:rPr>
              <a:t>Due </a:t>
            </a:r>
            <a:r>
              <a:rPr sz="1600" spc="40" dirty="0">
                <a:latin typeface="Arial"/>
                <a:cs typeface="Arial"/>
              </a:rPr>
              <a:t>to </a:t>
            </a:r>
            <a:r>
              <a:rPr sz="1600" spc="5" dirty="0">
                <a:latin typeface="Arial"/>
                <a:cs typeface="Arial"/>
              </a:rPr>
              <a:t>expanding </a:t>
            </a:r>
            <a:r>
              <a:rPr sz="1600" spc="10" dirty="0">
                <a:latin typeface="Arial"/>
                <a:cs typeface="Arial"/>
              </a:rPr>
              <a:t>global</a:t>
            </a:r>
            <a:r>
              <a:rPr sz="1600" spc="5" dirty="0">
                <a:latin typeface="Arial"/>
                <a:cs typeface="Arial"/>
              </a:rPr>
              <a:t> links </a:t>
            </a:r>
            <a:r>
              <a:rPr sz="1600" spc="-100" dirty="0">
                <a:latin typeface="Arial"/>
                <a:cs typeface="Arial"/>
              </a:rPr>
              <a:t>– </a:t>
            </a:r>
            <a:r>
              <a:rPr sz="1600" spc="30" dirty="0">
                <a:latin typeface="Arial"/>
                <a:cs typeface="Arial"/>
              </a:rPr>
              <a:t>both business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institutional </a:t>
            </a:r>
            <a:r>
              <a:rPr sz="1600" spc="-100" dirty="0">
                <a:latin typeface="Arial"/>
                <a:cs typeface="Arial"/>
              </a:rPr>
              <a:t>– </a:t>
            </a:r>
            <a:r>
              <a:rPr sz="1600" spc="-40" dirty="0">
                <a:latin typeface="Arial"/>
                <a:cs typeface="Arial"/>
              </a:rPr>
              <a:t>a </a:t>
            </a:r>
            <a:r>
              <a:rPr sz="1600" spc="15" dirty="0">
                <a:latin typeface="Arial"/>
                <a:cs typeface="Arial"/>
              </a:rPr>
              <a:t>wide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range </a:t>
            </a:r>
            <a:r>
              <a:rPr sz="1600" spc="25" dirty="0">
                <a:latin typeface="Arial"/>
                <a:cs typeface="Arial"/>
              </a:rPr>
              <a:t>of </a:t>
            </a:r>
            <a:r>
              <a:rPr sz="1600" spc="10" dirty="0">
                <a:latin typeface="Arial"/>
                <a:cs typeface="Arial"/>
              </a:rPr>
              <a:t>opportunities </a:t>
            </a:r>
            <a:r>
              <a:rPr sz="1600" spc="-30" dirty="0">
                <a:latin typeface="Arial"/>
                <a:cs typeface="Arial"/>
              </a:rPr>
              <a:t>a</a:t>
            </a:r>
            <a:r>
              <a:rPr sz="1600" spc="-50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open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students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with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qualifications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studies.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Knowledge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language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important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asset</a:t>
            </a:r>
            <a:r>
              <a:rPr sz="1600" dirty="0">
                <a:latin typeface="Arial"/>
                <a:cs typeface="Arial"/>
              </a:rPr>
              <a:t> in nu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me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ous</a:t>
            </a:r>
            <a:r>
              <a:rPr sz="1600" dirty="0">
                <a:latin typeface="Arial"/>
                <a:cs typeface="Arial"/>
              </a:rPr>
              <a:t> sphe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spc="-20" dirty="0">
                <a:latin typeface="Arial"/>
                <a:cs typeface="Arial"/>
              </a:rPr>
              <a:t>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studying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Russian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cultu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trains skills in </a:t>
            </a:r>
            <a:r>
              <a:rPr sz="1600" spc="5" dirty="0">
                <a:latin typeface="Arial"/>
                <a:cs typeface="Arial"/>
              </a:rPr>
              <a:t>close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ead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ing,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analysis,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exposi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tory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writing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that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a</a:t>
            </a:r>
            <a:r>
              <a:rPr sz="1600" spc="-50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cru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cial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almost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any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job.</a:t>
            </a:r>
            <a:endParaRPr sz="1600">
              <a:latin typeface="Arial"/>
              <a:cs typeface="Arial"/>
            </a:endParaRPr>
          </a:p>
          <a:p>
            <a:pPr marL="12700" marR="12065">
              <a:lnSpc>
                <a:spcPct val="121900"/>
              </a:lnSpc>
            </a:pPr>
            <a:r>
              <a:rPr sz="1600" dirty="0">
                <a:latin typeface="Arial"/>
                <a:cs typeface="Arial"/>
              </a:rPr>
              <a:t>Many </a:t>
            </a:r>
            <a:r>
              <a:rPr sz="1600" spc="25" dirty="0">
                <a:latin typeface="Arial"/>
                <a:cs typeface="Arial"/>
              </a:rPr>
              <a:t>of </a:t>
            </a:r>
            <a:r>
              <a:rPr sz="1600" spc="5" dirty="0">
                <a:latin typeface="Arial"/>
                <a:cs typeface="Arial"/>
              </a:rPr>
              <a:t>our </a:t>
            </a:r>
            <a:r>
              <a:rPr sz="1600" spc="15" dirty="0">
                <a:latin typeface="Arial"/>
                <a:cs typeface="Arial"/>
              </a:rPr>
              <a:t>students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have </a:t>
            </a:r>
            <a:r>
              <a:rPr sz="1600" spc="-10" dirty="0">
                <a:latin typeface="Arial"/>
                <a:cs typeface="Arial"/>
              </a:rPr>
              <a:t>also gone </a:t>
            </a:r>
            <a:r>
              <a:rPr sz="1600" spc="5" dirty="0">
                <a:latin typeface="Arial"/>
                <a:cs typeface="Arial"/>
              </a:rPr>
              <a:t>on </a:t>
            </a:r>
            <a:r>
              <a:rPr sz="1600" spc="40" dirty="0">
                <a:latin typeface="Arial"/>
                <a:cs typeface="Arial"/>
              </a:rPr>
              <a:t>to </a:t>
            </a:r>
            <a:r>
              <a:rPr sz="1600" spc="15" dirty="0">
                <a:latin typeface="Arial"/>
                <a:cs typeface="Arial"/>
              </a:rPr>
              <a:t>pur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sue </a:t>
            </a:r>
            <a:r>
              <a:rPr sz="1600" spc="-10" dirty="0">
                <a:latin typeface="Arial"/>
                <a:cs typeface="Arial"/>
              </a:rPr>
              <a:t>higher </a:t>
            </a:r>
            <a:r>
              <a:rPr sz="1600" spc="5" dirty="0">
                <a:latin typeface="Arial"/>
                <a:cs typeface="Arial"/>
              </a:rPr>
              <a:t>deg</a:t>
            </a:r>
            <a:r>
              <a:rPr sz="1600" spc="-25" dirty="0">
                <a:latin typeface="Arial"/>
                <a:cs typeface="Arial"/>
              </a:rPr>
              <a:t>r</a:t>
            </a:r>
            <a:r>
              <a:rPr sz="1600" spc="-30" dirty="0">
                <a:latin typeface="Arial"/>
                <a:cs typeface="Arial"/>
              </a:rPr>
              <a:t>ees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rang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f</a:t>
            </a:r>
            <a:r>
              <a:rPr sz="1600" spc="-20" dirty="0">
                <a:latin typeface="Arial"/>
                <a:cs typeface="Arial"/>
              </a:rPr>
              <a:t>r</a:t>
            </a:r>
            <a:r>
              <a:rPr sz="1600" spc="20" dirty="0">
                <a:latin typeface="Arial"/>
                <a:cs typeface="Arial"/>
              </a:rPr>
              <a:t>om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law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history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literary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studies.</a:t>
            </a:r>
            <a:r>
              <a:rPr sz="1600" dirty="0">
                <a:latin typeface="Arial"/>
                <a:cs typeface="Arial"/>
              </a:rPr>
              <a:t>  </a:t>
            </a:r>
            <a:r>
              <a:rPr sz="1600" spc="-3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Rus</a:t>
            </a:r>
            <a:r>
              <a:rPr sz="1600" spc="85" dirty="0">
                <a:latin typeface="Arial"/>
                <a:cs typeface="Arial"/>
              </a:rPr>
              <a:t>-</a:t>
            </a:r>
            <a:r>
              <a:rPr sz="1600" spc="7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sian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deg</a:t>
            </a:r>
            <a:r>
              <a:rPr sz="1600" spc="-25" dirty="0">
                <a:latin typeface="Arial"/>
                <a:cs typeface="Arial"/>
              </a:rPr>
              <a:t>r</a:t>
            </a:r>
            <a:r>
              <a:rPr sz="1600" spc="-40" dirty="0">
                <a:latin typeface="Arial"/>
                <a:cs typeface="Arial"/>
              </a:rPr>
              <a:t>ee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might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lead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you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40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5" dirty="0">
                <a:latin typeface="Arial"/>
                <a:cs typeface="Arial"/>
              </a:rPr>
              <a:t>ca</a:t>
            </a:r>
            <a:r>
              <a:rPr sz="1600" spc="-25" dirty="0">
                <a:latin typeface="Arial"/>
                <a:cs typeface="Arial"/>
              </a:rPr>
              <a:t>reer</a:t>
            </a:r>
            <a:r>
              <a:rPr sz="1600" dirty="0">
                <a:latin typeface="Arial"/>
                <a:cs typeface="Arial"/>
              </a:rPr>
              <a:t> in inte</a:t>
            </a:r>
            <a:r>
              <a:rPr sz="1600" spc="25" dirty="0">
                <a:latin typeface="Arial"/>
                <a:cs typeface="Arial"/>
              </a:rPr>
              <a:t>r</a:t>
            </a:r>
            <a:r>
              <a:rPr sz="1600" spc="-20" dirty="0">
                <a:latin typeface="Arial"/>
                <a:cs typeface="Arial"/>
              </a:rPr>
              <a:t>na</a:t>
            </a:r>
            <a:r>
              <a:rPr sz="1600" spc="85" dirty="0"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0000" y="7560529"/>
            <a:ext cx="3491865" cy="525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latin typeface="Arial"/>
                <a:cs typeface="Arial"/>
              </a:rPr>
              <a:t>tional business, </a:t>
            </a:r>
            <a:r>
              <a:rPr sz="1600" spc="10" dirty="0">
                <a:latin typeface="Arial"/>
                <a:cs typeface="Arial"/>
              </a:rPr>
              <a:t>or in gove</a:t>
            </a:r>
            <a:r>
              <a:rPr sz="1600" spc="25" dirty="0">
                <a:latin typeface="Arial"/>
                <a:cs typeface="Arial"/>
              </a:rPr>
              <a:t>r</a:t>
            </a:r>
            <a:r>
              <a:rPr sz="1600" spc="5" dirty="0">
                <a:latin typeface="Arial"/>
                <a:cs typeface="Arial"/>
              </a:rPr>
              <a:t>nment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or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20" dirty="0">
                <a:latin typeface="Arial"/>
                <a:cs typeface="Arial"/>
              </a:rPr>
              <a:t>non-p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25" dirty="0">
                <a:latin typeface="Arial"/>
                <a:cs typeface="Arial"/>
              </a:rPr>
              <a:t>ofit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" dirty="0">
                <a:latin typeface="Arial"/>
                <a:cs typeface="Arial"/>
              </a:rPr>
              <a:t>o</a:t>
            </a:r>
            <a:r>
              <a:rPr sz="1600" spc="-3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ganizations.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44900" y="1295400"/>
            <a:ext cx="2463800" cy="5689600"/>
          </a:xfrm>
          <a:custGeom>
            <a:avLst/>
            <a:gdLst/>
            <a:ahLst/>
            <a:cxnLst/>
            <a:rect l="l" t="t" r="r" b="b"/>
            <a:pathLst>
              <a:path w="2463800" h="5689600">
                <a:moveTo>
                  <a:pt x="0" y="0"/>
                </a:moveTo>
                <a:lnTo>
                  <a:pt x="2463800" y="0"/>
                </a:lnTo>
                <a:lnTo>
                  <a:pt x="2463800" y="5689600"/>
                </a:lnTo>
                <a:lnTo>
                  <a:pt x="0" y="5689600"/>
                </a:lnTo>
                <a:lnTo>
                  <a:pt x="0" y="0"/>
                </a:lnTo>
                <a:close/>
              </a:path>
            </a:pathLst>
          </a:custGeom>
          <a:solidFill>
            <a:srgbClr val="9EEA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32200" y="1600200"/>
            <a:ext cx="2480945" cy="437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What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stsec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ary 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lib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ffers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ex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 mess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cate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 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ffers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rm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ev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olution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safe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take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sks 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eve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lop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reatest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inno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tre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- changers.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49594" y="6537959"/>
            <a:ext cx="177228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Glob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il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44900" y="1295400"/>
            <a:ext cx="2463800" cy="127000"/>
          </a:xfrm>
          <a:custGeom>
            <a:avLst/>
            <a:gdLst/>
            <a:ahLst/>
            <a:cxnLst/>
            <a:rect l="l" t="t" r="r" b="b"/>
            <a:pathLst>
              <a:path w="2463800" h="127000">
                <a:moveTo>
                  <a:pt x="0" y="0"/>
                </a:moveTo>
                <a:lnTo>
                  <a:pt x="2463800" y="0"/>
                </a:lnTo>
                <a:lnTo>
                  <a:pt x="24638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44900" y="6233159"/>
            <a:ext cx="2463800" cy="127000"/>
          </a:xfrm>
          <a:custGeom>
            <a:avLst/>
            <a:gdLst/>
            <a:ahLst/>
            <a:cxnLst/>
            <a:rect l="l" t="t" r="r" b="b"/>
            <a:pathLst>
              <a:path w="2463800" h="127000">
                <a:moveTo>
                  <a:pt x="0" y="0"/>
                </a:moveTo>
                <a:lnTo>
                  <a:pt x="2463800" y="0"/>
                </a:lnTo>
                <a:lnTo>
                  <a:pt x="24638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35600" y="8648700"/>
            <a:ext cx="3479800" cy="3111500"/>
          </a:xfrm>
          <a:custGeom>
            <a:avLst/>
            <a:gdLst/>
            <a:ahLst/>
            <a:cxnLst/>
            <a:rect l="l" t="t" r="r" b="b"/>
            <a:pathLst>
              <a:path w="3479800" h="3111500">
                <a:moveTo>
                  <a:pt x="0" y="0"/>
                </a:moveTo>
                <a:lnTo>
                  <a:pt x="3479800" y="0"/>
                </a:lnTo>
                <a:lnTo>
                  <a:pt x="3479800" y="3111500"/>
                </a:lnTo>
                <a:lnTo>
                  <a:pt x="0" y="3111500"/>
                </a:lnTo>
                <a:lnTo>
                  <a:pt x="0" y="0"/>
                </a:lnTo>
                <a:close/>
              </a:path>
            </a:pathLst>
          </a:custGeom>
          <a:solidFill>
            <a:srgbClr val="6AEE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35600" y="8648700"/>
            <a:ext cx="3479800" cy="340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41771" y="8961256"/>
            <a:ext cx="226758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831000"/>
                </a:solidFill>
                <a:latin typeface="Arial"/>
                <a:cs typeface="Arial"/>
              </a:rPr>
              <a:t>Russian </a:t>
            </a:r>
            <a:r>
              <a:rPr sz="1400" b="1" spc="-15" dirty="0">
                <a:solidFill>
                  <a:srgbClr val="831000"/>
                </a:solidFill>
                <a:latin typeface="Arial"/>
                <a:cs typeface="Arial"/>
              </a:rPr>
              <a:t>Studies P</a:t>
            </a:r>
            <a:r>
              <a:rPr sz="1400" b="1" spc="-3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ograms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89611" y="9494236"/>
            <a:ext cx="197231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1150">
              <a:lnSpc>
                <a:spcPct val="123800"/>
              </a:lnSpc>
            </a:pPr>
            <a:r>
              <a:rPr sz="1400" u="sng" spc="10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400" u="sng" spc="-15" dirty="0">
                <a:solidFill>
                  <a:srgbClr val="B72502"/>
                </a:solidFill>
                <a:latin typeface="Arial"/>
                <a:cs typeface="Arial"/>
              </a:rPr>
              <a:t>Russian</a:t>
            </a:r>
            <a:r>
              <a:rPr sz="1400" spc="-1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400" spc="-15" dirty="0">
                <a:solidFill>
                  <a:srgbClr val="B72502"/>
                </a:solidFill>
                <a:latin typeface="Arial"/>
                <a:cs typeface="Arial"/>
              </a:rPr>
              <a:t>Russian </a:t>
            </a: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Cultu</a:t>
            </a:r>
            <a:r>
              <a:rPr sz="1400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02311" y="9930696"/>
            <a:ext cx="1946910" cy="0"/>
          </a:xfrm>
          <a:custGeom>
            <a:avLst/>
            <a:gdLst/>
            <a:ahLst/>
            <a:cxnLst/>
            <a:rect l="l" t="t" r="r" b="b"/>
            <a:pathLst>
              <a:path w="1946909">
                <a:moveTo>
                  <a:pt x="0" y="0"/>
                </a:moveTo>
                <a:lnTo>
                  <a:pt x="1946376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02539" y="10286716"/>
            <a:ext cx="13462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Major in </a:t>
            </a:r>
            <a:r>
              <a:rPr sz="1400" spc="-15" dirty="0">
                <a:solidFill>
                  <a:srgbClr val="B72502"/>
                </a:solidFill>
                <a:latin typeface="Arial"/>
                <a:cs typeface="Arial"/>
              </a:rPr>
              <a:t>Russian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15239" y="10464096"/>
            <a:ext cx="1320800" cy="0"/>
          </a:xfrm>
          <a:custGeom>
            <a:avLst/>
            <a:gdLst/>
            <a:ahLst/>
            <a:cxnLst/>
            <a:rect l="l" t="t" r="r" b="b"/>
            <a:pathLst>
              <a:path w="1320800">
                <a:moveTo>
                  <a:pt x="0" y="0"/>
                </a:moveTo>
                <a:lnTo>
                  <a:pt x="1320520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064529" y="10815037"/>
            <a:ext cx="22225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B72502"/>
                </a:solidFill>
                <a:latin typeface="Arial"/>
                <a:cs typeface="Arial"/>
              </a:rPr>
              <a:t>Honours in </a:t>
            </a:r>
            <a:r>
              <a:rPr sz="1400" spc="-15" dirty="0">
                <a:solidFill>
                  <a:srgbClr val="B72502"/>
                </a:solidFill>
                <a:latin typeface="Arial"/>
                <a:cs typeface="Arial"/>
              </a:rPr>
              <a:t>Russian </a:t>
            </a: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Studies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77229" y="10997496"/>
            <a:ext cx="2197100" cy="0"/>
          </a:xfrm>
          <a:custGeom>
            <a:avLst/>
            <a:gdLst/>
            <a:ahLst/>
            <a:cxnLst/>
            <a:rect l="l" t="t" r="r" b="b"/>
            <a:pathLst>
              <a:path w="2197100">
                <a:moveTo>
                  <a:pt x="0" y="0"/>
                </a:moveTo>
                <a:lnTo>
                  <a:pt x="2196541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39040" y="11079197"/>
            <a:ext cx="187325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u="sng" spc="15" dirty="0">
                <a:solidFill>
                  <a:srgbClr val="B72502"/>
                </a:solidFill>
                <a:latin typeface="Arial"/>
                <a:cs typeface="Arial"/>
              </a:rPr>
              <a:t>Joint Honours </a:t>
            </a:r>
            <a:r>
              <a:rPr sz="1400" u="sng" spc="-20" dirty="0">
                <a:solidFill>
                  <a:srgbClr val="B72502"/>
                </a:solidFill>
                <a:latin typeface="Arial"/>
                <a:cs typeface="Arial"/>
              </a:rPr>
              <a:t>P</a:t>
            </a:r>
            <a:r>
              <a:rPr sz="1400" u="sng" spc="-4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ogram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634999"/>
            <a:ext cx="3734435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800"/>
              </a:lnSpc>
            </a:pP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Europea</a:t>
            </a:r>
            <a:r>
              <a:rPr sz="3200" b="1" spc="-2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3200" b="1" spc="-13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444444"/>
                </a:solidFill>
                <a:latin typeface="Arial"/>
                <a:cs typeface="Arial"/>
              </a:rPr>
              <a:t>Literature </a:t>
            </a: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an</a:t>
            </a:r>
            <a:r>
              <a:rPr sz="3200" b="1" spc="-2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3200" b="1" spc="-12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444444"/>
                </a:solidFill>
                <a:latin typeface="Arial"/>
                <a:cs typeface="Arial"/>
              </a:rPr>
              <a:t>Culture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7778970"/>
            <a:ext cx="4211320" cy="290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Minor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Concentration in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Litera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ovides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oad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foundation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understanding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devel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opment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connectedness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elevance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comp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ehen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sion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today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’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world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ough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study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lit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eratu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Middle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Ages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mode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times.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Knowledge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other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than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English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not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equi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complete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10979370"/>
            <a:ext cx="4080510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This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allows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explo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di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engths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Department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Lan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guages,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Literatu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taking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0000" y="7778970"/>
            <a:ext cx="4177029" cy="320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courses in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 Studies,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Hispanic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ies,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 and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Russian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studies.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It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also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includes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set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courses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this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national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giving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com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parative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perspective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e.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eove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may take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complementary courses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other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ench,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English,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American,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East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Asian,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Clas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sics.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This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makes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minor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choice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who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love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want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oss-cultural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perspective.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0000" y="11276549"/>
            <a:ext cx="4000500" cy="525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Students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ongly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encouraged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spend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some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time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ab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oad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exchange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8000" y="2367855"/>
            <a:ext cx="8737600" cy="50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03800" y="723899"/>
            <a:ext cx="4559300" cy="85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3180">
              <a:lnSpc>
                <a:spcPct val="128600"/>
              </a:lnSpc>
            </a:pP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Every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language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world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600" spc="-20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hou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ransla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we would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inhabi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parishes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bordering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silence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50"/>
              </a:spcBef>
            </a:pPr>
            <a:r>
              <a:rPr sz="1600" b="1" spc="-15" dirty="0">
                <a:solidFill>
                  <a:srgbClr val="444444"/>
                </a:solidFill>
                <a:latin typeface="Arial"/>
                <a:cs typeface="Arial"/>
              </a:rPr>
              <a:t>Ge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orge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Ste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022570"/>
            <a:ext cx="4191635" cy="290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university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part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aca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demic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experience.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While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this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not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equi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component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mino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committed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facilitating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transfer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edits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inte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grate in sofar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possible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exchange expe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rience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mino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McGill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University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number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ag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eements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universities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France,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Spain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make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exchange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application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ocess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go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smoothl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4222970"/>
            <a:ext cx="4196715" cy="141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minor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Literatu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unique experi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contributing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la</a:t>
            </a:r>
            <a:r>
              <a:rPr sz="1600" spc="-6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discussion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about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diversity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heart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ope.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56300" y="1866900"/>
            <a:ext cx="2438400" cy="9017000"/>
          </a:xfrm>
          <a:custGeom>
            <a:avLst/>
            <a:gdLst/>
            <a:ahLst/>
            <a:cxnLst/>
            <a:rect l="l" t="t" r="r" b="b"/>
            <a:pathLst>
              <a:path w="2438400" h="9017000">
                <a:moveTo>
                  <a:pt x="0" y="0"/>
                </a:moveTo>
                <a:lnTo>
                  <a:pt x="2438400" y="0"/>
                </a:lnTo>
                <a:lnTo>
                  <a:pt x="2438400" y="9017000"/>
                </a:lnTo>
                <a:lnTo>
                  <a:pt x="0" y="9017000"/>
                </a:lnTo>
                <a:lnTo>
                  <a:pt x="0" y="0"/>
                </a:lnTo>
                <a:close/>
              </a:path>
            </a:pathLst>
          </a:custGeom>
          <a:solidFill>
            <a:srgbClr val="FFF2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943600" y="2171700"/>
            <a:ext cx="2457450" cy="7576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Beyon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gaining 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fess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yme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sets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onto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 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tud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 lib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eve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lop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found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nowl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long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sk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ill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with 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rces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challengin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spc="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an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 ever-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changin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world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an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 info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rme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thoughtful w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are 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tec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hnologi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eta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ultu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l,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etar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ey 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eve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lop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 thin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as res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ibl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ze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ould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ccas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qu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ecte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politi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 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14014" y="10309862"/>
            <a:ext cx="179387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95" dirty="0">
                <a:solidFill>
                  <a:srgbClr val="444444"/>
                </a:solidFill>
                <a:latin typeface="Arial"/>
                <a:cs typeface="Arial"/>
              </a:rPr>
              <a:t>V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ver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Sun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56300" y="1866900"/>
            <a:ext cx="2438400" cy="127000"/>
          </a:xfrm>
          <a:custGeom>
            <a:avLst/>
            <a:gdLst/>
            <a:ahLst/>
            <a:cxnLst/>
            <a:rect l="l" t="t" r="r" b="b"/>
            <a:pathLst>
              <a:path w="2438400" h="127000">
                <a:moveTo>
                  <a:pt x="0" y="0"/>
                </a:moveTo>
                <a:lnTo>
                  <a:pt x="2438400" y="0"/>
                </a:lnTo>
                <a:lnTo>
                  <a:pt x="24384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6300" y="10005062"/>
            <a:ext cx="2438400" cy="127000"/>
          </a:xfrm>
          <a:custGeom>
            <a:avLst/>
            <a:gdLst/>
            <a:ahLst/>
            <a:cxnLst/>
            <a:rect l="l" t="t" r="r" b="b"/>
            <a:pathLst>
              <a:path w="2438400" h="127000">
                <a:moveTo>
                  <a:pt x="0" y="0"/>
                </a:moveTo>
                <a:lnTo>
                  <a:pt x="2438400" y="0"/>
                </a:lnTo>
                <a:lnTo>
                  <a:pt x="24384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0900" y="6527800"/>
            <a:ext cx="3479800" cy="1917700"/>
          </a:xfrm>
          <a:custGeom>
            <a:avLst/>
            <a:gdLst/>
            <a:ahLst/>
            <a:cxnLst/>
            <a:rect l="l" t="t" r="r" b="b"/>
            <a:pathLst>
              <a:path w="3479800" h="1917700">
                <a:moveTo>
                  <a:pt x="0" y="0"/>
                </a:moveTo>
                <a:lnTo>
                  <a:pt x="3479800" y="0"/>
                </a:lnTo>
                <a:lnTo>
                  <a:pt x="3479800" y="1917700"/>
                </a:lnTo>
                <a:lnTo>
                  <a:pt x="0" y="1917700"/>
                </a:lnTo>
                <a:lnTo>
                  <a:pt x="0" y="0"/>
                </a:lnTo>
                <a:close/>
              </a:path>
            </a:pathLst>
          </a:custGeom>
          <a:solidFill>
            <a:srgbClr val="F548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0900" y="6527800"/>
            <a:ext cx="3479800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42910" y="6840356"/>
            <a:ext cx="2696210" cy="483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5344" marR="5080" indent="-843280">
              <a:lnSpc>
                <a:spcPct val="131500"/>
              </a:lnSpc>
            </a:pP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P</a:t>
            </a:r>
            <a:r>
              <a:rPr sz="1400" b="1" spc="-3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400" b="1" spc="5" dirty="0">
                <a:solidFill>
                  <a:srgbClr val="831000"/>
                </a:solidFill>
                <a:latin typeface="Arial"/>
                <a:cs typeface="Arial"/>
              </a:rPr>
              <a:t>ogram</a:t>
            </a: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831000"/>
                </a:solidFill>
                <a:latin typeface="Arial"/>
                <a:cs typeface="Arial"/>
              </a:rPr>
              <a:t>in</a:t>
            </a: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831000"/>
                </a:solidFill>
                <a:latin typeface="Arial"/>
                <a:cs typeface="Arial"/>
              </a:rPr>
              <a:t>Eu</a:t>
            </a:r>
            <a:r>
              <a:rPr sz="1400" b="1" spc="-5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opean Literatu</a:t>
            </a:r>
            <a:r>
              <a:rPr sz="1400" b="1" spc="-3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400" b="1" spc="20" dirty="0">
                <a:solidFill>
                  <a:srgbClr val="831000"/>
                </a:solidFill>
                <a:latin typeface="Arial"/>
                <a:cs typeface="Arial"/>
              </a:rPr>
              <a:t>e</a:t>
            </a:r>
            <a:r>
              <a:rPr sz="1400" b="1" spc="10" dirty="0">
                <a:solidFill>
                  <a:srgbClr val="831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and </a:t>
            </a:r>
            <a:r>
              <a:rPr sz="1400" b="1" spc="-10" dirty="0">
                <a:solidFill>
                  <a:srgbClr val="831000"/>
                </a:solidFill>
                <a:latin typeface="Arial"/>
                <a:cs typeface="Arial"/>
              </a:rPr>
              <a:t>Cultu</a:t>
            </a:r>
            <a:r>
              <a:rPr sz="1400" b="1" spc="-4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400" b="1" spc="20" dirty="0">
                <a:solidFill>
                  <a:srgbClr val="831000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13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65898" y="7654006"/>
            <a:ext cx="324993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u="sng" spc="10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400" u="sng" spc="-35" dirty="0">
                <a:solidFill>
                  <a:srgbClr val="B72502"/>
                </a:solidFill>
                <a:latin typeface="Arial"/>
                <a:cs typeface="Arial"/>
              </a:rPr>
              <a:t>Eu</a:t>
            </a:r>
            <a:r>
              <a:rPr sz="1400" u="sng" spc="-5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opean Literatu</a:t>
            </a:r>
            <a:r>
              <a:rPr sz="1400" u="sng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and</a:t>
            </a: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Cultu</a:t>
            </a:r>
            <a:r>
              <a:rPr sz="1400" u="sng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634999"/>
            <a:ext cx="388937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Libera</a:t>
            </a:r>
            <a:r>
              <a:rPr sz="3200" b="1" spc="-1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3200" b="1" spc="-254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70" dirty="0">
                <a:solidFill>
                  <a:srgbClr val="444444"/>
                </a:solidFill>
                <a:latin typeface="Arial"/>
                <a:cs typeface="Arial"/>
              </a:rPr>
              <a:t>Art</a:t>
            </a:r>
            <a:r>
              <a:rPr sz="32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3200" b="1" spc="-13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444444"/>
                </a:solidFill>
                <a:latin typeface="Arial"/>
                <a:cs typeface="Arial"/>
              </a:rPr>
              <a:t>Program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7778970"/>
            <a:ext cx="4170045" cy="290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Liberal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Arts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ep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esents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con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temporary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app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oach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traditional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con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cept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oad,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non-specialist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unde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gradu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ate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formation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tailo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envi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intensive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universit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emphasizes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classi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liberal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education,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yet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app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oaches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liberal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global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perspective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empha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sizing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diversity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di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oviding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new ways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engaging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liberal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arts.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10979370"/>
            <a:ext cx="3864610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will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expose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texts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om,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histories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of,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wide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range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cul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societies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di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historical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0000" y="7778970"/>
            <a:ext cx="4251960" cy="260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1130">
              <a:lnSpc>
                <a:spcPct val="121900"/>
              </a:lnSpc>
            </a:pP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periods. 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Students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will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able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choose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four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intellectual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eams: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es;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fine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histories;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eth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ics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social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thought;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lib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arts. 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will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expected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satisfy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distribution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equi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ements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ac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egions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endParaRPr sz="1600">
              <a:latin typeface="Arial"/>
              <a:cs typeface="Arial"/>
            </a:endParaRPr>
          </a:p>
          <a:p>
            <a:pPr marL="12700" marR="9525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world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historical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periods.  Instruction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other than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English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will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also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equi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ement.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0000" y="10682189"/>
            <a:ext cx="4166870" cy="1120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Liberal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Arts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30" dirty="0">
                <a:solidFill>
                  <a:srgbClr val="222222"/>
                </a:solidFill>
                <a:latin typeface="Calibri"/>
                <a:cs typeface="Calibri"/>
              </a:rPr>
              <a:t>ﬃ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rms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Faculty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Arts'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commitment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its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 co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mission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foster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oss-disciplinary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per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spectives,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diverse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engaged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communi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7999" y="2367855"/>
            <a:ext cx="8737600" cy="5074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32400" y="622299"/>
            <a:ext cx="3975100" cy="1169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96850" algn="just">
              <a:lnSpc>
                <a:spcPct val="128600"/>
              </a:lnSpc>
            </a:pP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Learn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rom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ye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erda</a:t>
            </a:r>
            <a:r>
              <a:rPr sz="1600" spc="-12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live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oda</a:t>
            </a:r>
            <a:r>
              <a:rPr sz="1600" spc="-12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hope 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omorro</a:t>
            </a:r>
            <a:r>
              <a:rPr sz="1600" spc="-90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r>
              <a:rPr sz="1600" spc="-3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impo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rt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op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que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ioning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2527935">
              <a:lnSpc>
                <a:spcPct val="100000"/>
              </a:lnSpc>
              <a:spcBef>
                <a:spcPts val="550"/>
              </a:spcBef>
            </a:pP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lbert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Ein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ste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022570"/>
            <a:ext cx="4139565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ties,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critical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thinking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oviding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tools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critical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inquiry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teaching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ective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communication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skills.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03300" y="3086100"/>
            <a:ext cx="2438400" cy="6680200"/>
          </a:xfrm>
          <a:custGeom>
            <a:avLst/>
            <a:gdLst/>
            <a:ahLst/>
            <a:cxnLst/>
            <a:rect l="l" t="t" r="r" b="b"/>
            <a:pathLst>
              <a:path w="2438400" h="6680200">
                <a:moveTo>
                  <a:pt x="0" y="0"/>
                </a:moveTo>
                <a:lnTo>
                  <a:pt x="2438400" y="0"/>
                </a:lnTo>
                <a:lnTo>
                  <a:pt x="2438400" y="6680200"/>
                </a:ln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rgbClr val="96D3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0600" y="3390900"/>
            <a:ext cx="2449830" cy="501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Through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ex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how 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crea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ll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reas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on,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ask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qu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Beca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sk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ill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llow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 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igh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every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etry 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inting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ess 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politi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 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ubj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ects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ave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eart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lib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reeks 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fi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rst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cate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ze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9771" y="8968741"/>
            <a:ext cx="2004695" cy="535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Sta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ndford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endParaRPr sz="15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720"/>
              </a:spcBef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nter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3300" y="3086100"/>
            <a:ext cx="2438400" cy="127000"/>
          </a:xfrm>
          <a:custGeom>
            <a:avLst/>
            <a:gdLst/>
            <a:ahLst/>
            <a:cxnLst/>
            <a:rect l="l" t="t" r="r" b="b"/>
            <a:pathLst>
              <a:path w="2438400" h="127000">
                <a:moveTo>
                  <a:pt x="0" y="0"/>
                </a:moveTo>
                <a:lnTo>
                  <a:pt x="2438400" y="0"/>
                </a:lnTo>
                <a:lnTo>
                  <a:pt x="24384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3300" y="8663940"/>
            <a:ext cx="2438400" cy="127000"/>
          </a:xfrm>
          <a:custGeom>
            <a:avLst/>
            <a:gdLst/>
            <a:ahLst/>
            <a:cxnLst/>
            <a:rect l="l" t="t" r="r" b="b"/>
            <a:pathLst>
              <a:path w="2438400" h="127000">
                <a:moveTo>
                  <a:pt x="0" y="0"/>
                </a:moveTo>
                <a:lnTo>
                  <a:pt x="2438400" y="0"/>
                </a:lnTo>
                <a:lnTo>
                  <a:pt x="24384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02200" y="4483100"/>
            <a:ext cx="3479800" cy="2159000"/>
          </a:xfrm>
          <a:custGeom>
            <a:avLst/>
            <a:gdLst/>
            <a:ahLst/>
            <a:cxnLst/>
            <a:rect l="l" t="t" r="r" b="b"/>
            <a:pathLst>
              <a:path w="3479800" h="2159000">
                <a:moveTo>
                  <a:pt x="0" y="0"/>
                </a:moveTo>
                <a:lnTo>
                  <a:pt x="3479800" y="0"/>
                </a:lnTo>
                <a:lnTo>
                  <a:pt x="3479800" y="2159000"/>
                </a:lnTo>
                <a:lnTo>
                  <a:pt x="0" y="2159000"/>
                </a:lnTo>
                <a:lnTo>
                  <a:pt x="0" y="0"/>
                </a:lnTo>
                <a:close/>
              </a:path>
            </a:pathLst>
          </a:custGeom>
          <a:solidFill>
            <a:srgbClr val="F3D7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02200" y="4483100"/>
            <a:ext cx="3479800" cy="245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701106" y="4795656"/>
            <a:ext cx="1882139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5C0700"/>
                </a:solidFill>
                <a:latin typeface="Arial"/>
                <a:cs typeface="Arial"/>
              </a:rPr>
              <a:t>Liberal </a:t>
            </a:r>
            <a:r>
              <a:rPr sz="1400" b="1" spc="-15" dirty="0">
                <a:solidFill>
                  <a:srgbClr val="5C0700"/>
                </a:solidFill>
                <a:latin typeface="Arial"/>
                <a:cs typeface="Arial"/>
              </a:rPr>
              <a:t>Arts P</a:t>
            </a:r>
            <a:r>
              <a:rPr sz="1400" b="1" spc="-30" dirty="0">
                <a:solidFill>
                  <a:srgbClr val="5C0700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5C0700"/>
                </a:solidFill>
                <a:latin typeface="Arial"/>
                <a:cs typeface="Arial"/>
              </a:rPr>
              <a:t>ograms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15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834189" y="5328636"/>
            <a:ext cx="161607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Major in </a:t>
            </a:r>
            <a:r>
              <a:rPr sz="1400" u="sng" spc="-10" dirty="0">
                <a:solidFill>
                  <a:srgbClr val="B72502"/>
                </a:solidFill>
                <a:latin typeface="Arial"/>
                <a:cs typeface="Arial"/>
              </a:rPr>
              <a:t>Liberal 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Arts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6179" y="5856956"/>
            <a:ext cx="249237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Honours in </a:t>
            </a:r>
            <a:r>
              <a:rPr sz="1400" u="sng" spc="-10" dirty="0">
                <a:solidFill>
                  <a:srgbClr val="B72502"/>
                </a:solidFill>
                <a:latin typeface="Arial"/>
                <a:cs typeface="Arial"/>
              </a:rPr>
              <a:t>Liberal 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Arts Studies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952500"/>
            <a:ext cx="3839210" cy="2235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b="1" dirty="0">
                <a:solidFill>
                  <a:srgbClr val="C0C0C0"/>
                </a:solidFill>
                <a:latin typeface="Arial"/>
                <a:cs typeface="Arial"/>
              </a:rPr>
              <a:t>3</a:t>
            </a:r>
            <a:endParaRPr sz="8000">
              <a:latin typeface="Arial"/>
              <a:cs typeface="Arial"/>
            </a:endParaRPr>
          </a:p>
          <a:p>
            <a:pPr marL="12700" marR="5080">
              <a:lnSpc>
                <a:spcPct val="79400"/>
              </a:lnSpc>
              <a:spcBef>
                <a:spcPts val="1510"/>
              </a:spcBef>
            </a:pPr>
            <a:r>
              <a:rPr sz="4200" b="1" spc="-85" dirty="0">
                <a:solidFill>
                  <a:srgbClr val="444444"/>
                </a:solidFill>
                <a:latin typeface="Arial"/>
                <a:cs typeface="Arial"/>
              </a:rPr>
              <a:t>Researc</a:t>
            </a:r>
            <a:r>
              <a:rPr sz="4200" b="1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4200" b="1" spc="-16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4200" b="1" spc="-1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4200" b="1" spc="-3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4200" b="1" spc="-17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4200" b="1" spc="-85" dirty="0">
                <a:solidFill>
                  <a:srgbClr val="444444"/>
                </a:solidFill>
                <a:latin typeface="Arial"/>
                <a:cs typeface="Arial"/>
              </a:rPr>
              <a:t>the Humanities</a:t>
            </a:r>
            <a:endParaRPr sz="4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10090370"/>
            <a:ext cx="3996690" cy="171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Over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past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several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decades, advances in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computing,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data and information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manage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ment, and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chival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techniques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eatly alte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how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 scholars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app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oach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objects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stud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particula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over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past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five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years,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web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2.0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evolution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80000" y="10090370"/>
            <a:ext cx="4173220" cy="171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made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these advancements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applicable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than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ever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befo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ch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endeavours.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 Digital Humanities, however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it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defined,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no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longer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seen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particular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sub-set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humanistic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it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inc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easingly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integrated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element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83300" y="2120900"/>
            <a:ext cx="3441700" cy="147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2384">
              <a:lnSpc>
                <a:spcPct val="110000"/>
              </a:lnSpc>
            </a:pP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adequa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udy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cul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ure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our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own and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hose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on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opposi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side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f 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he globe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can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press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on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f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ulfillmen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only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as we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learn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oday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f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rom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humani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ies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as well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f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rom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scien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sts.</a:t>
            </a:r>
            <a:endParaRPr sz="1500">
              <a:latin typeface="Arial"/>
              <a:cs typeface="Arial"/>
            </a:endParaRPr>
          </a:p>
          <a:p>
            <a:pPr marL="2137410">
              <a:lnSpc>
                <a:spcPct val="100000"/>
              </a:lnSpc>
              <a:spcBef>
                <a:spcPts val="180"/>
              </a:spcBef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uth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Be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ct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92800" y="2164927"/>
            <a:ext cx="0" cy="902335"/>
          </a:xfrm>
          <a:custGeom>
            <a:avLst/>
            <a:gdLst/>
            <a:ahLst/>
            <a:cxnLst/>
            <a:rect l="l" t="t" r="r" b="b"/>
            <a:pathLst>
              <a:path h="902335">
                <a:moveTo>
                  <a:pt x="0" y="902247"/>
                </a:moveTo>
                <a:lnTo>
                  <a:pt x="0" y="0"/>
                </a:lnTo>
              </a:path>
            </a:pathLst>
          </a:custGeom>
          <a:ln w="12700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340100"/>
            <a:ext cx="9639300" cy="515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1022570"/>
            <a:ext cx="4233545" cy="230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within normative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everyday humanities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scholar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ship. Consequentl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it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includes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than</a:t>
            </a:r>
            <a:endParaRPr sz="1600">
              <a:latin typeface="Arial"/>
              <a:cs typeface="Arial"/>
            </a:endParaRPr>
          </a:p>
          <a:p>
            <a:pPr marL="12700" marR="8255">
              <a:lnSpc>
                <a:spcPct val="121900"/>
              </a:lnSpc>
            </a:pP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text-encoding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 image digitization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eation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elect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chives. 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Rathe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it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how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elect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media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used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stud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chers in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wide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array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ojects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linguistic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analyses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changing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ealms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new media.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3628609"/>
            <a:ext cx="4248785" cy="230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McGill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’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digital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ojects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col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laborations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well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established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inte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na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tionally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ecognized.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They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sp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ough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university: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both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ac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depart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between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fac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ulties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universit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connecting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collaborative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ojects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social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sciences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sciences.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6234650"/>
            <a:ext cx="287083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Digital Humanities Initiative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300" y="6760429"/>
            <a:ext cx="4176395" cy="3794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Faculties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Arts,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Music,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Religious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Studies,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the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McGill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Libraries,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seachers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take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lead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better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gan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ize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coo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dinate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Digital Humanities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sea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within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Universit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moment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partnership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sponsors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events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work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shops,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assists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facult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sta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chers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ojects,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Digital Hu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manities Initiative is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working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towa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ds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formal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ized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educational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institutional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structu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eflects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advanced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Digital Humanities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al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eady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taking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place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within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Universit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300" y="10852372"/>
            <a:ext cx="4169410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“As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we strive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eate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civil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public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dis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adaptable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reative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work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fo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secu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nation,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0000" y="1022570"/>
            <a:ext cx="4159250" cy="141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ties and social sciences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heart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matte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keeper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epublic—a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sou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national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memory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civic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vigo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cultural understanding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communication,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individual fulfillment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ideals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hold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common.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43600" y="3670300"/>
            <a:ext cx="2428240" cy="501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str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create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mor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civi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public discourse,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more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crea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ve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 sec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eart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matte</a:t>
            </a:r>
            <a:r>
              <a:rPr sz="1500" b="1" spc="-85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kee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publi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c—a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mem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 v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igo</a:t>
            </a:r>
            <a:r>
              <a:rPr sz="1500" b="1" spc="-85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ultu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 und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ersta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uni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indi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idu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fulfill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we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hold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common.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60938" y="9248141"/>
            <a:ext cx="2446655" cy="535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Amer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6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6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Arts</a:t>
            </a:r>
            <a:endParaRPr sz="1500">
              <a:latin typeface="Arial"/>
              <a:cs typeface="Arial"/>
            </a:endParaRPr>
          </a:p>
          <a:p>
            <a:pPr marL="1416685">
              <a:lnSpc>
                <a:spcPct val="100000"/>
              </a:lnSpc>
              <a:spcBef>
                <a:spcPts val="720"/>
              </a:spcBef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&amp;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56300" y="3365500"/>
            <a:ext cx="2438400" cy="127000"/>
          </a:xfrm>
          <a:custGeom>
            <a:avLst/>
            <a:gdLst/>
            <a:ahLst/>
            <a:cxnLst/>
            <a:rect l="l" t="t" r="r" b="b"/>
            <a:pathLst>
              <a:path w="2438400" h="127000">
                <a:moveTo>
                  <a:pt x="0" y="0"/>
                </a:moveTo>
                <a:lnTo>
                  <a:pt x="2438400" y="0"/>
                </a:lnTo>
                <a:lnTo>
                  <a:pt x="24384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56300" y="8943340"/>
            <a:ext cx="2438400" cy="127000"/>
          </a:xfrm>
          <a:custGeom>
            <a:avLst/>
            <a:gdLst/>
            <a:ahLst/>
            <a:cxnLst/>
            <a:rect l="l" t="t" r="r" b="b"/>
            <a:pathLst>
              <a:path w="2438400" h="127000">
                <a:moveTo>
                  <a:pt x="0" y="0"/>
                </a:moveTo>
                <a:lnTo>
                  <a:pt x="2438400" y="0"/>
                </a:lnTo>
                <a:lnTo>
                  <a:pt x="24384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98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85" dirty="0"/>
              <a:t>Contac</a:t>
            </a:r>
            <a:r>
              <a:rPr dirty="0"/>
              <a:t>t</a:t>
            </a:r>
            <a:r>
              <a:rPr spc="-170" dirty="0"/>
              <a:t> </a:t>
            </a:r>
            <a:r>
              <a:rPr spc="-90" dirty="0"/>
              <a:t>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300" y="965200"/>
            <a:ext cx="590550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b="1" dirty="0">
                <a:solidFill>
                  <a:srgbClr val="C0C0C0"/>
                </a:solidFill>
                <a:latin typeface="Arial"/>
                <a:cs typeface="Arial"/>
              </a:rPr>
              <a:t>5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0700" y="9004300"/>
            <a:ext cx="3898900" cy="215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9321800"/>
            <a:ext cx="4000500" cy="21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700" y="9626600"/>
            <a:ext cx="3733800" cy="21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700" y="9944100"/>
            <a:ext cx="4076700" cy="215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0700" y="10261600"/>
            <a:ext cx="3975100" cy="177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700" y="10566400"/>
            <a:ext cx="3784600" cy="215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700" y="10883900"/>
            <a:ext cx="3848100" cy="215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0700" y="11201400"/>
            <a:ext cx="3886200" cy="215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0700" y="11506200"/>
            <a:ext cx="3810000" cy="215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0700" y="11823700"/>
            <a:ext cx="3759200" cy="215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95300" y="8978900"/>
            <a:ext cx="4107179" cy="3051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8600"/>
              </a:lnSpc>
            </a:pP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THERE’</a:t>
            </a: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PLAC</a:t>
            </a: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world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qui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like Mon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real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 It'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eeped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cul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ure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- 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used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erna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ionalism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mee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ing poin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New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orlds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–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spc="-30" dirty="0">
                <a:solidFill>
                  <a:srgbClr val="444444"/>
                </a:solidFill>
                <a:latin typeface="Arial"/>
                <a:cs typeface="Arial"/>
              </a:rPr>
              <a:t>’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- common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realers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commu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across cen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uries-old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cobble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ones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heir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way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 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heir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gleaming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skyscraper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fice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s.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real embraces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paradoxes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ju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xt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aposi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ion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s,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resul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world-class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eeming wi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energ</a:t>
            </a:r>
            <a:r>
              <a:rPr sz="1600" spc="-12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Of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real</a:t>
            </a:r>
            <a:r>
              <a:rPr sz="1600" spc="-30" dirty="0">
                <a:solidFill>
                  <a:srgbClr val="444444"/>
                </a:solidFill>
                <a:latin typeface="Arial"/>
                <a:cs typeface="Arial"/>
              </a:rPr>
              <a:t>’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3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6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million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05400" y="9004300"/>
            <a:ext cx="3848100" cy="215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5400" y="9321800"/>
            <a:ext cx="3937000" cy="203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05400" y="9626600"/>
            <a:ext cx="4102100" cy="215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05400" y="9944100"/>
            <a:ext cx="4114800" cy="215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8100" y="10261600"/>
            <a:ext cx="3911600" cy="2159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18100" y="10617200"/>
            <a:ext cx="254000" cy="1270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8100" y="10883900"/>
            <a:ext cx="3568700" cy="215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05400" y="11125200"/>
            <a:ext cx="3606800" cy="203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18100" y="11366500"/>
            <a:ext cx="2438400" cy="203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05400" y="11620500"/>
            <a:ext cx="3403600" cy="1651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18100" y="11861800"/>
            <a:ext cx="546100" cy="1651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24500" y="11772900"/>
            <a:ext cx="2070100" cy="3429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080000" y="8978900"/>
            <a:ext cx="4144645" cy="3075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8600"/>
              </a:lnSpc>
            </a:pP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den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ts,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nearly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800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000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were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born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ou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side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Canada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Some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220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000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are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uden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- versi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ies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pro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essional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po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-secondary progra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ms,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making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real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one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world</a:t>
            </a:r>
            <a:r>
              <a:rPr sz="1600" spc="-30" dirty="0">
                <a:solidFill>
                  <a:srgbClr val="444444"/>
                </a:solidFill>
                <a:latin typeface="Arial"/>
                <a:cs typeface="Arial"/>
              </a:rPr>
              <a:t>’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 mo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uden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t-f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riendly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ie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s.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Come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visi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s:</a:t>
            </a:r>
            <a:endParaRPr sz="1600">
              <a:latin typeface="Arial"/>
              <a:cs typeface="Arial"/>
            </a:endParaRPr>
          </a:p>
          <a:p>
            <a:pPr marL="12700" marR="513080" algn="just">
              <a:lnSpc>
                <a:spcPts val="1900"/>
              </a:lnSpc>
              <a:spcBef>
                <a:spcPts val="630"/>
              </a:spcBef>
            </a:pPr>
            <a:r>
              <a:rPr sz="1600" b="1" spc="-10" dirty="0">
                <a:solidFill>
                  <a:srgbClr val="1B1B1B"/>
                </a:solidFill>
                <a:latin typeface="Arial"/>
                <a:cs typeface="Arial"/>
              </a:rPr>
              <a:t>Languages</a:t>
            </a:r>
            <a:r>
              <a:rPr sz="1600" b="1" spc="-5" dirty="0">
                <a:solidFill>
                  <a:srgbClr val="1B1B1B"/>
                </a:solidFill>
                <a:latin typeface="Arial"/>
                <a:cs typeface="Arial"/>
              </a:rPr>
              <a:t>, </a:t>
            </a:r>
            <a:r>
              <a:rPr sz="1600" b="1" spc="-10" dirty="0">
                <a:solidFill>
                  <a:srgbClr val="1B1B1B"/>
                </a:solidFill>
                <a:latin typeface="Arial"/>
                <a:cs typeface="Arial"/>
              </a:rPr>
              <a:t>Li</a:t>
            </a:r>
            <a:r>
              <a:rPr sz="1600" b="1" dirty="0">
                <a:solidFill>
                  <a:srgbClr val="1B1B1B"/>
                </a:solidFill>
                <a:latin typeface="Arial"/>
                <a:cs typeface="Arial"/>
              </a:rPr>
              <a:t>tera</a:t>
            </a:r>
            <a:r>
              <a:rPr sz="1600" b="1" spc="-10" dirty="0">
                <a:solidFill>
                  <a:srgbClr val="1B1B1B"/>
                </a:solidFill>
                <a:latin typeface="Arial"/>
                <a:cs typeface="Arial"/>
              </a:rPr>
              <a:t>tu</a:t>
            </a:r>
            <a:r>
              <a:rPr sz="1600" b="1" dirty="0">
                <a:solidFill>
                  <a:srgbClr val="1B1B1B"/>
                </a:solidFill>
                <a:latin typeface="Arial"/>
                <a:cs typeface="Arial"/>
              </a:rPr>
              <a:t>res</a:t>
            </a:r>
            <a:r>
              <a:rPr sz="1600" b="1" spc="-5" dirty="0">
                <a:solidFill>
                  <a:srgbClr val="1B1B1B"/>
                </a:solidFill>
                <a:latin typeface="Arial"/>
                <a:cs typeface="Arial"/>
              </a:rPr>
              <a:t>, </a:t>
            </a:r>
            <a:r>
              <a:rPr sz="1600" b="1" dirty="0">
                <a:solidFill>
                  <a:srgbClr val="1B1B1B"/>
                </a:solidFill>
                <a:latin typeface="Arial"/>
                <a:cs typeface="Arial"/>
              </a:rPr>
              <a:t>a</a:t>
            </a:r>
            <a:r>
              <a:rPr sz="1600" b="1" spc="-10" dirty="0">
                <a:solidFill>
                  <a:srgbClr val="1B1B1B"/>
                </a:solidFill>
                <a:latin typeface="Arial"/>
                <a:cs typeface="Arial"/>
              </a:rPr>
              <a:t>nd</a:t>
            </a:r>
            <a:r>
              <a:rPr sz="1600" b="1" spc="-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B1B1B"/>
                </a:solidFill>
                <a:latin typeface="Arial"/>
                <a:cs typeface="Arial"/>
              </a:rPr>
              <a:t>C</a:t>
            </a:r>
            <a:r>
              <a:rPr sz="1600" b="1" spc="-10" dirty="0">
                <a:solidFill>
                  <a:srgbClr val="1B1B1B"/>
                </a:solidFill>
                <a:latin typeface="Arial"/>
                <a:cs typeface="Arial"/>
              </a:rPr>
              <a:t>ultu</a:t>
            </a:r>
            <a:r>
              <a:rPr sz="1600" b="1" dirty="0">
                <a:solidFill>
                  <a:srgbClr val="1B1B1B"/>
                </a:solidFill>
                <a:latin typeface="Arial"/>
                <a:cs typeface="Arial"/>
              </a:rPr>
              <a:t>res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688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Sherbrooke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spc="-50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st,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Room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425 Mon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real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Q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uebec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H3</a:t>
            </a: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9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3R1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spc="-190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: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514-398-3650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/F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x: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514-398-1748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Email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: </a:t>
            </a:r>
            <a:r>
              <a:rPr sz="1600" u="sng" dirty="0">
                <a:solidFill>
                  <a:srgbClr val="021EAA"/>
                </a:solidFill>
                <a:latin typeface="Arial"/>
                <a:cs typeface="Arial"/>
                <a:hlinkClick r:id="rId25"/>
              </a:rPr>
              <a:t>in</a:t>
            </a:r>
            <a:r>
              <a:rPr sz="1600" u="sng" spc="-5" dirty="0">
                <a:solidFill>
                  <a:srgbClr val="021EAA"/>
                </a:solidFill>
                <a:latin typeface="Arial"/>
                <a:cs typeface="Arial"/>
                <a:hlinkClick r:id="rId25"/>
              </a:rPr>
              <a:t>f</a:t>
            </a:r>
            <a:r>
              <a:rPr sz="1600" u="sng" dirty="0">
                <a:solidFill>
                  <a:srgbClr val="021EAA"/>
                </a:solidFill>
                <a:latin typeface="Arial"/>
                <a:cs typeface="Arial"/>
                <a:hlinkClick r:id="rId25"/>
              </a:rPr>
              <a:t>o</a:t>
            </a:r>
            <a:r>
              <a:rPr sz="1600" u="sng" spc="-5" dirty="0">
                <a:solidFill>
                  <a:srgbClr val="021EAA"/>
                </a:solidFill>
                <a:latin typeface="Arial"/>
                <a:cs typeface="Arial"/>
                <a:hlinkClick r:id="rId25"/>
              </a:rPr>
              <a:t>.</a:t>
            </a:r>
            <a:r>
              <a:rPr sz="1600" u="sng" dirty="0">
                <a:solidFill>
                  <a:srgbClr val="021EAA"/>
                </a:solidFill>
                <a:latin typeface="Arial"/>
                <a:cs typeface="Arial"/>
                <a:hlinkClick r:id="rId25"/>
              </a:rPr>
              <a:t>llcu@mcgill</a:t>
            </a:r>
            <a:r>
              <a:rPr sz="1600" u="sng" spc="-5" dirty="0">
                <a:solidFill>
                  <a:srgbClr val="021EAA"/>
                </a:solidFill>
                <a:latin typeface="Arial"/>
                <a:cs typeface="Arial"/>
                <a:hlinkClick r:id="rId25"/>
              </a:rPr>
              <a:t>.</a:t>
            </a:r>
            <a:r>
              <a:rPr sz="1600" u="sng" dirty="0">
                <a:solidFill>
                  <a:srgbClr val="021EAA"/>
                </a:solidFill>
                <a:latin typeface="Arial"/>
                <a:cs typeface="Arial"/>
                <a:hlinkClick r:id="rId25"/>
              </a:rPr>
              <a:t>ca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77899" y="2971800"/>
            <a:ext cx="7785100" cy="56769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063383" y="12280900"/>
            <a:ext cx="1949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929292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100" y="2082800"/>
            <a:ext cx="4678680" cy="89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9600"/>
              </a:lnSpc>
            </a:pPr>
            <a:r>
              <a:rPr sz="3600" b="1" spc="-75" dirty="0">
                <a:solidFill>
                  <a:srgbClr val="444444"/>
                </a:solidFill>
                <a:latin typeface="Arial"/>
                <a:cs typeface="Arial"/>
              </a:rPr>
              <a:t>Humanitie</a:t>
            </a:r>
            <a:r>
              <a:rPr sz="36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3600" b="1" spc="-13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600" b="1" spc="-8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3600" b="1" spc="-25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3600" b="1" spc="-14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600" b="1" spc="-75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36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3600" b="1" spc="-14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600" b="1" spc="-75" dirty="0">
                <a:solidFill>
                  <a:srgbClr val="444444"/>
                </a:solidFill>
                <a:latin typeface="Arial"/>
                <a:cs typeface="Arial"/>
              </a:rPr>
              <a:t>21st Century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965200"/>
            <a:ext cx="590550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b="1" dirty="0">
                <a:solidFill>
                  <a:srgbClr val="C0C0C0"/>
                </a:solidFill>
                <a:latin typeface="Arial"/>
                <a:cs typeface="Arial"/>
              </a:rPr>
              <a:t>1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5600" y="8261570"/>
            <a:ext cx="4234180" cy="3497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6200">
              <a:lnSpc>
                <a:spcPct val="121900"/>
              </a:lnSpc>
            </a:pP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Look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world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ound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you.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cour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understand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new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explana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new phenomena. What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does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lea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ning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about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past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teach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about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resent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vice-versa?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How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trans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eality?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D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new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worlds?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Those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questions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tasks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 face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21st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centur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They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not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</a:t>
            </a:r>
            <a:r>
              <a:rPr sz="1600" spc="-90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Those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we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questions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humanists in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Flo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faced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16th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centur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Span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ish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dramatists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17th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century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esented in their plays.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philosophers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Königs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40300" y="8261570"/>
            <a:ext cx="4116704" cy="3497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eflected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upon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18th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centur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Russian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writers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d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eamed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19th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centur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Latin American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evolutionaries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sought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20th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centur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Those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also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ques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ask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21st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centur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They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do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it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multidisciplin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point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view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combines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eco-criticism 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digital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literary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gender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continental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philosophy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post-colonial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criticism.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15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part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them.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courage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light,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darkness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will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disappear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itself.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48401" y="3378200"/>
            <a:ext cx="6248603" cy="455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59500" y="2171700"/>
            <a:ext cx="2883535" cy="85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8600"/>
              </a:lnSpc>
            </a:pPr>
            <a:r>
              <a:rPr sz="1600" spc="-15" dirty="0">
                <a:solidFill>
                  <a:srgbClr val="444444"/>
                </a:solidFill>
                <a:latin typeface="Arial"/>
                <a:cs typeface="Arial"/>
              </a:rPr>
              <a:t>Give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ligh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t,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darkness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will disappear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sel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f.</a:t>
            </a:r>
            <a:endParaRPr sz="16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550"/>
              </a:spcBef>
            </a:pP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Erasm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us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2800" y="2164927"/>
            <a:ext cx="0" cy="902335"/>
          </a:xfrm>
          <a:custGeom>
            <a:avLst/>
            <a:gdLst/>
            <a:ahLst/>
            <a:cxnLst/>
            <a:rect l="l" t="t" r="r" b="b"/>
            <a:pathLst>
              <a:path h="902335">
                <a:moveTo>
                  <a:pt x="0" y="902247"/>
                </a:moveTo>
                <a:lnTo>
                  <a:pt x="0" y="0"/>
                </a:lnTo>
              </a:path>
            </a:pathLst>
          </a:custGeom>
          <a:ln w="12700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>
                <a:latin typeface="+mn-lt"/>
              </a:rPr>
              <a:t>LLC Department Chair</a:t>
            </a:r>
            <a:r>
              <a:rPr lang="en-CA" sz="2000" dirty="0">
                <a:latin typeface="+mn-lt"/>
              </a:rPr>
              <a:t/>
            </a:r>
            <a:br>
              <a:rPr lang="en-CA" sz="2000" dirty="0">
                <a:latin typeface="+mn-lt"/>
              </a:rPr>
            </a:br>
            <a:r>
              <a:rPr lang="it-IT" sz="2000" dirty="0">
                <a:latin typeface="+mn-lt"/>
              </a:rPr>
              <a:t>Prof. Eugenio Bolongaro</a:t>
            </a:r>
            <a:r>
              <a:rPr lang="en-CA" sz="2000" dirty="0">
                <a:latin typeface="+mn-lt"/>
              </a:rPr>
              <a:t/>
            </a:r>
            <a:br>
              <a:rPr lang="en-CA" sz="2000" dirty="0">
                <a:latin typeface="+mn-lt"/>
              </a:rPr>
            </a:br>
            <a:r>
              <a:rPr lang="it-IT" sz="2000" dirty="0">
                <a:latin typeface="+mn-lt"/>
                <a:hlinkClick r:id="rId2"/>
              </a:rPr>
              <a:t>eugenio.bolongaro@mcgill.ca</a:t>
            </a:r>
            <a:endParaRPr lang="en-CA" sz="2000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7680" y="2932684"/>
            <a:ext cx="4242816" cy="9140964"/>
          </a:xfrm>
        </p:spPr>
        <p:txBody>
          <a:bodyPr/>
          <a:lstStyle/>
          <a:p>
            <a:r>
              <a:rPr lang="en-US" b="1" dirty="0"/>
              <a:t>German </a:t>
            </a:r>
            <a:r>
              <a:rPr lang="en-US" b="1" dirty="0" smtClean="0"/>
              <a:t>Studies</a:t>
            </a:r>
          </a:p>
          <a:p>
            <a:endParaRPr lang="en-US" b="1" dirty="0" smtClean="0"/>
          </a:p>
          <a:p>
            <a:r>
              <a:rPr lang="en-US" i="1" dirty="0"/>
              <a:t>Undergraduate Program </a:t>
            </a:r>
            <a:r>
              <a:rPr lang="en-US" i="1" dirty="0" smtClean="0"/>
              <a:t>Director</a:t>
            </a:r>
          </a:p>
          <a:p>
            <a:r>
              <a:rPr lang="en-US" dirty="0"/>
              <a:t>Prof. Daniel </a:t>
            </a:r>
            <a:r>
              <a:rPr lang="en-US" dirty="0" smtClean="0"/>
              <a:t>Schwarz</a:t>
            </a:r>
          </a:p>
          <a:p>
            <a:r>
              <a:rPr lang="en-US" dirty="0" smtClean="0">
                <a:hlinkClick r:id="rId3"/>
              </a:rPr>
              <a:t>daniel.schwartz2@mcgill.ca</a:t>
            </a:r>
            <a:endParaRPr lang="en-US" dirty="0" smtClean="0"/>
          </a:p>
          <a:p>
            <a:endParaRPr lang="en-US" b="1" dirty="0"/>
          </a:p>
          <a:p>
            <a:r>
              <a:rPr lang="en-US" i="1" dirty="0" smtClean="0"/>
              <a:t>Language </a:t>
            </a:r>
            <a:r>
              <a:rPr lang="en-US" i="1" dirty="0"/>
              <a:t>Program </a:t>
            </a:r>
            <a:r>
              <a:rPr lang="en-US" i="1" dirty="0" smtClean="0"/>
              <a:t>Director</a:t>
            </a:r>
          </a:p>
          <a:p>
            <a:r>
              <a:rPr lang="en-US" dirty="0" smtClean="0"/>
              <a:t>Prof</a:t>
            </a:r>
            <a:r>
              <a:rPr lang="en-US" dirty="0"/>
              <a:t>. Sun-Young </a:t>
            </a:r>
            <a:r>
              <a:rPr lang="en-US" dirty="0" smtClean="0"/>
              <a:t>Kim</a:t>
            </a:r>
          </a:p>
          <a:p>
            <a:r>
              <a:rPr lang="en-US" dirty="0" smtClean="0">
                <a:hlinkClick r:id="rId4"/>
              </a:rPr>
              <a:t>sun-young.kim2@mcgill.ca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Italian </a:t>
            </a:r>
            <a:r>
              <a:rPr lang="en-US" b="1" dirty="0" smtClean="0"/>
              <a:t>Studies</a:t>
            </a:r>
          </a:p>
          <a:p>
            <a:endParaRPr lang="en-US" b="1" dirty="0"/>
          </a:p>
          <a:p>
            <a:r>
              <a:rPr lang="en-US" i="1" dirty="0"/>
              <a:t>Undergraduate Program Director</a:t>
            </a:r>
            <a:endParaRPr lang="en-US" b="1" dirty="0"/>
          </a:p>
          <a:p>
            <a:r>
              <a:rPr lang="it-IT" dirty="0"/>
              <a:t>Prof. Lucienne </a:t>
            </a:r>
            <a:r>
              <a:rPr lang="it-IT" dirty="0" smtClean="0"/>
              <a:t>Kroha</a:t>
            </a:r>
          </a:p>
          <a:p>
            <a:r>
              <a:rPr lang="it-IT" dirty="0" smtClean="0">
                <a:hlinkClick r:id="rId5"/>
              </a:rPr>
              <a:t>lucienne.kroha@mcgill.ca</a:t>
            </a:r>
            <a:endParaRPr lang="it-IT" dirty="0" smtClean="0"/>
          </a:p>
          <a:p>
            <a:endParaRPr lang="it-IT" b="1" dirty="0"/>
          </a:p>
          <a:p>
            <a:r>
              <a:rPr lang="en-US" i="1" dirty="0"/>
              <a:t>Language Program </a:t>
            </a:r>
            <a:r>
              <a:rPr lang="en-US" i="1" dirty="0" smtClean="0"/>
              <a:t>Director</a:t>
            </a:r>
          </a:p>
          <a:p>
            <a:r>
              <a:rPr lang="it-IT" dirty="0"/>
              <a:t>Prof. Cristiana </a:t>
            </a:r>
            <a:r>
              <a:rPr lang="it-IT" dirty="0" smtClean="0"/>
              <a:t>Furlan</a:t>
            </a:r>
          </a:p>
          <a:p>
            <a:r>
              <a:rPr lang="it-IT" dirty="0" smtClean="0">
                <a:hlinkClick r:id="rId6"/>
              </a:rPr>
              <a:t>cristiana.furlan@mcgill.ca</a:t>
            </a:r>
            <a:endParaRPr lang="it-IT" dirty="0"/>
          </a:p>
          <a:p>
            <a:endParaRPr lang="it-IT" b="1" dirty="0" smtClean="0"/>
          </a:p>
          <a:p>
            <a:r>
              <a:rPr lang="en-US" b="1" dirty="0"/>
              <a:t>Liberal Arts </a:t>
            </a:r>
            <a:r>
              <a:rPr lang="en-US" b="1" dirty="0" smtClean="0"/>
              <a:t>Program</a:t>
            </a:r>
          </a:p>
          <a:p>
            <a:endParaRPr lang="en-US" i="1" dirty="0" smtClean="0"/>
          </a:p>
          <a:p>
            <a:r>
              <a:rPr lang="en-US" i="1" dirty="0" smtClean="0"/>
              <a:t>Director</a:t>
            </a:r>
          </a:p>
          <a:p>
            <a:r>
              <a:rPr lang="it-IT" dirty="0"/>
              <a:t>Prof. Matteo </a:t>
            </a:r>
            <a:r>
              <a:rPr lang="it-IT" dirty="0" smtClean="0"/>
              <a:t>Soranzo</a:t>
            </a:r>
          </a:p>
          <a:p>
            <a:r>
              <a:rPr lang="it-IT" dirty="0" smtClean="0">
                <a:hlinkClick r:id="rId7"/>
              </a:rPr>
              <a:t>matteo.soranzo@mcgill.ca</a:t>
            </a:r>
            <a:endParaRPr lang="it-IT" dirty="0" smtClean="0"/>
          </a:p>
          <a:p>
            <a:endParaRPr lang="it-IT" b="1" dirty="0"/>
          </a:p>
          <a:p>
            <a:endParaRPr lang="en-US" b="1" dirty="0"/>
          </a:p>
          <a:p>
            <a:r>
              <a:rPr lang="en-US" b="1" dirty="0" smtClean="0"/>
              <a:t>Administrative Staff</a:t>
            </a:r>
          </a:p>
          <a:p>
            <a:r>
              <a:rPr lang="en-US" i="1" dirty="0" smtClean="0"/>
              <a:t>Undergraduate </a:t>
            </a:r>
            <a:r>
              <a:rPr lang="en-US" i="1" dirty="0"/>
              <a:t>Coordinator</a:t>
            </a:r>
            <a:endParaRPr lang="en-CA" dirty="0"/>
          </a:p>
          <a:p>
            <a:r>
              <a:rPr lang="en-US" dirty="0"/>
              <a:t>Ms Angela Lapenna</a:t>
            </a:r>
            <a:endParaRPr lang="en-CA" dirty="0"/>
          </a:p>
          <a:p>
            <a:r>
              <a:rPr lang="en-US" dirty="0">
                <a:hlinkClick r:id="rId8"/>
              </a:rPr>
              <a:t>angela.lapenna@mcgill.ca</a:t>
            </a:r>
            <a:endParaRPr lang="en-US" b="1" dirty="0" smtClean="0"/>
          </a:p>
          <a:p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3"/>
          </p:nvPr>
        </p:nvSpPr>
        <p:spPr>
          <a:xfrm>
            <a:off x="5023103" y="2932684"/>
            <a:ext cx="4242816" cy="11633954"/>
          </a:xfrm>
        </p:spPr>
        <p:txBody>
          <a:bodyPr/>
          <a:lstStyle/>
          <a:p>
            <a:r>
              <a:rPr lang="en-US" b="1" dirty="0"/>
              <a:t>Hispanic Studies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i="1" dirty="0"/>
              <a:t>Undergraduate Program </a:t>
            </a:r>
            <a:r>
              <a:rPr lang="en-US" i="1" dirty="0" smtClean="0"/>
              <a:t>Director</a:t>
            </a:r>
          </a:p>
          <a:p>
            <a:r>
              <a:rPr lang="en-US" dirty="0"/>
              <a:t>Prof. Cecily </a:t>
            </a:r>
            <a:r>
              <a:rPr lang="en-US" dirty="0" smtClean="0"/>
              <a:t>Raynor</a:t>
            </a:r>
          </a:p>
          <a:p>
            <a:r>
              <a:rPr lang="en-US" dirty="0">
                <a:hlinkClick r:id="rId9"/>
              </a:rPr>
              <a:t>cecily.raynor@mcgill.ca</a:t>
            </a:r>
            <a:endParaRPr lang="en-CA" dirty="0"/>
          </a:p>
          <a:p>
            <a:endParaRPr lang="en-US" b="1" dirty="0" smtClean="0"/>
          </a:p>
          <a:p>
            <a:r>
              <a:rPr lang="en-US" i="1" dirty="0" smtClean="0"/>
              <a:t>Language </a:t>
            </a:r>
            <a:r>
              <a:rPr lang="en-US" i="1" dirty="0"/>
              <a:t>Program </a:t>
            </a:r>
            <a:r>
              <a:rPr lang="en-US" i="1" dirty="0" smtClean="0"/>
              <a:t>Director</a:t>
            </a:r>
            <a:endParaRPr lang="en-US" b="1" dirty="0" smtClean="0"/>
          </a:p>
          <a:p>
            <a:r>
              <a:rPr lang="en-US" dirty="0"/>
              <a:t>Prof. Lucia </a:t>
            </a:r>
            <a:r>
              <a:rPr lang="en-US" dirty="0" smtClean="0"/>
              <a:t>Chamanadjian</a:t>
            </a:r>
          </a:p>
          <a:p>
            <a:r>
              <a:rPr lang="en-US" dirty="0" smtClean="0">
                <a:hlinkClick r:id="rId10"/>
              </a:rPr>
              <a:t>lucia.chamanadjian@mcgill.ca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Russian Studies</a:t>
            </a:r>
            <a:endParaRPr lang="en-US" b="1" dirty="0"/>
          </a:p>
          <a:p>
            <a:endParaRPr lang="en-US" b="1" dirty="0" smtClean="0"/>
          </a:p>
          <a:p>
            <a:r>
              <a:rPr lang="en-US" i="1" dirty="0"/>
              <a:t>Undergraduate Program Director</a:t>
            </a:r>
            <a:endParaRPr lang="en-CA" dirty="0"/>
          </a:p>
          <a:p>
            <a:r>
              <a:rPr lang="it-IT" dirty="0"/>
              <a:t>Prof. Anna Berman </a:t>
            </a:r>
            <a:endParaRPr lang="en-US" b="1" dirty="0"/>
          </a:p>
          <a:p>
            <a:r>
              <a:rPr lang="it-IT" dirty="0">
                <a:hlinkClick r:id="rId11"/>
              </a:rPr>
              <a:t>anna.berman@mcgill.ca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i="1" dirty="0"/>
              <a:t>Language Program Director</a:t>
            </a:r>
            <a:endParaRPr lang="en-US" b="1" dirty="0"/>
          </a:p>
          <a:p>
            <a:r>
              <a:rPr lang="it-IT" dirty="0"/>
              <a:t>Prof. Maria Ivanova</a:t>
            </a:r>
            <a:endParaRPr lang="en-US" b="1" dirty="0" smtClean="0"/>
          </a:p>
          <a:p>
            <a:r>
              <a:rPr lang="it-IT" dirty="0" smtClean="0">
                <a:hlinkClick r:id="rId12"/>
              </a:rPr>
              <a:t>Maria.ivanova@mcgill.ca</a:t>
            </a:r>
            <a:endParaRPr lang="it-IT" dirty="0" smtClean="0"/>
          </a:p>
          <a:p>
            <a:endParaRPr lang="en-US" b="1" dirty="0"/>
          </a:p>
          <a:p>
            <a:r>
              <a:rPr lang="en-US" b="1" dirty="0"/>
              <a:t>European Literature and </a:t>
            </a:r>
            <a:r>
              <a:rPr lang="en-US" b="1" dirty="0" smtClean="0"/>
              <a:t>Culture</a:t>
            </a:r>
          </a:p>
          <a:p>
            <a:endParaRPr lang="en-US" b="1" dirty="0" smtClean="0"/>
          </a:p>
          <a:p>
            <a:r>
              <a:rPr lang="en-US" i="1" dirty="0" smtClean="0"/>
              <a:t>Director</a:t>
            </a:r>
          </a:p>
          <a:p>
            <a:r>
              <a:rPr lang="en-US" dirty="0" smtClean="0"/>
              <a:t>Prof. Andrew Piper</a:t>
            </a:r>
            <a:endParaRPr lang="en-CA" dirty="0"/>
          </a:p>
          <a:p>
            <a:r>
              <a:rPr lang="it-IT" dirty="0" smtClean="0">
                <a:hlinkClick r:id="rId13"/>
              </a:rPr>
              <a:t>Andrew.piper@mcgill.ca</a:t>
            </a:r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416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952500"/>
            <a:ext cx="4735195" cy="2075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b="1" dirty="0">
                <a:solidFill>
                  <a:srgbClr val="C0C0C0"/>
                </a:solidFill>
                <a:latin typeface="Arial"/>
                <a:cs typeface="Arial"/>
              </a:rPr>
              <a:t>2</a:t>
            </a:r>
            <a:endParaRPr sz="8000">
              <a:latin typeface="Arial"/>
              <a:cs typeface="Arial"/>
            </a:endParaRPr>
          </a:p>
          <a:p>
            <a:pPr marL="12700" marR="5080">
              <a:lnSpc>
                <a:spcPct val="79600"/>
              </a:lnSpc>
              <a:spcBef>
                <a:spcPts val="1390"/>
              </a:spcBef>
            </a:pPr>
            <a:r>
              <a:rPr sz="3600" b="1" spc="-75" dirty="0">
                <a:solidFill>
                  <a:srgbClr val="444444"/>
                </a:solidFill>
                <a:latin typeface="Arial"/>
                <a:cs typeface="Arial"/>
              </a:rPr>
              <a:t>Differen</a:t>
            </a:r>
            <a:r>
              <a:rPr sz="36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3600" b="1" spc="-13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600" b="1" spc="-75" dirty="0">
                <a:solidFill>
                  <a:srgbClr val="444444"/>
                </a:solidFill>
                <a:latin typeface="Arial"/>
                <a:cs typeface="Arial"/>
              </a:rPr>
              <a:t>Programs </a:t>
            </a:r>
            <a:r>
              <a:rPr sz="3600" b="1" spc="-95" dirty="0">
                <a:solidFill>
                  <a:srgbClr val="444444"/>
                </a:solidFill>
                <a:latin typeface="Arial"/>
                <a:cs typeface="Arial"/>
              </a:rPr>
              <a:t>Multipl</a:t>
            </a:r>
            <a:r>
              <a:rPr sz="3600" b="1" spc="-2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3600" b="1" spc="-14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600" b="1" spc="-95" dirty="0">
                <a:solidFill>
                  <a:srgbClr val="444444"/>
                </a:solidFill>
                <a:latin typeface="Arial"/>
                <a:cs typeface="Arial"/>
              </a:rPr>
              <a:t>Combinations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5873587"/>
            <a:ext cx="3485515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7499"/>
              </a:lnSpc>
            </a:pP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LLC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7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ers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students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six </a:t>
            </a:r>
            <a:r>
              <a:rPr sz="17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ograms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choose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om: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6762587"/>
            <a:ext cx="3989070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7499"/>
              </a:lnSpc>
            </a:pP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Russian Studies,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Hispanic Studies, 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Ger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man Studies,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Italian Studies, Liberal Arts,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 </a:t>
            </a:r>
            <a:r>
              <a:rPr sz="1700" spc="-45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700" spc="-6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opean Literatu</a:t>
            </a:r>
            <a:r>
              <a:rPr sz="17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e.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300" y="7981787"/>
            <a:ext cx="4124960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27499"/>
              </a:lnSpc>
            </a:pP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They a</a:t>
            </a:r>
            <a:r>
              <a:rPr sz="17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7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ed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four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basic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forms: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Minor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22222"/>
                </a:solidFill>
                <a:latin typeface="Arial"/>
                <a:cs typeface="Arial"/>
              </a:rPr>
              <a:t>(18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edits),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Majors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22222"/>
                </a:solidFill>
                <a:latin typeface="Arial"/>
                <a:cs typeface="Arial"/>
              </a:rPr>
              <a:t>(36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edits),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Joint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Hon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ours </a:t>
            </a:r>
            <a:r>
              <a:rPr sz="1700" spc="-50" dirty="0">
                <a:solidFill>
                  <a:srgbClr val="222222"/>
                </a:solidFill>
                <a:latin typeface="Arial"/>
                <a:cs typeface="Arial"/>
              </a:rPr>
              <a:t>(36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edits)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Honours </a:t>
            </a:r>
            <a:r>
              <a:rPr sz="1700" spc="-50" dirty="0">
                <a:solidFill>
                  <a:srgbClr val="222222"/>
                </a:solidFill>
                <a:latin typeface="Arial"/>
                <a:cs typeface="Arial"/>
              </a:rPr>
              <a:t>(60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edits).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300" y="9200987"/>
            <a:ext cx="4149090" cy="2222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7499"/>
              </a:lnSpc>
            </a:pP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Students can choose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complete 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just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one</a:t>
            </a:r>
            <a:r>
              <a:rPr sz="17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or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them.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They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meaningfully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combined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variety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ways in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der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explo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their inte</a:t>
            </a:r>
            <a:r>
              <a:rPr sz="17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connections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suit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student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’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s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intellectual,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academic,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fessional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inte</a:t>
            </a:r>
            <a:r>
              <a:rPr sz="17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ests.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Let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’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s </a:t>
            </a:r>
            <a:r>
              <a:rPr sz="17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eview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some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them: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0000" y="5885254"/>
            <a:ext cx="4244340" cy="2904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1. </a:t>
            </a:r>
            <a:r>
              <a:rPr sz="1700" b="1" spc="25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(36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b="1" spc="-20" dirty="0">
                <a:solidFill>
                  <a:srgbClr val="222222"/>
                </a:solidFill>
                <a:latin typeface="Arial"/>
                <a:cs typeface="Arial"/>
              </a:rPr>
              <a:t>edits)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222222"/>
                </a:solidFill>
                <a:latin typeface="Arial"/>
                <a:cs typeface="Arial"/>
              </a:rPr>
              <a:t>+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Minor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(18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b="1" spc="-20" dirty="0">
                <a:solidFill>
                  <a:srgbClr val="222222"/>
                </a:solidFill>
                <a:latin typeface="Arial"/>
                <a:cs typeface="Arial"/>
              </a:rPr>
              <a:t>edits)</a:t>
            </a:r>
            <a:endParaRPr sz="1700">
              <a:latin typeface="Arial"/>
              <a:cs typeface="Arial"/>
            </a:endParaRPr>
          </a:p>
          <a:p>
            <a:pPr marL="252729" marR="52069" algn="just">
              <a:lnSpc>
                <a:spcPct val="128400"/>
              </a:lnSpc>
              <a:spcBef>
                <a:spcPts val="110"/>
              </a:spcBef>
            </a:pPr>
            <a:r>
              <a:rPr sz="1700" b="1" spc="15" dirty="0">
                <a:solidFill>
                  <a:srgbClr val="222222"/>
                </a:solidFill>
                <a:latin typeface="Arial"/>
                <a:cs typeface="Arial"/>
              </a:rPr>
              <a:t>+ </a:t>
            </a:r>
            <a:r>
              <a:rPr sz="1700" b="1" spc="-10" dirty="0">
                <a:solidFill>
                  <a:srgbClr val="222222"/>
                </a:solidFill>
                <a:latin typeface="Arial"/>
                <a:cs typeface="Arial"/>
              </a:rPr>
              <a:t>Optional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Minor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(18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redits):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Students can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complete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Major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any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disci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plines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7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ed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LLC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combine</a:t>
            </a:r>
            <a:endParaRPr sz="1700">
              <a:latin typeface="Arial"/>
              <a:cs typeface="Arial"/>
            </a:endParaRPr>
          </a:p>
          <a:p>
            <a:pPr marL="252729" marR="5080">
              <a:lnSpc>
                <a:spcPct val="127499"/>
              </a:lnSpc>
            </a:pP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them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with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one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or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two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minors.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For in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stance, you can choose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Major in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Lib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eral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Arts and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have as an 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ea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speciali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zation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Russian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(exam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ple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22222"/>
                </a:solidFill>
                <a:latin typeface="Arial"/>
                <a:cs typeface="Arial"/>
              </a:rPr>
              <a:t>1).</a:t>
            </a:r>
            <a:endParaRPr sz="1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80000" y="9118675"/>
            <a:ext cx="4157345" cy="288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729" marR="5080" indent="-240665">
              <a:lnSpc>
                <a:spcPct val="127699"/>
              </a:lnSpc>
            </a:pP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2. </a:t>
            </a:r>
            <a:r>
              <a:rPr sz="1700" b="1" spc="25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(36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b="1" spc="-20" dirty="0">
                <a:solidFill>
                  <a:srgbClr val="222222"/>
                </a:solidFill>
                <a:latin typeface="Arial"/>
                <a:cs typeface="Arial"/>
              </a:rPr>
              <a:t>edits)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222222"/>
                </a:solidFill>
                <a:latin typeface="Arial"/>
                <a:cs typeface="Arial"/>
              </a:rPr>
              <a:t>+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25" dirty="0">
                <a:solidFill>
                  <a:srgbClr val="222222"/>
                </a:solidFill>
                <a:latin typeface="Arial"/>
                <a:cs typeface="Arial"/>
              </a:rPr>
              <a:t>Major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(36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redits):</a:t>
            </a:r>
            <a:r>
              <a:rPr sz="1700" b="1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also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choose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complete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two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majors in LLC.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example,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you can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choose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major in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both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Hispanic Studies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(Illustration</a:t>
            </a:r>
            <a:r>
              <a:rPr sz="17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22222"/>
                </a:solidFill>
                <a:latin typeface="Arial"/>
                <a:cs typeface="Arial"/>
              </a:rPr>
              <a:t>2).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This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option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particularly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inte</a:t>
            </a:r>
            <a:r>
              <a:rPr sz="17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esting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wanting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obtain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st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ong foundation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two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fo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eign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languages</a:t>
            </a:r>
            <a:r>
              <a:rPr sz="17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and/or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comparative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e.</a:t>
            </a:r>
            <a:endParaRPr sz="1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83300" y="2120900"/>
            <a:ext cx="3175000" cy="952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43840">
              <a:lnSpc>
                <a:spcPts val="1900"/>
              </a:lnSpc>
            </a:pP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If 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you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wan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t t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presen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t t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be di</a:t>
            </a:r>
            <a:r>
              <a:rPr sz="1600" spc="-35" dirty="0">
                <a:solidFill>
                  <a:srgbClr val="323232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eren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t f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rom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he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pa</a:t>
            </a:r>
            <a:r>
              <a:rPr sz="1600" spc="-10" dirty="0">
                <a:solidFill>
                  <a:srgbClr val="323232"/>
                </a:solidFill>
                <a:latin typeface="Arial"/>
                <a:cs typeface="Arial"/>
              </a:rPr>
              <a:t>st,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23232"/>
                </a:solidFill>
                <a:latin typeface="Arial"/>
                <a:cs typeface="Arial"/>
              </a:rPr>
              <a:t>st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udy</a:t>
            </a:r>
            <a:r>
              <a:rPr sz="1600" spc="-5" dirty="0">
                <a:solidFill>
                  <a:srgbClr val="323232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323232"/>
                </a:solidFill>
                <a:latin typeface="Arial"/>
                <a:cs typeface="Arial"/>
              </a:rPr>
              <a:t>he pa</a:t>
            </a:r>
            <a:r>
              <a:rPr sz="1600" spc="-10" dirty="0">
                <a:solidFill>
                  <a:srgbClr val="323232"/>
                </a:solidFill>
                <a:latin typeface="Arial"/>
                <a:cs typeface="Arial"/>
              </a:rPr>
              <a:t>st.</a:t>
            </a:r>
            <a:endParaRPr sz="1600">
              <a:latin typeface="Arial"/>
              <a:cs typeface="Arial"/>
            </a:endParaRPr>
          </a:p>
          <a:p>
            <a:pPr marR="5080" algn="r">
              <a:lnSpc>
                <a:spcPts val="1839"/>
              </a:lnSpc>
            </a:pPr>
            <a:r>
              <a:rPr sz="1600" b="1" spc="-10" dirty="0">
                <a:solidFill>
                  <a:srgbClr val="323232"/>
                </a:solidFill>
                <a:latin typeface="Arial"/>
                <a:cs typeface="Arial"/>
              </a:rPr>
              <a:t>Spinoza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92800" y="2164927"/>
            <a:ext cx="0" cy="902335"/>
          </a:xfrm>
          <a:custGeom>
            <a:avLst/>
            <a:gdLst/>
            <a:ahLst/>
            <a:cxnLst/>
            <a:rect l="l" t="t" r="r" b="b"/>
            <a:pathLst>
              <a:path h="902335">
                <a:moveTo>
                  <a:pt x="0" y="902247"/>
                </a:moveTo>
                <a:lnTo>
                  <a:pt x="0" y="0"/>
                </a:lnTo>
              </a:path>
            </a:pathLst>
          </a:custGeom>
          <a:ln w="12700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882900" y="3644900"/>
            <a:ext cx="1549400" cy="1689100"/>
          </a:xfrm>
          <a:prstGeom prst="rect">
            <a:avLst/>
          </a:prstGeom>
          <a:solidFill>
            <a:srgbClr val="FFDAD8"/>
          </a:solidFill>
        </p:spPr>
        <p:txBody>
          <a:bodyPr vert="horz" wrap="square" lIns="0" tIns="0" rIns="0" bIns="0" rtlCol="0">
            <a:spAutoFit/>
          </a:bodyPr>
          <a:lstStyle/>
          <a:p>
            <a:pPr marL="160655" marR="153035" indent="280035">
              <a:lnSpc>
                <a:spcPct val="110000"/>
              </a:lnSpc>
            </a:pPr>
            <a:r>
              <a:rPr sz="1500" spc="-15" dirty="0">
                <a:solidFill>
                  <a:srgbClr val="444444"/>
                </a:solidFill>
                <a:latin typeface="Arial"/>
                <a:cs typeface="Arial"/>
              </a:rPr>
              <a:t>MAJOR (36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CRED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IT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S)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0100" y="3644900"/>
            <a:ext cx="1600200" cy="1689100"/>
          </a:xfrm>
          <a:custGeom>
            <a:avLst/>
            <a:gdLst/>
            <a:ahLst/>
            <a:cxnLst/>
            <a:rect l="l" t="t" r="r" b="b"/>
            <a:pathLst>
              <a:path w="1600200" h="1689100">
                <a:moveTo>
                  <a:pt x="800100" y="0"/>
                </a:moveTo>
                <a:lnTo>
                  <a:pt x="0" y="1689100"/>
                </a:lnTo>
                <a:lnTo>
                  <a:pt x="1600200" y="1689100"/>
                </a:lnTo>
                <a:lnTo>
                  <a:pt x="800100" y="0"/>
                </a:lnTo>
                <a:close/>
              </a:path>
            </a:pathLst>
          </a:custGeom>
          <a:solidFill>
            <a:srgbClr val="E0E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53479" y="4564379"/>
            <a:ext cx="956944" cy="718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6205">
              <a:lnSpc>
                <a:spcPct val="110000"/>
              </a:lnSpc>
            </a:pP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MIN</a:t>
            </a:r>
            <a:r>
              <a:rPr sz="1500" spc="-15" dirty="0">
                <a:solidFill>
                  <a:srgbClr val="444444"/>
                </a:solidFill>
                <a:latin typeface="Arial"/>
                <a:cs typeface="Arial"/>
              </a:rPr>
              <a:t>OR (18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-</a:t>
            </a:r>
            <a:endParaRPr sz="1500">
              <a:latin typeface="Arial"/>
              <a:cs typeface="Arial"/>
            </a:endParaRPr>
          </a:p>
          <a:p>
            <a:pPr marL="266700">
              <a:lnSpc>
                <a:spcPct val="100000"/>
              </a:lnSpc>
              <a:spcBef>
                <a:spcPts val="180"/>
              </a:spcBef>
            </a:pP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ITS)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53300" y="3543300"/>
            <a:ext cx="1689100" cy="1905000"/>
          </a:xfrm>
          <a:custGeom>
            <a:avLst/>
            <a:gdLst/>
            <a:ahLst/>
            <a:cxnLst/>
            <a:rect l="l" t="t" r="r" b="b"/>
            <a:pathLst>
              <a:path w="1689100" h="1905000">
                <a:moveTo>
                  <a:pt x="844550" y="0"/>
                </a:moveTo>
                <a:lnTo>
                  <a:pt x="779759" y="2789"/>
                </a:lnTo>
                <a:lnTo>
                  <a:pt x="715276" y="11159"/>
                </a:lnTo>
                <a:lnTo>
                  <a:pt x="651408" y="25108"/>
                </a:lnTo>
                <a:lnTo>
                  <a:pt x="588462" y="44636"/>
                </a:lnTo>
                <a:lnTo>
                  <a:pt x="526745" y="69745"/>
                </a:lnTo>
                <a:lnTo>
                  <a:pt x="466565" y="100433"/>
                </a:lnTo>
                <a:lnTo>
                  <a:pt x="408230" y="136700"/>
                </a:lnTo>
                <a:lnTo>
                  <a:pt x="352046" y="178547"/>
                </a:lnTo>
                <a:lnTo>
                  <a:pt x="298321" y="225974"/>
                </a:lnTo>
                <a:lnTo>
                  <a:pt x="247363" y="278980"/>
                </a:lnTo>
                <a:lnTo>
                  <a:pt x="200364" y="336452"/>
                </a:lnTo>
                <a:lnTo>
                  <a:pt x="158312" y="397043"/>
                </a:lnTo>
                <a:lnTo>
                  <a:pt x="121208" y="460408"/>
                </a:lnTo>
                <a:lnTo>
                  <a:pt x="89050" y="526200"/>
                </a:lnTo>
                <a:lnTo>
                  <a:pt x="61840" y="594072"/>
                </a:lnTo>
                <a:lnTo>
                  <a:pt x="39578" y="663677"/>
                </a:lnTo>
                <a:lnTo>
                  <a:pt x="22262" y="734669"/>
                </a:lnTo>
                <a:lnTo>
                  <a:pt x="9894" y="806701"/>
                </a:lnTo>
                <a:lnTo>
                  <a:pt x="2473" y="879426"/>
                </a:lnTo>
                <a:lnTo>
                  <a:pt x="0" y="952498"/>
                </a:lnTo>
                <a:lnTo>
                  <a:pt x="2473" y="1025570"/>
                </a:lnTo>
                <a:lnTo>
                  <a:pt x="9894" y="1098295"/>
                </a:lnTo>
                <a:lnTo>
                  <a:pt x="22262" y="1170327"/>
                </a:lnTo>
                <a:lnTo>
                  <a:pt x="39578" y="1241319"/>
                </a:lnTo>
                <a:lnTo>
                  <a:pt x="61840" y="1310925"/>
                </a:lnTo>
                <a:lnTo>
                  <a:pt x="89050" y="1378797"/>
                </a:lnTo>
                <a:lnTo>
                  <a:pt x="121208" y="1444588"/>
                </a:lnTo>
                <a:lnTo>
                  <a:pt x="158312" y="1507954"/>
                </a:lnTo>
                <a:lnTo>
                  <a:pt x="200364" y="1568545"/>
                </a:lnTo>
                <a:lnTo>
                  <a:pt x="247363" y="1626017"/>
                </a:lnTo>
                <a:lnTo>
                  <a:pt x="298321" y="1679024"/>
                </a:lnTo>
                <a:lnTo>
                  <a:pt x="352046" y="1726451"/>
                </a:lnTo>
                <a:lnTo>
                  <a:pt x="408230" y="1768298"/>
                </a:lnTo>
                <a:lnTo>
                  <a:pt x="466565" y="1804566"/>
                </a:lnTo>
                <a:lnTo>
                  <a:pt x="526745" y="1835254"/>
                </a:lnTo>
                <a:lnTo>
                  <a:pt x="588462" y="1860362"/>
                </a:lnTo>
                <a:lnTo>
                  <a:pt x="651408" y="1879891"/>
                </a:lnTo>
                <a:lnTo>
                  <a:pt x="715276" y="1893840"/>
                </a:lnTo>
                <a:lnTo>
                  <a:pt x="779759" y="1902210"/>
                </a:lnTo>
                <a:lnTo>
                  <a:pt x="844550" y="1905000"/>
                </a:lnTo>
                <a:lnTo>
                  <a:pt x="909340" y="1902210"/>
                </a:lnTo>
                <a:lnTo>
                  <a:pt x="973823" y="1893840"/>
                </a:lnTo>
                <a:lnTo>
                  <a:pt x="1037692" y="1879891"/>
                </a:lnTo>
                <a:lnTo>
                  <a:pt x="1100638" y="1860362"/>
                </a:lnTo>
                <a:lnTo>
                  <a:pt x="1162355" y="1835254"/>
                </a:lnTo>
                <a:lnTo>
                  <a:pt x="1222534" y="1804566"/>
                </a:lnTo>
                <a:lnTo>
                  <a:pt x="1280870" y="1768298"/>
                </a:lnTo>
                <a:lnTo>
                  <a:pt x="1337054" y="1726451"/>
                </a:lnTo>
                <a:lnTo>
                  <a:pt x="1390779" y="1679024"/>
                </a:lnTo>
                <a:lnTo>
                  <a:pt x="1441737" y="1626017"/>
                </a:lnTo>
                <a:lnTo>
                  <a:pt x="1488736" y="1568545"/>
                </a:lnTo>
                <a:lnTo>
                  <a:pt x="1530787" y="1507954"/>
                </a:lnTo>
                <a:lnTo>
                  <a:pt x="1567892" y="1444588"/>
                </a:lnTo>
                <a:lnTo>
                  <a:pt x="1600049" y="1378797"/>
                </a:lnTo>
                <a:lnTo>
                  <a:pt x="1627259" y="1310925"/>
                </a:lnTo>
                <a:lnTo>
                  <a:pt x="1649521" y="1241319"/>
                </a:lnTo>
                <a:lnTo>
                  <a:pt x="1666837" y="1170327"/>
                </a:lnTo>
                <a:lnTo>
                  <a:pt x="1679205" y="1098295"/>
                </a:lnTo>
                <a:lnTo>
                  <a:pt x="1686626" y="1025570"/>
                </a:lnTo>
                <a:lnTo>
                  <a:pt x="1689099" y="952498"/>
                </a:lnTo>
                <a:lnTo>
                  <a:pt x="1686626" y="879426"/>
                </a:lnTo>
                <a:lnTo>
                  <a:pt x="1679205" y="806701"/>
                </a:lnTo>
                <a:lnTo>
                  <a:pt x="1666837" y="734669"/>
                </a:lnTo>
                <a:lnTo>
                  <a:pt x="1649521" y="663677"/>
                </a:lnTo>
                <a:lnTo>
                  <a:pt x="1627259" y="594072"/>
                </a:lnTo>
                <a:lnTo>
                  <a:pt x="1600049" y="526200"/>
                </a:lnTo>
                <a:lnTo>
                  <a:pt x="1567892" y="460408"/>
                </a:lnTo>
                <a:lnTo>
                  <a:pt x="1530787" y="397043"/>
                </a:lnTo>
                <a:lnTo>
                  <a:pt x="1488736" y="336452"/>
                </a:lnTo>
                <a:lnTo>
                  <a:pt x="1441737" y="278980"/>
                </a:lnTo>
                <a:lnTo>
                  <a:pt x="1390779" y="225974"/>
                </a:lnTo>
                <a:lnTo>
                  <a:pt x="1337054" y="178547"/>
                </a:lnTo>
                <a:lnTo>
                  <a:pt x="1280870" y="136700"/>
                </a:lnTo>
                <a:lnTo>
                  <a:pt x="1222534" y="100433"/>
                </a:lnTo>
                <a:lnTo>
                  <a:pt x="1162355" y="69745"/>
                </a:lnTo>
                <a:lnTo>
                  <a:pt x="1100638" y="44636"/>
                </a:lnTo>
                <a:lnTo>
                  <a:pt x="1037692" y="25108"/>
                </a:lnTo>
                <a:lnTo>
                  <a:pt x="973823" y="11159"/>
                </a:lnTo>
                <a:lnTo>
                  <a:pt x="909340" y="2789"/>
                </a:lnTo>
                <a:lnTo>
                  <a:pt x="844550" y="0"/>
                </a:lnTo>
                <a:close/>
              </a:path>
            </a:pathLst>
          </a:custGeom>
          <a:solidFill>
            <a:srgbClr val="CAF0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71233" y="4135120"/>
            <a:ext cx="125349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7000">
              <a:lnSpc>
                <a:spcPct val="110000"/>
              </a:lnSpc>
            </a:pP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HONOURS (60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CRED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IT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S)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80000" y="3530600"/>
            <a:ext cx="1981200" cy="1905000"/>
          </a:xfrm>
          <a:custGeom>
            <a:avLst/>
            <a:gdLst/>
            <a:ahLst/>
            <a:cxnLst/>
            <a:rect l="l" t="t" r="r" b="b"/>
            <a:pathLst>
              <a:path w="1981200" h="1905000">
                <a:moveTo>
                  <a:pt x="990600" y="0"/>
                </a:moveTo>
                <a:lnTo>
                  <a:pt x="0" y="952500"/>
                </a:lnTo>
                <a:lnTo>
                  <a:pt x="990600" y="1905000"/>
                </a:lnTo>
                <a:lnTo>
                  <a:pt x="1981200" y="952500"/>
                </a:lnTo>
                <a:lnTo>
                  <a:pt x="990600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571045" y="4147820"/>
            <a:ext cx="1010285" cy="970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7620" algn="ctr">
              <a:lnSpc>
                <a:spcPct val="110000"/>
              </a:lnSpc>
            </a:pP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JOINT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HONOURS (36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CRE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- 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IT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S)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1200" y="6380554"/>
            <a:ext cx="5866765" cy="2227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629" marR="5080" indent="-202565">
              <a:lnSpc>
                <a:spcPct val="127800"/>
              </a:lnSpc>
            </a:pP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3.</a:t>
            </a:r>
            <a:r>
              <a:rPr sz="1700" spc="-3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222222"/>
                </a:solidFill>
                <a:latin typeface="Arial"/>
                <a:cs typeface="Arial"/>
              </a:rPr>
              <a:t>Honours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(60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b="1" spc="-20" dirty="0">
                <a:solidFill>
                  <a:srgbClr val="222222"/>
                </a:solidFill>
                <a:latin typeface="Arial"/>
                <a:cs typeface="Arial"/>
              </a:rPr>
              <a:t>edits)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222222"/>
                </a:solidFill>
                <a:latin typeface="Arial"/>
                <a:cs typeface="Arial"/>
              </a:rPr>
              <a:t>+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Minor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(18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redits):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22222"/>
                </a:solidFill>
                <a:latin typeface="Arial"/>
                <a:cs typeface="Arial"/>
              </a:rPr>
              <a:t>If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you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would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like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continue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study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graduate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school,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our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Honours </a:t>
            </a:r>
            <a:r>
              <a:rPr sz="17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platform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222222"/>
                </a:solidFill>
                <a:latin typeface="Arial"/>
                <a:cs typeface="Arial"/>
              </a:rPr>
              <a:t>do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so.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They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7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er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you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some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most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complete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fo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eign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ograms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North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America.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example,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you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choose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222222"/>
                </a:solidFill>
                <a:latin typeface="Arial"/>
                <a:cs typeface="Arial"/>
              </a:rPr>
              <a:t>do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Hon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ours in 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complement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it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Minor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-45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700" spc="-6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opean Literatu</a:t>
            </a:r>
            <a:r>
              <a:rPr sz="17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(Illustration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22222"/>
                </a:solidFill>
                <a:latin typeface="Arial"/>
                <a:cs typeface="Arial"/>
              </a:rPr>
              <a:t>3).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1200" y="8937064"/>
            <a:ext cx="6005830" cy="255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629" marR="5080" indent="-202565">
              <a:lnSpc>
                <a:spcPct val="127699"/>
              </a:lnSpc>
            </a:pP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4.</a:t>
            </a:r>
            <a:r>
              <a:rPr sz="1700" spc="-3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222222"/>
                </a:solidFill>
                <a:latin typeface="Arial"/>
                <a:cs typeface="Arial"/>
              </a:rPr>
              <a:t>Joint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222222"/>
                </a:solidFill>
                <a:latin typeface="Arial"/>
                <a:cs typeface="Arial"/>
              </a:rPr>
              <a:t>Honours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-25" dirty="0">
                <a:solidFill>
                  <a:srgbClr val="222222"/>
                </a:solidFill>
                <a:latin typeface="Arial"/>
                <a:cs typeface="Arial"/>
              </a:rPr>
              <a:t>(36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b="1" spc="-10" dirty="0">
                <a:solidFill>
                  <a:srgbClr val="222222"/>
                </a:solidFill>
                <a:latin typeface="Arial"/>
                <a:cs typeface="Arial"/>
              </a:rPr>
              <a:t>edits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b="1" spc="15" dirty="0">
                <a:solidFill>
                  <a:srgbClr val="222222"/>
                </a:solidFill>
                <a:latin typeface="Arial"/>
                <a:cs typeface="Arial"/>
              </a:rPr>
              <a:t>+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36 </a:t>
            </a:r>
            <a:r>
              <a:rPr sz="1700" b="1" spc="5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b="1" spc="-30" dirty="0">
                <a:solidFill>
                  <a:srgbClr val="222222"/>
                </a:solidFill>
                <a:latin typeface="Arial"/>
                <a:cs typeface="Arial"/>
              </a:rPr>
              <a:t>redits):</a:t>
            </a:r>
            <a:r>
              <a:rPr sz="17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willing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take advantage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specialization </a:t>
            </a:r>
            <a:r>
              <a:rPr sz="17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Honours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700" spc="90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700" spc="7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two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disciplines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possibility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choose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Joint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Honours.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example,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you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combine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Russian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Studies 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7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eate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Joint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Honours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deg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explo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multiple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connections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between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135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este</a:t>
            </a:r>
            <a:r>
              <a:rPr sz="1700" spc="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n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Easte</a:t>
            </a:r>
            <a:r>
              <a:rPr sz="1700" spc="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n </a:t>
            </a:r>
            <a:r>
              <a:rPr sz="1700" spc="-45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700" spc="-6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ope.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This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700" spc="-10" dirty="0">
                <a:solidFill>
                  <a:srgbClr val="222222"/>
                </a:solidFill>
                <a:latin typeface="Arial"/>
                <a:cs typeface="Arial"/>
              </a:rPr>
              <a:t>also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excellent </a:t>
            </a:r>
            <a:r>
              <a:rPr sz="1700" spc="30" dirty="0">
                <a:solidFill>
                  <a:srgbClr val="222222"/>
                </a:solidFill>
                <a:latin typeface="Arial"/>
                <a:cs typeface="Arial"/>
              </a:rPr>
              <a:t>option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222222"/>
                </a:solidFill>
                <a:latin typeface="Arial"/>
                <a:cs typeface="Arial"/>
              </a:rPr>
              <a:t>if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you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7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7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inte</a:t>
            </a:r>
            <a:r>
              <a:rPr sz="1700" spc="-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ested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graduate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comparative</a:t>
            </a:r>
            <a:r>
              <a:rPr sz="17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7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700" spc="-25" dirty="0">
                <a:solidFill>
                  <a:srgbClr val="222222"/>
                </a:solidFill>
                <a:latin typeface="Arial"/>
                <a:cs typeface="Arial"/>
              </a:rPr>
              <a:t>e.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200" y="7061200"/>
            <a:ext cx="2322830" cy="341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Acc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ording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rece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researc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 Ne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oll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H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60%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UK'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 leaders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have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scienc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degrees.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The ST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ubj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ects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(sc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tec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hnolog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ngin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eer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ing,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s)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acc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onl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 15%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sam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3167" y="11038840"/>
            <a:ext cx="125349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Guardian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6900" y="6756400"/>
            <a:ext cx="2336800" cy="127000"/>
          </a:xfrm>
          <a:custGeom>
            <a:avLst/>
            <a:gdLst/>
            <a:ahLst/>
            <a:cxnLst/>
            <a:rect l="l" t="t" r="r" b="b"/>
            <a:pathLst>
              <a:path w="2336800" h="127000">
                <a:moveTo>
                  <a:pt x="0" y="0"/>
                </a:moveTo>
                <a:lnTo>
                  <a:pt x="2336800" y="0"/>
                </a:lnTo>
                <a:lnTo>
                  <a:pt x="23368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6900" y="10734040"/>
            <a:ext cx="2336800" cy="127000"/>
          </a:xfrm>
          <a:custGeom>
            <a:avLst/>
            <a:gdLst/>
            <a:ahLst/>
            <a:cxnLst/>
            <a:rect l="l" t="t" r="r" b="b"/>
            <a:pathLst>
              <a:path w="2336800" h="127000">
                <a:moveTo>
                  <a:pt x="0" y="0"/>
                </a:moveTo>
                <a:lnTo>
                  <a:pt x="2336800" y="0"/>
                </a:lnTo>
                <a:lnTo>
                  <a:pt x="2336800" y="126999"/>
                </a:lnTo>
                <a:lnTo>
                  <a:pt x="0" y="126999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8000" y="381000"/>
            <a:ext cx="2882900" cy="2362200"/>
          </a:xfrm>
          <a:custGeom>
            <a:avLst/>
            <a:gdLst/>
            <a:ahLst/>
            <a:cxnLst/>
            <a:rect l="l" t="t" r="r" b="b"/>
            <a:pathLst>
              <a:path w="2882900" h="2362200">
                <a:moveTo>
                  <a:pt x="0" y="0"/>
                </a:moveTo>
                <a:lnTo>
                  <a:pt x="2882900" y="0"/>
                </a:lnTo>
                <a:lnTo>
                  <a:pt x="28829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52600" y="5823170"/>
            <a:ext cx="63404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66465" algn="l"/>
              </a:tabLst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Example 2: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+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MAJOR	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EXAMPLE 4: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JOINT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HONOURS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2902170"/>
            <a:ext cx="301942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Example 3: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HONOURS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+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MINOR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54200" y="2902170"/>
            <a:ext cx="27076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Example 1: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+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MINOR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40100" y="1651000"/>
            <a:ext cx="1206500" cy="1041400"/>
          </a:xfrm>
          <a:custGeom>
            <a:avLst/>
            <a:gdLst/>
            <a:ahLst/>
            <a:cxnLst/>
            <a:rect l="l" t="t" r="r" b="b"/>
            <a:pathLst>
              <a:path w="1206500" h="1041400">
                <a:moveTo>
                  <a:pt x="603250" y="0"/>
                </a:moveTo>
                <a:lnTo>
                  <a:pt x="0" y="1041400"/>
                </a:lnTo>
                <a:lnTo>
                  <a:pt x="1206500" y="1041400"/>
                </a:lnTo>
                <a:lnTo>
                  <a:pt x="603250" y="0"/>
                </a:lnTo>
                <a:close/>
              </a:path>
            </a:pathLst>
          </a:custGeom>
          <a:solidFill>
            <a:srgbClr val="E0E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586209" y="2120900"/>
            <a:ext cx="69278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5415">
              <a:lnSpc>
                <a:spcPct val="110000"/>
              </a:lnSpc>
            </a:pP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spc="-12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AL (18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28800" y="1587500"/>
            <a:ext cx="1333500" cy="1079500"/>
          </a:xfrm>
          <a:custGeom>
            <a:avLst/>
            <a:gdLst/>
            <a:ahLst/>
            <a:cxnLst/>
            <a:rect l="l" t="t" r="r" b="b"/>
            <a:pathLst>
              <a:path w="1333500" h="1079500">
                <a:moveTo>
                  <a:pt x="666750" y="0"/>
                </a:moveTo>
                <a:lnTo>
                  <a:pt x="0" y="1079500"/>
                </a:lnTo>
                <a:lnTo>
                  <a:pt x="1333500" y="1079500"/>
                </a:lnTo>
                <a:lnTo>
                  <a:pt x="666750" y="0"/>
                </a:lnTo>
                <a:close/>
              </a:path>
            </a:pathLst>
          </a:custGeom>
          <a:solidFill>
            <a:srgbClr val="E0E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428" y="2070100"/>
            <a:ext cx="69278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0489">
              <a:lnSpc>
                <a:spcPct val="110000"/>
              </a:lnSpc>
            </a:pP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ISP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(18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16200" y="520700"/>
            <a:ext cx="1219200" cy="1003300"/>
          </a:xfrm>
          <a:prstGeom prst="rect">
            <a:avLst/>
          </a:prstGeom>
          <a:solidFill>
            <a:srgbClr val="FFDAD8"/>
          </a:solidFill>
        </p:spPr>
        <p:txBody>
          <a:bodyPr vert="horz" wrap="square" lIns="0" tIns="0" rIns="0" bIns="0" rtlCol="0">
            <a:spAutoFit/>
          </a:bodyPr>
          <a:lstStyle/>
          <a:p>
            <a:pPr marL="220979" marR="206375" algn="ctr">
              <a:lnSpc>
                <a:spcPct val="110000"/>
              </a:lnSpc>
            </a:pP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IBERAL A</a:t>
            </a:r>
            <a:r>
              <a:rPr sz="1500" spc="-30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TS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(36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57800" y="381000"/>
            <a:ext cx="2882900" cy="2362200"/>
          </a:xfrm>
          <a:custGeom>
            <a:avLst/>
            <a:gdLst/>
            <a:ahLst/>
            <a:cxnLst/>
            <a:rect l="l" t="t" r="r" b="b"/>
            <a:pathLst>
              <a:path w="2882900" h="2362200">
                <a:moveTo>
                  <a:pt x="0" y="0"/>
                </a:moveTo>
                <a:lnTo>
                  <a:pt x="2882900" y="0"/>
                </a:lnTo>
                <a:lnTo>
                  <a:pt x="28829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97600" y="419100"/>
            <a:ext cx="1016000" cy="1130300"/>
          </a:xfrm>
          <a:custGeom>
            <a:avLst/>
            <a:gdLst/>
            <a:ahLst/>
            <a:cxnLst/>
            <a:rect l="l" t="t" r="r" b="b"/>
            <a:pathLst>
              <a:path w="1016000" h="1130300">
                <a:moveTo>
                  <a:pt x="507999" y="0"/>
                </a:moveTo>
                <a:lnTo>
                  <a:pt x="469027" y="1655"/>
                </a:lnTo>
                <a:lnTo>
                  <a:pt x="430240" y="6621"/>
                </a:lnTo>
                <a:lnTo>
                  <a:pt x="391823" y="14897"/>
                </a:lnTo>
                <a:lnTo>
                  <a:pt x="353961" y="26484"/>
                </a:lnTo>
                <a:lnTo>
                  <a:pt x="316838" y="41382"/>
                </a:lnTo>
                <a:lnTo>
                  <a:pt x="280640" y="59590"/>
                </a:lnTo>
                <a:lnTo>
                  <a:pt x="245551" y="81109"/>
                </a:lnTo>
                <a:lnTo>
                  <a:pt x="211756" y="105938"/>
                </a:lnTo>
                <a:lnTo>
                  <a:pt x="179440" y="134078"/>
                </a:lnTo>
                <a:lnTo>
                  <a:pt x="148789" y="165529"/>
                </a:lnTo>
                <a:lnTo>
                  <a:pt x="120519" y="199628"/>
                </a:lnTo>
                <a:lnTo>
                  <a:pt x="95225" y="235579"/>
                </a:lnTo>
                <a:lnTo>
                  <a:pt x="72906" y="273176"/>
                </a:lnTo>
                <a:lnTo>
                  <a:pt x="53564" y="312212"/>
                </a:lnTo>
                <a:lnTo>
                  <a:pt x="37197" y="352483"/>
                </a:lnTo>
                <a:lnTo>
                  <a:pt x="23806" y="393782"/>
                </a:lnTo>
                <a:lnTo>
                  <a:pt x="13391" y="435903"/>
                </a:lnTo>
                <a:lnTo>
                  <a:pt x="5951" y="478642"/>
                </a:lnTo>
                <a:lnTo>
                  <a:pt x="1487" y="521792"/>
                </a:lnTo>
                <a:lnTo>
                  <a:pt x="0" y="565148"/>
                </a:lnTo>
                <a:lnTo>
                  <a:pt x="1487" y="608504"/>
                </a:lnTo>
                <a:lnTo>
                  <a:pt x="5951" y="651655"/>
                </a:lnTo>
                <a:lnTo>
                  <a:pt x="13391" y="694394"/>
                </a:lnTo>
                <a:lnTo>
                  <a:pt x="23806" y="736515"/>
                </a:lnTo>
                <a:lnTo>
                  <a:pt x="37197" y="777814"/>
                </a:lnTo>
                <a:lnTo>
                  <a:pt x="53564" y="818085"/>
                </a:lnTo>
                <a:lnTo>
                  <a:pt x="72906" y="857121"/>
                </a:lnTo>
                <a:lnTo>
                  <a:pt x="95225" y="894718"/>
                </a:lnTo>
                <a:lnTo>
                  <a:pt x="120519" y="930669"/>
                </a:lnTo>
                <a:lnTo>
                  <a:pt x="148789" y="964769"/>
                </a:lnTo>
                <a:lnTo>
                  <a:pt x="179440" y="996220"/>
                </a:lnTo>
                <a:lnTo>
                  <a:pt x="211756" y="1024360"/>
                </a:lnTo>
                <a:lnTo>
                  <a:pt x="245551" y="1049189"/>
                </a:lnTo>
                <a:lnTo>
                  <a:pt x="280640" y="1070708"/>
                </a:lnTo>
                <a:lnTo>
                  <a:pt x="316838" y="1088917"/>
                </a:lnTo>
                <a:lnTo>
                  <a:pt x="353961" y="1103814"/>
                </a:lnTo>
                <a:lnTo>
                  <a:pt x="391823" y="1115401"/>
                </a:lnTo>
                <a:lnTo>
                  <a:pt x="430240" y="1123678"/>
                </a:lnTo>
                <a:lnTo>
                  <a:pt x="469027" y="1128644"/>
                </a:lnTo>
                <a:lnTo>
                  <a:pt x="507999" y="1130299"/>
                </a:lnTo>
                <a:lnTo>
                  <a:pt x="546971" y="1128644"/>
                </a:lnTo>
                <a:lnTo>
                  <a:pt x="585758" y="1123678"/>
                </a:lnTo>
                <a:lnTo>
                  <a:pt x="624175" y="1115401"/>
                </a:lnTo>
                <a:lnTo>
                  <a:pt x="662037" y="1103814"/>
                </a:lnTo>
                <a:lnTo>
                  <a:pt x="699160" y="1088917"/>
                </a:lnTo>
                <a:lnTo>
                  <a:pt x="735358" y="1070708"/>
                </a:lnTo>
                <a:lnTo>
                  <a:pt x="770447" y="1049189"/>
                </a:lnTo>
                <a:lnTo>
                  <a:pt x="804242" y="1024360"/>
                </a:lnTo>
                <a:lnTo>
                  <a:pt x="836557" y="996220"/>
                </a:lnTo>
                <a:lnTo>
                  <a:pt x="867209" y="964769"/>
                </a:lnTo>
                <a:lnTo>
                  <a:pt x="895479" y="930669"/>
                </a:lnTo>
                <a:lnTo>
                  <a:pt x="920773" y="894718"/>
                </a:lnTo>
                <a:lnTo>
                  <a:pt x="943092" y="857121"/>
                </a:lnTo>
                <a:lnTo>
                  <a:pt x="962435" y="818085"/>
                </a:lnTo>
                <a:lnTo>
                  <a:pt x="978802" y="777814"/>
                </a:lnTo>
                <a:lnTo>
                  <a:pt x="992193" y="736515"/>
                </a:lnTo>
                <a:lnTo>
                  <a:pt x="1002608" y="694394"/>
                </a:lnTo>
                <a:lnTo>
                  <a:pt x="1010048" y="651655"/>
                </a:lnTo>
                <a:lnTo>
                  <a:pt x="1014512" y="608504"/>
                </a:lnTo>
                <a:lnTo>
                  <a:pt x="1016000" y="565148"/>
                </a:lnTo>
                <a:lnTo>
                  <a:pt x="1014512" y="521792"/>
                </a:lnTo>
                <a:lnTo>
                  <a:pt x="1010048" y="478642"/>
                </a:lnTo>
                <a:lnTo>
                  <a:pt x="1002608" y="435903"/>
                </a:lnTo>
                <a:lnTo>
                  <a:pt x="992193" y="393782"/>
                </a:lnTo>
                <a:lnTo>
                  <a:pt x="978802" y="352483"/>
                </a:lnTo>
                <a:lnTo>
                  <a:pt x="962435" y="312212"/>
                </a:lnTo>
                <a:lnTo>
                  <a:pt x="943092" y="273176"/>
                </a:lnTo>
                <a:lnTo>
                  <a:pt x="920773" y="235579"/>
                </a:lnTo>
                <a:lnTo>
                  <a:pt x="895479" y="199628"/>
                </a:lnTo>
                <a:lnTo>
                  <a:pt x="867209" y="165529"/>
                </a:lnTo>
                <a:lnTo>
                  <a:pt x="836557" y="134078"/>
                </a:lnTo>
                <a:lnTo>
                  <a:pt x="804242" y="105938"/>
                </a:lnTo>
                <a:lnTo>
                  <a:pt x="770447" y="81109"/>
                </a:lnTo>
                <a:lnTo>
                  <a:pt x="735358" y="59590"/>
                </a:lnTo>
                <a:lnTo>
                  <a:pt x="699160" y="41382"/>
                </a:lnTo>
                <a:lnTo>
                  <a:pt x="662037" y="26484"/>
                </a:lnTo>
                <a:lnTo>
                  <a:pt x="624175" y="14897"/>
                </a:lnTo>
                <a:lnTo>
                  <a:pt x="585758" y="6621"/>
                </a:lnTo>
                <a:lnTo>
                  <a:pt x="546971" y="1655"/>
                </a:lnTo>
                <a:lnTo>
                  <a:pt x="507999" y="0"/>
                </a:lnTo>
                <a:close/>
              </a:path>
            </a:pathLst>
          </a:custGeom>
          <a:solidFill>
            <a:srgbClr val="CAF0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39352" y="759460"/>
            <a:ext cx="69278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2230">
              <a:lnSpc>
                <a:spcPct val="110000"/>
              </a:lnSpc>
            </a:pPr>
            <a:r>
              <a:rPr sz="1500" spc="-15" dirty="0">
                <a:solidFill>
                  <a:srgbClr val="444444"/>
                </a:solidFill>
                <a:latin typeface="Arial"/>
                <a:cs typeface="Arial"/>
              </a:rPr>
              <a:t>GERM (60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94400" y="1714500"/>
            <a:ext cx="1422400" cy="939800"/>
          </a:xfrm>
          <a:custGeom>
            <a:avLst/>
            <a:gdLst/>
            <a:ahLst/>
            <a:cxnLst/>
            <a:rect l="l" t="t" r="r" b="b"/>
            <a:pathLst>
              <a:path w="1422400" h="939800">
                <a:moveTo>
                  <a:pt x="711200" y="0"/>
                </a:moveTo>
                <a:lnTo>
                  <a:pt x="0" y="939800"/>
                </a:lnTo>
                <a:lnTo>
                  <a:pt x="1422400" y="939800"/>
                </a:lnTo>
                <a:lnTo>
                  <a:pt x="711200" y="0"/>
                </a:lnTo>
                <a:close/>
              </a:path>
            </a:pathLst>
          </a:custGeom>
          <a:solidFill>
            <a:srgbClr val="E0E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59478" y="2092960"/>
            <a:ext cx="69278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2080">
              <a:lnSpc>
                <a:spcPct val="110000"/>
              </a:lnSpc>
            </a:pP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EUR (18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257800" y="3302000"/>
            <a:ext cx="2882900" cy="2362200"/>
          </a:xfrm>
          <a:custGeom>
            <a:avLst/>
            <a:gdLst/>
            <a:ahLst/>
            <a:cxnLst/>
            <a:rect l="l" t="t" r="r" b="b"/>
            <a:pathLst>
              <a:path w="2882900" h="2362200">
                <a:moveTo>
                  <a:pt x="0" y="0"/>
                </a:moveTo>
                <a:lnTo>
                  <a:pt x="2882900" y="0"/>
                </a:lnTo>
                <a:lnTo>
                  <a:pt x="28829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78000" y="3302000"/>
            <a:ext cx="2882900" cy="2362200"/>
          </a:xfrm>
          <a:custGeom>
            <a:avLst/>
            <a:gdLst/>
            <a:ahLst/>
            <a:cxnLst/>
            <a:rect l="l" t="t" r="r" b="b"/>
            <a:pathLst>
              <a:path w="2882900" h="2362200">
                <a:moveTo>
                  <a:pt x="0" y="0"/>
                </a:moveTo>
                <a:lnTo>
                  <a:pt x="2882900" y="0"/>
                </a:lnTo>
                <a:lnTo>
                  <a:pt x="2882900" y="2362200"/>
                </a:lnTo>
                <a:lnTo>
                  <a:pt x="0" y="23622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340100" y="3873500"/>
            <a:ext cx="1206500" cy="1168400"/>
          </a:xfrm>
          <a:prstGeom prst="rect">
            <a:avLst/>
          </a:prstGeom>
          <a:solidFill>
            <a:srgbClr val="FFDAD8"/>
          </a:solidFill>
        </p:spPr>
        <p:txBody>
          <a:bodyPr vert="horz" wrap="square" lIns="0" tIns="0" rIns="0" bIns="0" rtlCol="0">
            <a:spAutoFit/>
          </a:bodyPr>
          <a:lstStyle/>
          <a:p>
            <a:pPr marL="269240" marR="261620" indent="142240">
              <a:lnSpc>
                <a:spcPct val="110000"/>
              </a:lnSpc>
            </a:pP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spc="-12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AL (36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41500" y="3886200"/>
            <a:ext cx="1206500" cy="1130300"/>
          </a:xfrm>
          <a:prstGeom prst="rect">
            <a:avLst/>
          </a:prstGeom>
          <a:solidFill>
            <a:srgbClr val="FFDAD8"/>
          </a:solidFill>
        </p:spPr>
        <p:txBody>
          <a:bodyPr vert="horz" wrap="square" lIns="0" tIns="0" rIns="0" bIns="0" rtlCol="0">
            <a:spAutoFit/>
          </a:bodyPr>
          <a:lstStyle/>
          <a:p>
            <a:pPr marL="269240" marR="261620" indent="112395">
              <a:lnSpc>
                <a:spcPct val="110000"/>
              </a:lnSpc>
            </a:pP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ISP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(36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72100" y="3873500"/>
            <a:ext cx="1333500" cy="1244600"/>
          </a:xfrm>
          <a:custGeom>
            <a:avLst/>
            <a:gdLst/>
            <a:ahLst/>
            <a:cxnLst/>
            <a:rect l="l" t="t" r="r" b="b"/>
            <a:pathLst>
              <a:path w="1333500" h="1244600">
                <a:moveTo>
                  <a:pt x="666750" y="0"/>
                </a:moveTo>
                <a:lnTo>
                  <a:pt x="0" y="622300"/>
                </a:lnTo>
                <a:lnTo>
                  <a:pt x="666750" y="1244600"/>
                </a:lnTo>
                <a:lnTo>
                  <a:pt x="1333500" y="622300"/>
                </a:lnTo>
                <a:lnTo>
                  <a:pt x="666750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692728" y="4216400"/>
            <a:ext cx="69278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8580">
              <a:lnSpc>
                <a:spcPct val="110000"/>
              </a:lnSpc>
            </a:pP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RU</a:t>
            </a:r>
            <a:r>
              <a:rPr sz="1500" spc="-10" dirty="0">
                <a:solidFill>
                  <a:srgbClr val="444444"/>
                </a:solidFill>
                <a:latin typeface="Arial"/>
                <a:cs typeface="Arial"/>
              </a:rPr>
              <a:t>SS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(36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56400" y="3886200"/>
            <a:ext cx="1320800" cy="1219200"/>
          </a:xfrm>
          <a:custGeom>
            <a:avLst/>
            <a:gdLst/>
            <a:ahLst/>
            <a:cxnLst/>
            <a:rect l="l" t="t" r="r" b="b"/>
            <a:pathLst>
              <a:path w="1320800" h="1219200">
                <a:moveTo>
                  <a:pt x="660400" y="0"/>
                </a:moveTo>
                <a:lnTo>
                  <a:pt x="0" y="609600"/>
                </a:lnTo>
                <a:lnTo>
                  <a:pt x="660400" y="1219200"/>
                </a:lnTo>
                <a:lnTo>
                  <a:pt x="1320800" y="609600"/>
                </a:lnTo>
                <a:lnTo>
                  <a:pt x="660400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049734" y="4254500"/>
            <a:ext cx="69278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7785">
              <a:lnSpc>
                <a:spcPct val="110000"/>
              </a:lnSpc>
            </a:pPr>
            <a:r>
              <a:rPr sz="1500" spc="-15" dirty="0">
                <a:solidFill>
                  <a:srgbClr val="444444"/>
                </a:solidFill>
                <a:latin typeface="Arial"/>
                <a:cs typeface="Arial"/>
              </a:rPr>
              <a:t>GERM (36</a:t>
            </a:r>
            <a:r>
              <a:rPr sz="15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44444"/>
                </a:solidFill>
                <a:latin typeface="Arial"/>
                <a:cs typeface="Arial"/>
              </a:rPr>
              <a:t>CR)</a:t>
            </a:r>
            <a:endParaRPr sz="15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634999"/>
            <a:ext cx="302768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65" dirty="0">
                <a:solidFill>
                  <a:srgbClr val="444444"/>
                </a:solidFill>
                <a:latin typeface="Arial"/>
                <a:cs typeface="Arial"/>
              </a:rPr>
              <a:t>Germa</a:t>
            </a:r>
            <a:r>
              <a:rPr sz="3200" b="1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3200" b="1" spc="-14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Studies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7664670"/>
            <a:ext cx="4150995" cy="438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tradition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thought,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music,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scientific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inquiry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plays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cru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ole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contemporary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within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all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fields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humanities, arts,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social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sciences.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anyone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working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artistic,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cultural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intellectual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ope,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particula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knowledge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tradition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is indispensable.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Mode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philosophy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would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unthinkable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without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figu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Im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manuel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Kant, Friedrich Nietzsche, Theodor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Ado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no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Jü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gen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Habermas;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Karl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Marx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Hannah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endt,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thinkers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fo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ef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mode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political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thought.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In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ealm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similarl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German- speaking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writers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Goethe,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Kafka,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Tho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80000" y="7664670"/>
            <a:ext cx="4150995" cy="438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4769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mas Mann,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Bertolt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echt,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Paul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Celan,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Christa </a:t>
            </a:r>
            <a:r>
              <a:rPr sz="1600" spc="-130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olf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ecent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Nobel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lau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eates Günter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Grass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Elfriede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Jelinek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obed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questions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mode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nity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limits.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story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similar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mu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sic,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visual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arts,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photography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film.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German-speaking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composers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 Bee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thoven, Robert and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Clara Schumann,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Richa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0" dirty="0">
                <a:solidFill>
                  <a:srgbClr val="222222"/>
                </a:solidFill>
                <a:latin typeface="Arial"/>
                <a:cs typeface="Arial"/>
              </a:rPr>
              <a:t>d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agne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Gustav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Mahler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nold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Schoen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count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among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giants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mode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musical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tradition,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list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seminal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artists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etches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Renaissance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paintings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Alb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echt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Dü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monumental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post-Holocaust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work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selm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Kiefe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film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histor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not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only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8000" y="1910655"/>
            <a:ext cx="8737600" cy="50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00700" y="596899"/>
            <a:ext cx="3556000" cy="85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6034">
              <a:lnSpc>
                <a:spcPct val="128600"/>
              </a:lnSpc>
            </a:pP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Knowing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enough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;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mu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appl</a:t>
            </a:r>
            <a:r>
              <a:rPr sz="1600" spc="-12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 W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illing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enough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;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mu</a:t>
            </a: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do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791845">
              <a:lnSpc>
                <a:spcPct val="100000"/>
              </a:lnSpc>
              <a:spcBef>
                <a:spcPts val="550"/>
              </a:spcBef>
            </a:pP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J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ohan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olfg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ng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v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on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444444"/>
                </a:solidFill>
                <a:latin typeface="Arial"/>
                <a:cs typeface="Arial"/>
              </a:rPr>
              <a:t>Go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527270"/>
            <a:ext cx="4188460" cy="260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 speaking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world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oduced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some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most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eve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filmmakers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20th century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0" dirty="0">
                <a:solidFill>
                  <a:srgbClr val="222222"/>
                </a:solidFill>
                <a:latin typeface="Arial"/>
                <a:cs typeface="Arial"/>
              </a:rPr>
              <a:t>–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Fritz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Rainer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30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ner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Fassbinde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Wim </a:t>
            </a:r>
            <a:r>
              <a:rPr sz="1600" spc="-130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enders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new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genera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transnational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di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ectors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0" dirty="0">
                <a:solidFill>
                  <a:srgbClr val="222222"/>
                </a:solidFill>
                <a:latin typeface="Arial"/>
                <a:cs typeface="Arial"/>
              </a:rPr>
              <a:t>T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50" dirty="0">
                <a:solidFill>
                  <a:srgbClr val="222222"/>
                </a:solidFill>
                <a:latin typeface="Arial"/>
                <a:cs typeface="Arial"/>
              </a:rPr>
              <a:t>T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ykwer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Fatih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Akin </a:t>
            </a:r>
            <a:r>
              <a:rPr sz="1600" spc="-100" dirty="0">
                <a:solidFill>
                  <a:srgbClr val="222222"/>
                </a:solidFill>
                <a:latin typeface="Arial"/>
                <a:cs typeface="Arial"/>
              </a:rPr>
              <a:t>–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Aus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trian filmmakers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Billy Wilder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nst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Lubitsch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also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helped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shape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history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Hollywood.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87700" y="3430489"/>
            <a:ext cx="1564640" cy="6172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Within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all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these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traditions,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German-Jewish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artists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intel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lectuals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played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lead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ing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ole.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wake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Sec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30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orld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Germany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’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his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marked indelibly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Holocaust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orts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terms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past.</a:t>
            </a:r>
            <a:endParaRPr sz="1600">
              <a:latin typeface="Arial"/>
              <a:cs typeface="Arial"/>
            </a:endParaRPr>
          </a:p>
          <a:p>
            <a:pPr marL="12700" marR="106045">
              <a:lnSpc>
                <a:spcPct val="121900"/>
              </a:lnSpc>
            </a:pP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part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these endeav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ors, scholars in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9671272"/>
            <a:ext cx="4083685" cy="201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begun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investigate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long and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com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plex history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oss-cultural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transfer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German-speaking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world,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which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continues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inform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identity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toda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250" dirty="0">
                <a:solidFill>
                  <a:srgbClr val="222222"/>
                </a:solidFill>
                <a:latin typeface="Arial"/>
                <a:cs typeface="Arial"/>
              </a:rPr>
              <a:t>T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take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one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example,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30" dirty="0">
                <a:solidFill>
                  <a:srgbClr val="222222"/>
                </a:solidFill>
                <a:latin typeface="Arial"/>
                <a:cs typeface="Arial"/>
              </a:rPr>
              <a:t>V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ienna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1900 </a:t>
            </a:r>
            <a:r>
              <a:rPr sz="1600" spc="-100" dirty="0">
                <a:solidFill>
                  <a:srgbClr val="222222"/>
                </a:solidFill>
                <a:latin typeface="Arial"/>
                <a:cs typeface="Arial"/>
              </a:rPr>
              <a:t>–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capital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multi-lingual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multi-cultural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Habsbu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Empi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milieu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oduced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both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0000" y="4210270"/>
            <a:ext cx="4203700" cy="2011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tory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ethnic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elations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20th-centur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250" dirty="0">
                <a:solidFill>
                  <a:srgbClr val="222222"/>
                </a:solidFill>
                <a:latin typeface="Arial"/>
                <a:cs typeface="Arial"/>
              </a:rPr>
              <a:t>T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da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influence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globalization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migra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0" dirty="0">
                <a:solidFill>
                  <a:srgbClr val="222222"/>
                </a:solidFill>
                <a:latin typeface="Arial"/>
                <a:cs typeface="Arial"/>
              </a:rPr>
              <a:t>–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particularly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inc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ease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220" dirty="0">
                <a:solidFill>
                  <a:srgbClr val="222222"/>
                </a:solidFill>
                <a:latin typeface="Arial"/>
                <a:cs typeface="Arial"/>
              </a:rPr>
              <a:t>T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urkish-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Af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o-German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populations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0" dirty="0">
                <a:solidFill>
                  <a:srgbClr val="222222"/>
                </a:solidFill>
                <a:latin typeface="Arial"/>
                <a:cs typeface="Arial"/>
              </a:rPr>
              <a:t>–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transforming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rapidl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oduc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new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artistic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avant-ga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fascinat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field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scholarly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inquir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0000" y="6519129"/>
            <a:ext cx="4131945" cy="3794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Germany was also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center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Cold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East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Germany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only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beginning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understood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30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part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oader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leg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ac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ecent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East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film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series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Goethe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Institut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Mont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eal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formed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part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this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ort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eassess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East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Germany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continued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influence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Germany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ope,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encourage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ested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Contemporary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obe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questions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within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oader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context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opean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integration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legacy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1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0000" y="10611074"/>
            <a:ext cx="4196715" cy="1120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250" dirty="0">
                <a:solidFill>
                  <a:srgbClr val="222222"/>
                </a:solidFill>
                <a:latin typeface="Arial"/>
                <a:cs typeface="Arial"/>
              </a:rPr>
              <a:t>T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oda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within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formation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new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ope,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Germany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continues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play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pivotal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ole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both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culturally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economicall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German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spoken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some 120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" y="3530600"/>
            <a:ext cx="2336800" cy="5689600"/>
          </a:xfrm>
          <a:custGeom>
            <a:avLst/>
            <a:gdLst/>
            <a:ahLst/>
            <a:cxnLst/>
            <a:rect l="l" t="t" r="r" b="b"/>
            <a:pathLst>
              <a:path w="2336800" h="5689600">
                <a:moveTo>
                  <a:pt x="0" y="0"/>
                </a:moveTo>
                <a:lnTo>
                  <a:pt x="2336800" y="0"/>
                </a:lnTo>
                <a:lnTo>
                  <a:pt x="2336800" y="5689600"/>
                </a:lnTo>
                <a:lnTo>
                  <a:pt x="0" y="5689600"/>
                </a:lnTo>
                <a:lnTo>
                  <a:pt x="0" y="0"/>
                </a:lnTo>
                <a:close/>
              </a:path>
            </a:pathLst>
          </a:custGeom>
          <a:solidFill>
            <a:srgbClr val="D9CA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0700" y="3835400"/>
            <a:ext cx="2354580" cy="437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It 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 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tud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unli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tec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hni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tra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sa</a:t>
            </a:r>
            <a:r>
              <a:rPr sz="1500" b="1" spc="-114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try or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bookkeeping,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prepares 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tud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 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ifi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unp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cta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var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ety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tion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12700" marR="121920">
              <a:lnSpc>
                <a:spcPct val="140000"/>
              </a:lnSpc>
            </a:pP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fo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ave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ightl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poin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out, in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unp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cta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marke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tpl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ace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versa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tili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54428" y="8773159"/>
            <a:ext cx="152844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Inside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igh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er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Ed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400" y="3530600"/>
            <a:ext cx="2336800" cy="127000"/>
          </a:xfrm>
          <a:custGeom>
            <a:avLst/>
            <a:gdLst/>
            <a:ahLst/>
            <a:cxnLst/>
            <a:rect l="l" t="t" r="r" b="b"/>
            <a:pathLst>
              <a:path w="2336800" h="127000">
                <a:moveTo>
                  <a:pt x="0" y="0"/>
                </a:moveTo>
                <a:lnTo>
                  <a:pt x="2336800" y="0"/>
                </a:lnTo>
                <a:lnTo>
                  <a:pt x="23368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400" y="8468359"/>
            <a:ext cx="2336800" cy="127000"/>
          </a:xfrm>
          <a:custGeom>
            <a:avLst/>
            <a:gdLst/>
            <a:ahLst/>
            <a:cxnLst/>
            <a:rect l="l" t="t" r="r" b="b"/>
            <a:pathLst>
              <a:path w="2336800" h="127000">
                <a:moveTo>
                  <a:pt x="0" y="0"/>
                </a:moveTo>
                <a:lnTo>
                  <a:pt x="2336800" y="0"/>
                </a:lnTo>
                <a:lnTo>
                  <a:pt x="23368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21300" y="254000"/>
            <a:ext cx="3479800" cy="3505200"/>
          </a:xfrm>
          <a:custGeom>
            <a:avLst/>
            <a:gdLst/>
            <a:ahLst/>
            <a:cxnLst/>
            <a:rect l="l" t="t" r="r" b="b"/>
            <a:pathLst>
              <a:path w="3479800" h="3505200">
                <a:moveTo>
                  <a:pt x="0" y="0"/>
                </a:moveTo>
                <a:lnTo>
                  <a:pt x="3479800" y="0"/>
                </a:lnTo>
                <a:lnTo>
                  <a:pt x="3479800" y="3505200"/>
                </a:lnTo>
                <a:lnTo>
                  <a:pt x="0" y="3505200"/>
                </a:lnTo>
                <a:lnTo>
                  <a:pt x="0" y="0"/>
                </a:lnTo>
                <a:close/>
              </a:path>
            </a:pathLst>
          </a:custGeom>
          <a:solidFill>
            <a:srgbClr val="FFB4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21300" y="254000"/>
            <a:ext cx="3479800" cy="379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29160" y="285886"/>
            <a:ext cx="226441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German </a:t>
            </a:r>
            <a:r>
              <a:rPr sz="1400" b="1" spc="-15" dirty="0">
                <a:solidFill>
                  <a:srgbClr val="831000"/>
                </a:solidFill>
                <a:latin typeface="Arial"/>
                <a:cs typeface="Arial"/>
              </a:rPr>
              <a:t>Studies P</a:t>
            </a:r>
            <a:r>
              <a:rPr sz="1400" b="1" spc="-3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831000"/>
                </a:solidFill>
                <a:latin typeface="Arial"/>
                <a:cs typeface="Arial"/>
              </a:rPr>
              <a:t>ograms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6586" y="818866"/>
            <a:ext cx="218948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400" spc="-20" dirty="0">
                <a:solidFill>
                  <a:srgbClr val="B72502"/>
                </a:solidFill>
                <a:latin typeface="Arial"/>
                <a:cs typeface="Arial"/>
              </a:rPr>
              <a:t>German </a:t>
            </a:r>
            <a:r>
              <a:rPr sz="1400" spc="-10" dirty="0">
                <a:solidFill>
                  <a:srgbClr val="B72502"/>
                </a:solidFill>
                <a:latin typeface="Arial"/>
                <a:cs typeface="Arial"/>
              </a:rPr>
              <a:t>Language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79286" y="989896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79">
                <a:moveTo>
                  <a:pt x="0" y="0"/>
                </a:moveTo>
                <a:lnTo>
                  <a:pt x="2163826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84722" y="1083026"/>
            <a:ext cx="215328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10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400" spc="-20" dirty="0">
                <a:solidFill>
                  <a:srgbClr val="B72502"/>
                </a:solidFill>
                <a:latin typeface="Arial"/>
                <a:cs typeface="Arial"/>
              </a:rPr>
              <a:t>German Literatu</a:t>
            </a:r>
            <a:r>
              <a:rPr sz="1400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97422" y="1256596"/>
            <a:ext cx="2127885" cy="0"/>
          </a:xfrm>
          <a:custGeom>
            <a:avLst/>
            <a:gdLst/>
            <a:ahLst/>
            <a:cxnLst/>
            <a:rect l="l" t="t" r="r" b="b"/>
            <a:pathLst>
              <a:path w="2127884">
                <a:moveTo>
                  <a:pt x="0" y="0"/>
                </a:moveTo>
                <a:lnTo>
                  <a:pt x="2127554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405005" y="1347186"/>
            <a:ext cx="331279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6185" marR="5080" indent="-1214120">
              <a:lnSpc>
                <a:spcPct val="123800"/>
              </a:lnSpc>
            </a:pPr>
            <a:r>
              <a:rPr sz="1400" u="sng" spc="10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400" u="sng" spc="-20" dirty="0">
                <a:solidFill>
                  <a:srgbClr val="B72502"/>
                </a:solidFill>
                <a:latin typeface="Arial"/>
                <a:cs typeface="Arial"/>
              </a:rPr>
              <a:t>German Literatu</a:t>
            </a:r>
            <a:r>
              <a:rPr sz="1400" u="sng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and</a:t>
            </a: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Cultu</a:t>
            </a:r>
            <a:r>
              <a:rPr sz="1400" u="sng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 in</a:t>
            </a:r>
            <a:r>
              <a:rPr sz="140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spc="-190" dirty="0">
                <a:solidFill>
                  <a:srgbClr val="B72502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B72502"/>
                </a:solidFill>
                <a:latin typeface="Arial"/>
                <a:cs typeface="Arial"/>
              </a:rPr>
              <a:t>ranslation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31457" y="1789996"/>
            <a:ext cx="909319" cy="0"/>
          </a:xfrm>
          <a:custGeom>
            <a:avLst/>
            <a:gdLst/>
            <a:ahLst/>
            <a:cxnLst/>
            <a:rect l="l" t="t" r="r" b="b"/>
            <a:pathLst>
              <a:path w="909320">
                <a:moveTo>
                  <a:pt x="0" y="0"/>
                </a:moveTo>
                <a:lnTo>
                  <a:pt x="908913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93537" y="2139666"/>
            <a:ext cx="3335654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Major in </a:t>
            </a:r>
            <a:r>
              <a:rPr sz="1400" spc="-20" dirty="0">
                <a:solidFill>
                  <a:srgbClr val="B72502"/>
                </a:solidFill>
                <a:latin typeface="Arial"/>
                <a:cs typeface="Arial"/>
              </a:rPr>
              <a:t>German </a:t>
            </a:r>
            <a:r>
              <a:rPr sz="1400" spc="-10" dirty="0">
                <a:solidFill>
                  <a:srgbClr val="B72502"/>
                </a:solidFill>
                <a:latin typeface="Arial"/>
                <a:cs typeface="Arial"/>
              </a:rPr>
              <a:t>Language </a:t>
            </a: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and Literatu</a:t>
            </a:r>
            <a:r>
              <a:rPr sz="1400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06237" y="2310696"/>
            <a:ext cx="3310254" cy="0"/>
          </a:xfrm>
          <a:custGeom>
            <a:avLst/>
            <a:gdLst/>
            <a:ahLst/>
            <a:cxnLst/>
            <a:rect l="l" t="t" r="r" b="b"/>
            <a:pathLst>
              <a:path w="3310254">
                <a:moveTo>
                  <a:pt x="0" y="0"/>
                </a:moveTo>
                <a:lnTo>
                  <a:pt x="3309924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500573" y="2403826"/>
            <a:ext cx="312166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Major in </a:t>
            </a:r>
            <a:r>
              <a:rPr sz="1400" spc="-20" dirty="0">
                <a:solidFill>
                  <a:srgbClr val="B72502"/>
                </a:solidFill>
                <a:latin typeface="Arial"/>
                <a:cs typeface="Arial"/>
              </a:rPr>
              <a:t>German Literatu</a:t>
            </a:r>
            <a:r>
              <a:rPr sz="1400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and</a:t>
            </a:r>
            <a:r>
              <a:rPr sz="140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Cultu</a:t>
            </a:r>
            <a:r>
              <a:rPr sz="1400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13273" y="2577396"/>
            <a:ext cx="3096260" cy="0"/>
          </a:xfrm>
          <a:custGeom>
            <a:avLst/>
            <a:gdLst/>
            <a:ahLst/>
            <a:cxnLst/>
            <a:rect l="l" t="t" r="r" b="b"/>
            <a:pathLst>
              <a:path w="3096259">
                <a:moveTo>
                  <a:pt x="0" y="0"/>
                </a:moveTo>
                <a:lnTo>
                  <a:pt x="3095853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466079" y="2667987"/>
            <a:ext cx="319024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Major in Contemporary </a:t>
            </a:r>
            <a:r>
              <a:rPr sz="1400" spc="-20" dirty="0">
                <a:solidFill>
                  <a:srgbClr val="B72502"/>
                </a:solidFill>
                <a:latin typeface="Arial"/>
                <a:cs typeface="Arial"/>
              </a:rPr>
              <a:t>German </a:t>
            </a:r>
            <a:r>
              <a:rPr sz="1400" spc="5" dirty="0">
                <a:solidFill>
                  <a:srgbClr val="B72502"/>
                </a:solidFill>
                <a:latin typeface="Arial"/>
                <a:cs typeface="Arial"/>
              </a:rPr>
              <a:t>Studies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78779" y="2844096"/>
            <a:ext cx="3214370" cy="0"/>
          </a:xfrm>
          <a:custGeom>
            <a:avLst/>
            <a:gdLst/>
            <a:ahLst/>
            <a:cxnLst/>
            <a:rect l="l" t="t" r="r" b="b"/>
            <a:pathLst>
              <a:path w="3214370">
                <a:moveTo>
                  <a:pt x="0" y="0"/>
                </a:moveTo>
                <a:lnTo>
                  <a:pt x="3214269" y="0"/>
                </a:lnTo>
              </a:path>
            </a:pathLst>
          </a:custGeom>
          <a:ln w="8890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948540" y="3196307"/>
            <a:ext cx="222567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8595" marR="5080" indent="-176530">
              <a:lnSpc>
                <a:spcPct val="123800"/>
              </a:lnSpc>
            </a:pPr>
            <a:r>
              <a:rPr sz="1400" u="sng" dirty="0">
                <a:solidFill>
                  <a:srgbClr val="B72502"/>
                </a:solidFill>
                <a:latin typeface="Arial"/>
                <a:cs typeface="Arial"/>
              </a:rPr>
              <a:t>Honours in </a:t>
            </a:r>
            <a:r>
              <a:rPr sz="1400" u="sng" spc="-20" dirty="0">
                <a:solidFill>
                  <a:srgbClr val="B72502"/>
                </a:solidFill>
                <a:latin typeface="Arial"/>
                <a:cs typeface="Arial"/>
              </a:rPr>
              <a:t>German 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Studies</a:t>
            </a:r>
            <a:r>
              <a:rPr sz="140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400" u="sng" spc="15" dirty="0">
                <a:solidFill>
                  <a:srgbClr val="B72502"/>
                </a:solidFill>
                <a:latin typeface="Arial"/>
                <a:cs typeface="Arial"/>
              </a:rPr>
              <a:t>Joint Honours </a:t>
            </a:r>
            <a:r>
              <a:rPr sz="1400" u="sng" spc="-20" dirty="0">
                <a:solidFill>
                  <a:srgbClr val="B72502"/>
                </a:solidFill>
                <a:latin typeface="Arial"/>
                <a:cs typeface="Arial"/>
              </a:rPr>
              <a:t>P</a:t>
            </a:r>
            <a:r>
              <a:rPr sz="1400" u="sng" spc="-4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400" u="sng" spc="5" dirty="0">
                <a:solidFill>
                  <a:srgbClr val="B72502"/>
                </a:solidFill>
                <a:latin typeface="Arial"/>
                <a:cs typeface="Arial"/>
              </a:rPr>
              <a:t>ogram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5300" y="11751533"/>
            <a:ext cx="3992879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eud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Hitler </a:t>
            </a:r>
            <a:r>
              <a:rPr sz="1600" spc="-100" dirty="0">
                <a:solidFill>
                  <a:srgbClr val="222222"/>
                </a:solidFill>
                <a:latin typeface="Arial"/>
                <a:cs typeface="Arial"/>
              </a:rPr>
              <a:t>–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been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called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labora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80000" y="11799795"/>
            <a:ext cx="20688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lion people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worldwide.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634999"/>
            <a:ext cx="317182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Hispani</a:t>
            </a:r>
            <a:r>
              <a:rPr sz="3200" b="1" spc="-20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3200" b="1" spc="-12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Studies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8083770"/>
            <a:ext cx="4192270" cy="3497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Department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Languages, Literatu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es,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Hispanic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ers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intellectual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history 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civilization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Spain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Latin America, 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well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Spanish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De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partment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committed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expanding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liberal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backg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ound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stu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helping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develop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skills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0" dirty="0">
                <a:solidFill>
                  <a:srgbClr val="222222"/>
                </a:solidFill>
                <a:latin typeface="Arial"/>
                <a:cs typeface="Arial"/>
              </a:rPr>
              <a:t>com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munication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critical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easoning,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by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viding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insight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into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other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gional,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linguistic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national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oups.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Enrich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these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educes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ovincialism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80000" y="8083770"/>
            <a:ext cx="3957954" cy="1120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oadens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intellectual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horizons,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ega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0" dirty="0">
                <a:solidFill>
                  <a:srgbClr val="222222"/>
                </a:solidFill>
                <a:latin typeface="Arial"/>
                <a:cs typeface="Arial"/>
              </a:rPr>
              <a:t>d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less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ofessional inte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ests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fields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specialization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may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guide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other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facets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university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education.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0000" y="9501089"/>
            <a:ext cx="4150360" cy="230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With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than 300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millions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native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speakers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Spanish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ound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30" dirty="0">
                <a:solidFill>
                  <a:srgbClr val="222222"/>
                </a:solidFill>
                <a:latin typeface="Arial"/>
                <a:cs typeface="Arial"/>
              </a:rPr>
              <a:t>W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orld,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covering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mo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than 18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countries,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B.A.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Hispanic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 opens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many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doors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towa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ds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successful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paths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not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only in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Graduate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School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but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also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highly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competitive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job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market.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Honours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Hispanic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deg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allows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specialize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discipline.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8000" y="2367855"/>
            <a:ext cx="8737600" cy="50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10100" y="749299"/>
            <a:ext cx="4598035" cy="85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20370">
              <a:lnSpc>
                <a:spcPct val="128600"/>
              </a:lnSpc>
            </a:pP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have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always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imagined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Paradise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will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be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 kind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librar</a:t>
            </a:r>
            <a:r>
              <a:rPr sz="1600" spc="-12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2800350">
              <a:lnSpc>
                <a:spcPct val="100000"/>
              </a:lnSpc>
              <a:spcBef>
                <a:spcPts val="550"/>
              </a:spcBef>
            </a:pP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Jorg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Luis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Borges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4032470"/>
            <a:ext cx="4120515" cy="1120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Major in Hispanic Studies can be meaning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fully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combined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second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Major in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other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discipline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depending on your academic and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ofessional inte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ests: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5449789"/>
            <a:ext cx="4064000" cy="171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80" dirty="0">
                <a:solidFill>
                  <a:srgbClr val="222222"/>
                </a:solidFill>
                <a:latin typeface="Arial"/>
                <a:cs typeface="Arial"/>
              </a:rPr>
              <a:t>a)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other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Literatu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Liberal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Arts,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Ger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man,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Russian,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etc.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(an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option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inc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eases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your chances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work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continue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graduate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comparative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translation)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7461470"/>
            <a:ext cx="4173220" cy="171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b) a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social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sciences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Histor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Anth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opolog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Sociolog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Cultural Studies,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Political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Science,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etc.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(particularly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if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you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would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like your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futu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work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resea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oriented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towa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ds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Spanish-speaking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country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egion)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300" y="9473151"/>
            <a:ext cx="4225925" cy="230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96850">
              <a:lnSpc>
                <a:spcPct val="121900"/>
              </a:lnSpc>
            </a:pP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c)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Major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inte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disciplinary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grams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such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Inte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national Development Studies, Latin American Studies,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etc.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(Espe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cially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you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ested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working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pol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icy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making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institutions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NGO's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elated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Latin America,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Major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Hispanic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will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allow you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complement your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cur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ent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pol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icy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social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oriented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seminars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0000" y="489170"/>
            <a:ext cx="3865245" cy="525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that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er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rich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perspective on the cultural evolution and development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egion.)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0000" y="1312130"/>
            <a:ext cx="4180840" cy="2308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Honours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students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very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motivated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inte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continuing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edu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cation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Hispanic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graduate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level.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Honours 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4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Hispanic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Stud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McGill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University is highly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competitive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 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graduates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equently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accepted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financial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aid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graduate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ograms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top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ranked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universities.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38800" y="5080000"/>
            <a:ext cx="3060700" cy="5994400"/>
          </a:xfrm>
          <a:custGeom>
            <a:avLst/>
            <a:gdLst/>
            <a:ahLst/>
            <a:cxnLst/>
            <a:rect l="l" t="t" r="r" b="b"/>
            <a:pathLst>
              <a:path w="3060700" h="5994400">
                <a:moveTo>
                  <a:pt x="0" y="0"/>
                </a:moveTo>
                <a:lnTo>
                  <a:pt x="3060700" y="0"/>
                </a:lnTo>
                <a:lnTo>
                  <a:pt x="3060700" y="5994400"/>
                </a:lnTo>
                <a:lnTo>
                  <a:pt x="0" y="5994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26100" y="5384800"/>
            <a:ext cx="3053080" cy="4696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0000"/>
              </a:lnSpc>
            </a:pP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What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makes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tud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ts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ffere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n’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pow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 ex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ress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ion,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frame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bili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ty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444444"/>
                </a:solidFill>
                <a:latin typeface="Arial"/>
                <a:cs typeface="Arial"/>
              </a:rPr>
              <a:t>wo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rk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r>
              <a:rPr sz="1500" b="1" spc="-30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95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 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lu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qu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 w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teac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try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ulti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vate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tr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niti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tud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are exce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ption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eca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ave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n,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are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 ac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ti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at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Pl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mme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— seek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ing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und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ersta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 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emse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nd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how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ey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ough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l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ea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44444"/>
                </a:solidFill>
                <a:latin typeface="Arial"/>
                <a:cs typeface="Arial"/>
              </a:rPr>
              <a:t>th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 li</a:t>
            </a:r>
            <a:r>
              <a:rPr sz="1500" b="1" dirty="0">
                <a:solidFill>
                  <a:srgbClr val="444444"/>
                </a:solidFill>
                <a:latin typeface="Arial"/>
                <a:cs typeface="Arial"/>
              </a:rPr>
              <a:t>ves</a:t>
            </a:r>
            <a:r>
              <a:rPr sz="1500" b="1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46546" y="10642601"/>
            <a:ext cx="196596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spc="-70" dirty="0">
                <a:solidFill>
                  <a:srgbClr val="444444"/>
                </a:solidFill>
                <a:latin typeface="Arial"/>
                <a:cs typeface="Arial"/>
              </a:rPr>
              <a:t>W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as</a:t>
            </a: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hington</a:t>
            </a:r>
            <a:r>
              <a:rPr sz="1500" b="1" i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444444"/>
                </a:solidFill>
                <a:latin typeface="Arial"/>
                <a:cs typeface="Arial"/>
              </a:rPr>
              <a:t>Po</a:t>
            </a:r>
            <a:r>
              <a:rPr sz="1500" b="1" i="1" dirty="0">
                <a:solidFill>
                  <a:srgbClr val="444444"/>
                </a:solidFill>
                <a:latin typeface="Arial"/>
                <a:cs typeface="Arial"/>
              </a:rPr>
              <a:t>st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38800" y="5080000"/>
            <a:ext cx="3060700" cy="127000"/>
          </a:xfrm>
          <a:custGeom>
            <a:avLst/>
            <a:gdLst/>
            <a:ahLst/>
            <a:cxnLst/>
            <a:rect l="l" t="t" r="r" b="b"/>
            <a:pathLst>
              <a:path w="3060700" h="127000">
                <a:moveTo>
                  <a:pt x="0" y="0"/>
                </a:moveTo>
                <a:lnTo>
                  <a:pt x="3060700" y="0"/>
                </a:lnTo>
                <a:lnTo>
                  <a:pt x="30607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38800" y="10337801"/>
            <a:ext cx="3060700" cy="127000"/>
          </a:xfrm>
          <a:custGeom>
            <a:avLst/>
            <a:gdLst/>
            <a:ahLst/>
            <a:cxnLst/>
            <a:rect l="l" t="t" r="r" b="b"/>
            <a:pathLst>
              <a:path w="3060700" h="127000">
                <a:moveTo>
                  <a:pt x="0" y="0"/>
                </a:moveTo>
                <a:lnTo>
                  <a:pt x="3060700" y="0"/>
                </a:lnTo>
                <a:lnTo>
                  <a:pt x="3060700" y="127000"/>
                </a:lnTo>
                <a:lnTo>
                  <a:pt x="0" y="12700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3900" y="482600"/>
            <a:ext cx="3733800" cy="3098800"/>
          </a:xfrm>
          <a:custGeom>
            <a:avLst/>
            <a:gdLst/>
            <a:ahLst/>
            <a:cxnLst/>
            <a:rect l="l" t="t" r="r" b="b"/>
            <a:pathLst>
              <a:path w="3733800" h="3098800">
                <a:moveTo>
                  <a:pt x="0" y="0"/>
                </a:moveTo>
                <a:lnTo>
                  <a:pt x="3733800" y="0"/>
                </a:lnTo>
                <a:lnTo>
                  <a:pt x="3733800" y="3098800"/>
                </a:lnTo>
                <a:lnTo>
                  <a:pt x="0" y="3098800"/>
                </a:lnTo>
                <a:lnTo>
                  <a:pt x="0" y="0"/>
                </a:lnTo>
                <a:close/>
              </a:path>
            </a:pathLst>
          </a:custGeom>
          <a:solidFill>
            <a:srgbClr val="E0E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3900" y="482600"/>
            <a:ext cx="3733800" cy="339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45374" y="514042"/>
            <a:ext cx="249110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spc="-10" dirty="0">
                <a:solidFill>
                  <a:srgbClr val="831000"/>
                </a:solidFill>
                <a:latin typeface="Arial"/>
                <a:cs typeface="Arial"/>
              </a:rPr>
              <a:t>Hispanic </a:t>
            </a:r>
            <a:r>
              <a:rPr sz="1500" b="1" spc="-20" dirty="0">
                <a:solidFill>
                  <a:srgbClr val="831000"/>
                </a:solidFill>
                <a:latin typeface="Arial"/>
                <a:cs typeface="Arial"/>
              </a:rPr>
              <a:t>Studies P</a:t>
            </a:r>
            <a:r>
              <a:rPr sz="1500" b="1" spc="-30" dirty="0">
                <a:solidFill>
                  <a:srgbClr val="831000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831000"/>
                </a:solidFill>
                <a:latin typeface="Arial"/>
                <a:cs typeface="Arial"/>
              </a:rPr>
              <a:t>ograms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7888" y="1080103"/>
            <a:ext cx="3458845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53390">
              <a:lnSpc>
                <a:spcPct val="122800"/>
              </a:lnSpc>
            </a:pPr>
            <a:r>
              <a:rPr sz="1500" u="sng" spc="15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Hispanic </a:t>
            </a:r>
            <a:r>
              <a:rPr sz="1500" u="sng" spc="-10" dirty="0">
                <a:solidFill>
                  <a:srgbClr val="B72502"/>
                </a:solidFill>
                <a:latin typeface="Arial"/>
                <a:cs typeface="Arial"/>
              </a:rPr>
              <a:t>Languages </a:t>
            </a:r>
            <a:r>
              <a:rPr sz="1500" spc="-1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u="sng" spc="15" dirty="0">
                <a:solidFill>
                  <a:srgbClr val="B72502"/>
                </a:solidFill>
                <a:latin typeface="Arial"/>
                <a:cs typeface="Arial"/>
              </a:rPr>
              <a:t>Minor in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Hispanic Literatu</a:t>
            </a:r>
            <a:r>
              <a:rPr sz="1500" u="sng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5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5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and</a:t>
            </a:r>
            <a:r>
              <a:rPr sz="15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Cultu</a:t>
            </a:r>
            <a:r>
              <a:rPr sz="1500" u="sng" spc="-25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5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5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9698" y="1922113"/>
            <a:ext cx="3455670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53390">
              <a:lnSpc>
                <a:spcPct val="122800"/>
              </a:lnSpc>
            </a:pP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Major in Hispanic </a:t>
            </a:r>
            <a:r>
              <a:rPr sz="1500" u="sng" spc="-10" dirty="0">
                <a:solidFill>
                  <a:srgbClr val="B72502"/>
                </a:solidFill>
                <a:latin typeface="Arial"/>
                <a:cs typeface="Arial"/>
              </a:rPr>
              <a:t>Languages</a:t>
            </a:r>
            <a:r>
              <a:rPr sz="1500" spc="-5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Major in Hispanic Literatu</a:t>
            </a:r>
            <a:r>
              <a:rPr sz="1500" u="sng" spc="-3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5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5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and</a:t>
            </a:r>
            <a:r>
              <a:rPr sz="15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u="sng" spc="5" dirty="0">
                <a:solidFill>
                  <a:srgbClr val="B72502"/>
                </a:solidFill>
                <a:latin typeface="Arial"/>
                <a:cs typeface="Arial"/>
              </a:rPr>
              <a:t>Cultu</a:t>
            </a:r>
            <a:r>
              <a:rPr sz="1500" u="sng" spc="-25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500" u="sng" spc="-35" dirty="0">
                <a:solidFill>
                  <a:srgbClr val="B72502"/>
                </a:solidFill>
                <a:latin typeface="Arial"/>
                <a:cs typeface="Arial"/>
              </a:rPr>
              <a:t>e</a:t>
            </a:r>
            <a:r>
              <a:rPr sz="1500" u="sng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endParaRPr sz="1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9663" y="2764123"/>
            <a:ext cx="244284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B72502"/>
                </a:solidFill>
                <a:latin typeface="Arial"/>
                <a:cs typeface="Arial"/>
              </a:rPr>
              <a:t>Honours in </a:t>
            </a: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Hispanic Studies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82363" y="2951694"/>
            <a:ext cx="2417445" cy="0"/>
          </a:xfrm>
          <a:custGeom>
            <a:avLst/>
            <a:gdLst/>
            <a:ahLst/>
            <a:cxnLst/>
            <a:rect l="l" t="t" r="r" b="b"/>
            <a:pathLst>
              <a:path w="2417445">
                <a:moveTo>
                  <a:pt x="0" y="0"/>
                </a:moveTo>
                <a:lnTo>
                  <a:pt x="2416873" y="0"/>
                </a:lnTo>
              </a:path>
            </a:pathLst>
          </a:custGeom>
          <a:ln w="9525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43299" y="3044794"/>
            <a:ext cx="369506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B72502"/>
                </a:solidFill>
                <a:latin typeface="Arial"/>
                <a:cs typeface="Arial"/>
              </a:rPr>
              <a:t>Joint Honours </a:t>
            </a:r>
            <a:r>
              <a:rPr sz="1500" spc="-20" dirty="0">
                <a:solidFill>
                  <a:srgbClr val="B72502"/>
                </a:solidFill>
                <a:latin typeface="Arial"/>
                <a:cs typeface="Arial"/>
              </a:rPr>
              <a:t>P</a:t>
            </a:r>
            <a:r>
              <a:rPr sz="1500" spc="-40" dirty="0">
                <a:solidFill>
                  <a:srgbClr val="B72502"/>
                </a:solidFill>
                <a:latin typeface="Arial"/>
                <a:cs typeface="Arial"/>
              </a:rPr>
              <a:t>r</a:t>
            </a: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ogram</a:t>
            </a:r>
            <a:r>
              <a:rPr sz="1500" dirty="0">
                <a:solidFill>
                  <a:srgbClr val="B72502"/>
                </a:solidFill>
                <a:latin typeface="Arial"/>
                <a:cs typeface="Arial"/>
              </a:rPr>
              <a:t> in </a:t>
            </a: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Hispanic</a:t>
            </a:r>
            <a:r>
              <a:rPr sz="1500" dirty="0">
                <a:solidFill>
                  <a:srgbClr val="B72502"/>
                </a:solidFill>
                <a:latin typeface="Arial"/>
                <a:cs typeface="Arial"/>
              </a:rPr>
              <a:t> </a:t>
            </a:r>
            <a:r>
              <a:rPr sz="1500" spc="5" dirty="0">
                <a:solidFill>
                  <a:srgbClr val="B72502"/>
                </a:solidFill>
                <a:latin typeface="Arial"/>
                <a:cs typeface="Arial"/>
              </a:rPr>
              <a:t>Studies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55999" y="3243794"/>
            <a:ext cx="3669665" cy="0"/>
          </a:xfrm>
          <a:custGeom>
            <a:avLst/>
            <a:gdLst/>
            <a:ahLst/>
            <a:cxnLst/>
            <a:rect l="l" t="t" r="r" b="b"/>
            <a:pathLst>
              <a:path w="3669665">
                <a:moveTo>
                  <a:pt x="0" y="0"/>
                </a:moveTo>
                <a:lnTo>
                  <a:pt x="3669600" y="0"/>
                </a:lnTo>
              </a:path>
            </a:pathLst>
          </a:custGeom>
          <a:ln w="9525">
            <a:solidFill>
              <a:srgbClr val="B7250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634999"/>
            <a:ext cx="265811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80" dirty="0">
                <a:solidFill>
                  <a:srgbClr val="444444"/>
                </a:solidFill>
                <a:latin typeface="Arial"/>
                <a:cs typeface="Arial"/>
              </a:rPr>
              <a:t>Italia</a:t>
            </a:r>
            <a:r>
              <a:rPr sz="3200" b="1" spc="-20" dirty="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sz="3200" b="1" spc="-13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3200" b="1" spc="-85" dirty="0">
                <a:solidFill>
                  <a:srgbClr val="444444"/>
                </a:solidFill>
                <a:latin typeface="Arial"/>
                <a:cs typeface="Arial"/>
              </a:rPr>
              <a:t>Studies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300" y="6686770"/>
            <a:ext cx="4240530" cy="260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1275">
              <a:lnSpc>
                <a:spcPct val="121900"/>
              </a:lnSpc>
            </a:pP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With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highest number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-35" dirty="0">
                <a:solidFill>
                  <a:srgbClr val="222222"/>
                </a:solidFill>
                <a:latin typeface="Arial"/>
                <a:cs typeface="Arial"/>
              </a:rPr>
              <a:t>UNESCO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heri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tage sites 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world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ess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amongst 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most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opp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ressed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Eu</a:t>
            </a:r>
            <a:r>
              <a:rPr sz="1600" spc="-5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ope,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is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coun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try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ext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emes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fascinating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enigma.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21900"/>
              </a:lnSpc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Whether your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focus is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political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sci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ence,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chitectu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eligious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fo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eign languages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critical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theor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mille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narian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history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will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have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something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teach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you.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9601718"/>
            <a:ext cx="163195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222222"/>
                </a:solidFill>
                <a:latin typeface="Arial"/>
                <a:cs typeface="Arial"/>
              </a:rPr>
              <a:t>Italian Language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300" y="10059889"/>
            <a:ext cx="4225925" cy="141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ers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courses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at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vari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ous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levels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f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om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Beginner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Advanced.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also</a:t>
            </a:r>
            <a:r>
              <a:rPr sz="1600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222222"/>
                </a:solidFill>
                <a:latin typeface="Calibri"/>
                <a:cs typeface="Calibri"/>
              </a:rPr>
              <a:t>ﬀ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ers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course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specifically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for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stu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dents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with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some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informal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knowledge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language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(e.g.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heritage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speakers).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0000" y="6698498"/>
            <a:ext cx="29533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b="1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b="1" spc="10" dirty="0">
                <a:solidFill>
                  <a:srgbClr val="222222"/>
                </a:solidFill>
                <a:latin typeface="Arial"/>
                <a:cs typeface="Arial"/>
              </a:rPr>
              <a:t>e,</a:t>
            </a:r>
            <a:r>
              <a:rPr sz="1600" b="1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22222"/>
                </a:solidFill>
                <a:latin typeface="Arial"/>
                <a:cs typeface="Arial"/>
              </a:rPr>
              <a:t>History</a:t>
            </a:r>
            <a:r>
              <a:rPr sz="1600" b="1" dirty="0">
                <a:solidFill>
                  <a:srgbClr val="222222"/>
                </a:solidFill>
                <a:latin typeface="Arial"/>
                <a:cs typeface="Arial"/>
              </a:rPr>
              <a:t> and </a:t>
            </a:r>
            <a:r>
              <a:rPr sz="1600" b="1" spc="-1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b="1" spc="-4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b="1" spc="25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0000" y="7156670"/>
            <a:ext cx="4161154" cy="3497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has as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its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mission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 maintain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traditions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study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of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g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eat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classics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well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40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35" dirty="0">
                <a:solidFill>
                  <a:srgbClr val="222222"/>
                </a:solidFill>
                <a:latin typeface="Arial"/>
                <a:cs typeface="Arial"/>
              </a:rPr>
              <a:t>p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ovide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window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inc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eas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ingly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complex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diverse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contemporary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cultu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e.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Our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emphasis is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literatu</a:t>
            </a:r>
            <a:r>
              <a:rPr sz="1600" spc="-25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societ</a:t>
            </a:r>
            <a:r>
              <a:rPr sz="1600" spc="-120" dirty="0">
                <a:solidFill>
                  <a:srgbClr val="222222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elationship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between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artists, writers,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filmmakers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their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political,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eco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nomic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social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0" dirty="0">
                <a:solidFill>
                  <a:srgbClr val="222222"/>
                </a:solidFill>
                <a:latin typeface="Arial"/>
                <a:cs typeface="Arial"/>
              </a:rPr>
              <a:t>contexts.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Courses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Ma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chiavelli,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Dante,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Pirandello,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Gramsci,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well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as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Renaissance,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222222"/>
                </a:solidFill>
                <a:latin typeface="Arial"/>
                <a:cs typeface="Arial"/>
              </a:rPr>
              <a:t>film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studies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thea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25" dirty="0">
                <a:solidFill>
                  <a:srgbClr val="222222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sz="1600" spc="-5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available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all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222222"/>
                </a:solidFill>
                <a:latin typeface="Arial"/>
                <a:cs typeface="Arial"/>
              </a:rPr>
              <a:t>year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222222"/>
                </a:solidFill>
                <a:latin typeface="Arial"/>
                <a:cs typeface="Arial"/>
              </a:rPr>
              <a:t>r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ound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in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English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and</a:t>
            </a:r>
            <a:r>
              <a:rPr sz="160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Italian.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80000" y="10951429"/>
            <a:ext cx="4131310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900"/>
              </a:lnSpc>
            </a:pPr>
            <a:r>
              <a:rPr sz="1600" spc="-40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department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periodically invites scholars specializing in </a:t>
            </a:r>
            <a:r>
              <a:rPr sz="1600" spc="15" dirty="0">
                <a:solidFill>
                  <a:srgbClr val="222222"/>
                </a:solidFill>
                <a:latin typeface="Arial"/>
                <a:cs typeface="Arial"/>
              </a:rPr>
              <a:t>contemporary politics,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the </a:t>
            </a:r>
            <a:r>
              <a:rPr sz="1600" spc="-10" dirty="0">
                <a:solidFill>
                  <a:srgbClr val="222222"/>
                </a:solidFill>
                <a:latin typeface="Arial"/>
                <a:cs typeface="Arial"/>
              </a:rPr>
              <a:t>Ital</a:t>
            </a:r>
            <a:r>
              <a:rPr sz="1600" spc="85" dirty="0">
                <a:solidFill>
                  <a:srgbClr val="222222"/>
                </a:solidFill>
                <a:latin typeface="Arial"/>
                <a:cs typeface="Arial"/>
              </a:rPr>
              <a:t>-</a:t>
            </a:r>
            <a:r>
              <a:rPr sz="1600" spc="7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2222"/>
                </a:solidFill>
                <a:latin typeface="Arial"/>
                <a:cs typeface="Arial"/>
              </a:rPr>
              <a:t>ian </a:t>
            </a:r>
            <a:r>
              <a:rPr sz="1600" spc="5" dirty="0">
                <a:solidFill>
                  <a:srgbClr val="222222"/>
                </a:solidFill>
                <a:latin typeface="Arial"/>
                <a:cs typeface="Arial"/>
              </a:rPr>
              <a:t>immigrant experience and social change,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5500" y="1567755"/>
            <a:ext cx="8102600" cy="471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89400" y="571499"/>
            <a:ext cx="4813300" cy="85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240">
              <a:lnSpc>
                <a:spcPct val="128600"/>
              </a:lnSpc>
            </a:pPr>
            <a:r>
              <a:rPr sz="1600" spc="-10" dirty="0">
                <a:solidFill>
                  <a:srgbClr val="444444"/>
                </a:solidFill>
                <a:latin typeface="Arial"/>
                <a:cs typeface="Arial"/>
              </a:rPr>
              <a:t>The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poin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moderni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is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live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li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wi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hou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illusions while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no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t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becoming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44444"/>
                </a:solidFill>
                <a:latin typeface="Arial"/>
                <a:cs typeface="Arial"/>
              </a:rPr>
              <a:t>disillusioned</a:t>
            </a:r>
            <a:r>
              <a:rPr sz="1600" spc="-5" dirty="0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3162935">
              <a:lnSpc>
                <a:spcPct val="100000"/>
              </a:lnSpc>
              <a:spcBef>
                <a:spcPts val="550"/>
              </a:spcBef>
            </a:pP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sz="1600" b="1" spc="-10" dirty="0">
                <a:solidFill>
                  <a:srgbClr val="444444"/>
                </a:solidFill>
                <a:latin typeface="Arial"/>
                <a:cs typeface="Arial"/>
              </a:rPr>
              <a:t>ntonio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sz="1600" b="1" dirty="0">
                <a:solidFill>
                  <a:srgbClr val="444444"/>
                </a:solidFill>
                <a:latin typeface="Arial"/>
                <a:cs typeface="Arial"/>
              </a:rPr>
              <a:t>ramsc</a:t>
            </a:r>
            <a:r>
              <a:rPr sz="1600" b="1" spc="-5" dirty="0">
                <a:solidFill>
                  <a:srgbClr val="444444"/>
                </a:solidFill>
                <a:latin typeface="Arial"/>
                <a:cs typeface="Arial"/>
              </a:rPr>
              <a:t>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855">
              <a:lnSpc>
                <a:spcPct val="100000"/>
              </a:lnSpc>
            </a:pPr>
            <a:r>
              <a:rPr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21EA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4777</Words>
  <Application>Microsoft Office PowerPoint</Application>
  <PresentationFormat>Custom</PresentationFormat>
  <Paragraphs>281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 Unicode MS</vt:lpstr>
      <vt:lpstr>Arial</vt:lpstr>
      <vt:lpstr>Calibri</vt:lpstr>
      <vt:lpstr>Office Theme</vt:lpstr>
      <vt:lpstr>LLC Undergraduate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</vt:lpstr>
      <vt:lpstr>LLC Department Chair Prof. Eugenio Bolongaro eugenio.bolongaro@mcgill.ca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930-455115734-1.pdf</dc:title>
  <dc:creator>Angela Lapenna</dc:creator>
  <cp:lastModifiedBy>Angela Lapenna</cp:lastModifiedBy>
  <cp:revision>13</cp:revision>
  <cp:lastPrinted>2017-06-08T20:05:39Z</cp:lastPrinted>
  <dcterms:created xsi:type="dcterms:W3CDTF">2017-06-08T15:44:47Z</dcterms:created>
  <dcterms:modified xsi:type="dcterms:W3CDTF">2017-10-25T19:51:36Z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2015-06-04T00:00:00Z</vt:filetime>
  </property>
  <property fmtid="{D5CDD505-2E9C-101B-9397-08002B2CF9AE}" pid="3" name="LastSaved">
    <vt:filetime>2017-06-08T00:00:00Z</vt:filetime>
  </property>
</Properties>
</file>