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60" r:id="rId5"/>
    <p:sldId id="269" r:id="rId6"/>
    <p:sldId id="270" r:id="rId7"/>
    <p:sldId id="268" r:id="rId8"/>
    <p:sldId id="271" r:id="rId9"/>
    <p:sldId id="281" r:id="rId10"/>
    <p:sldId id="263" r:id="rId11"/>
    <p:sldId id="278" r:id="rId12"/>
    <p:sldId id="279" r:id="rId13"/>
    <p:sldId id="280" r:id="rId14"/>
    <p:sldId id="275" r:id="rId15"/>
    <p:sldId id="276" r:id="rId16"/>
    <p:sldId id="264" r:id="rId17"/>
    <p:sldId id="265" r:id="rId18"/>
    <p:sldId id="267" r:id="rId19"/>
    <p:sldId id="266" r:id="rId20"/>
  </p:sldIdLst>
  <p:sldSz cx="9144000" cy="6858000" type="screen4x3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2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66140-FACF-4BD0-861C-3D131AD368F1}" type="datetimeFigureOut">
              <a:rPr lang="en-CA" smtClean="0"/>
              <a:t>22/03/2016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3813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8913813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DCE40-4B60-4DD9-A967-9608F9FB14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3680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DA7CA456-2E79-6A40-8531-137F9F94F5DF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F00BFC28-0616-1D4A-8CF4-96E25F32F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33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 of Toronto and McMaster are the other two universities in </a:t>
            </a:r>
            <a:r>
              <a:rPr lang="en-US" smtClean="0"/>
              <a:t>the U15</a:t>
            </a:r>
            <a:r>
              <a:rPr lang="en-US" baseline="0" smtClean="0"/>
              <a:t>.</a:t>
            </a:r>
            <a:endParaRPr lang="en-US" baseline="0" dirty="0" smtClean="0"/>
          </a:p>
          <a:p>
            <a:endParaRPr lang="en-US" baseline="0" dirty="0" smtClean="0"/>
          </a:p>
          <a:p>
            <a:pPr marL="0" lvl="2" defTabSz="470962">
              <a:defRPr/>
            </a:pPr>
            <a:r>
              <a:rPr lang="en-US" sz="3300" dirty="0">
                <a:solidFill>
                  <a:srgbClr val="FFFFFF"/>
                </a:solidFill>
              </a:rPr>
              <a:t>Member of the national federation of university teachers (CAUT) and the provincial </a:t>
            </a:r>
            <a:r>
              <a:rPr lang="en-CA" sz="3300" dirty="0" err="1">
                <a:solidFill>
                  <a:srgbClr val="FFFFFF"/>
                </a:solidFill>
                <a:cs typeface="Times" charset="0"/>
              </a:rPr>
              <a:t>Fédération</a:t>
            </a:r>
            <a:r>
              <a:rPr lang="en-CA" sz="3300" dirty="0">
                <a:solidFill>
                  <a:srgbClr val="FFFFFF"/>
                </a:solidFill>
                <a:cs typeface="Times" charset="0"/>
              </a:rPr>
              <a:t> </a:t>
            </a:r>
            <a:r>
              <a:rPr lang="en-CA" sz="3300" dirty="0" err="1">
                <a:solidFill>
                  <a:srgbClr val="FFFFFF"/>
                </a:solidFill>
                <a:cs typeface="Times" charset="0"/>
              </a:rPr>
              <a:t>québécoise</a:t>
            </a:r>
            <a:r>
              <a:rPr lang="en-CA" sz="3300" dirty="0">
                <a:solidFill>
                  <a:srgbClr val="FFFFFF"/>
                </a:solidFill>
                <a:cs typeface="Times" charset="0"/>
              </a:rPr>
              <a:t> des </a:t>
            </a:r>
            <a:r>
              <a:rPr lang="en-CA" sz="3300" dirty="0" err="1">
                <a:solidFill>
                  <a:srgbClr val="FFFFFF"/>
                </a:solidFill>
                <a:cs typeface="Times" charset="0"/>
              </a:rPr>
              <a:t>professeures</a:t>
            </a:r>
            <a:r>
              <a:rPr lang="en-CA" sz="3300" dirty="0">
                <a:solidFill>
                  <a:srgbClr val="FFFFFF"/>
                </a:solidFill>
                <a:cs typeface="Times" charset="0"/>
              </a:rPr>
              <a:t> et </a:t>
            </a:r>
            <a:r>
              <a:rPr lang="en-CA" sz="3300" dirty="0" err="1">
                <a:solidFill>
                  <a:srgbClr val="FFFFFF"/>
                </a:solidFill>
                <a:cs typeface="Times" charset="0"/>
              </a:rPr>
              <a:t>professeurs</a:t>
            </a:r>
            <a:r>
              <a:rPr lang="en-CA" sz="3300" dirty="0">
                <a:solidFill>
                  <a:srgbClr val="FFFFFF"/>
                </a:solidFill>
                <a:cs typeface="Times" charset="0"/>
              </a:rPr>
              <a:t> </a:t>
            </a:r>
            <a:r>
              <a:rPr lang="en-CA" sz="3300" dirty="0" err="1">
                <a:solidFill>
                  <a:srgbClr val="FFFFFF"/>
                </a:solidFill>
                <a:cs typeface="Times" charset="0"/>
              </a:rPr>
              <a:t>d'université</a:t>
            </a:r>
            <a:r>
              <a:rPr lang="en-CA" sz="3300" dirty="0">
                <a:solidFill>
                  <a:srgbClr val="FFFFFF"/>
                </a:solidFill>
                <a:cs typeface="Times" charset="0"/>
              </a:rPr>
              <a:t> (FQPPU).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BFC28-0616-1D4A-8CF4-96E25F32F9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05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BFC28-0616-1D4A-8CF4-96E25F32F9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47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MAUT convinced the administration, through discussions at CASC, that McGill </a:t>
            </a:r>
          </a:p>
          <a:p>
            <a:r>
              <a:rPr lang="en-US" dirty="0" smtClean="0"/>
              <a:t>academic staff salaries must be competitive with those offered at other </a:t>
            </a:r>
          </a:p>
          <a:p>
            <a:r>
              <a:rPr lang="en-US" dirty="0" smtClean="0"/>
              <a:t>leading research-intensive universities across Canada. This policy has resulted </a:t>
            </a:r>
          </a:p>
          <a:p>
            <a:r>
              <a:rPr lang="en-US" dirty="0" smtClean="0"/>
              <a:t>in a three-year program of &gt;5% salary increases for 2014, 2015, 2016.</a:t>
            </a:r>
          </a:p>
          <a:p>
            <a:endParaRPr lang="en-US" dirty="0" smtClean="0"/>
          </a:p>
          <a:p>
            <a:r>
              <a:rPr lang="en-US" dirty="0" smtClean="0"/>
              <a:t>MAUT efforts led to a revision of the 2014 proposed Classroom Scheduling </a:t>
            </a:r>
          </a:p>
          <a:p>
            <a:r>
              <a:rPr lang="en-US" dirty="0" smtClean="0"/>
              <a:t>Parameters that were initially too restrictive in terms of childcare provisions.</a:t>
            </a:r>
          </a:p>
          <a:p>
            <a:endParaRPr lang="en-US" dirty="0" smtClean="0"/>
          </a:p>
          <a:p>
            <a:r>
              <a:rPr lang="en-US" dirty="0" smtClean="0"/>
              <a:t>MAUT provided significant funding for a legal challenge of the dismissal of </a:t>
            </a:r>
          </a:p>
          <a:p>
            <a:r>
              <a:rPr lang="en-US" dirty="0" smtClean="0"/>
              <a:t>a McGill professor.</a:t>
            </a:r>
          </a:p>
          <a:p>
            <a:endParaRPr lang="en-US" dirty="0" smtClean="0"/>
          </a:p>
          <a:p>
            <a:r>
              <a:rPr lang="en-US" dirty="0" smtClean="0"/>
              <a:t>MAUT was instrumental in the liberalization of the eligibility criteria for Emeritus</a:t>
            </a:r>
          </a:p>
          <a:p>
            <a:r>
              <a:rPr lang="en-US" dirty="0" smtClean="0"/>
              <a:t>Status for retired McGill Professors and Librarians.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BFC28-0616-1D4A-8CF4-96E25F32F9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38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MAUT convinced the administration, through discussions at CASC, that McGill </a:t>
            </a:r>
          </a:p>
          <a:p>
            <a:r>
              <a:rPr lang="en-US" dirty="0" smtClean="0"/>
              <a:t>academic staff salaries must be competitive with those offered at other </a:t>
            </a:r>
          </a:p>
          <a:p>
            <a:r>
              <a:rPr lang="en-US" dirty="0" smtClean="0"/>
              <a:t>leading research-intensive universities across Canada. This policy has resulted </a:t>
            </a:r>
          </a:p>
          <a:p>
            <a:r>
              <a:rPr lang="en-US" dirty="0" smtClean="0"/>
              <a:t>in a three-year program of &gt;5% salary increases for 2014, 2015, 2016.</a:t>
            </a:r>
          </a:p>
          <a:p>
            <a:endParaRPr lang="en-US" dirty="0" smtClean="0"/>
          </a:p>
          <a:p>
            <a:r>
              <a:rPr lang="en-US" dirty="0" smtClean="0"/>
              <a:t>MAUT efforts led to a revision of the 2014 proposed Classroom Scheduling </a:t>
            </a:r>
          </a:p>
          <a:p>
            <a:r>
              <a:rPr lang="en-US" dirty="0" smtClean="0"/>
              <a:t>Parameters that were initially too restrictive in terms of childcare provisions.</a:t>
            </a:r>
          </a:p>
          <a:p>
            <a:endParaRPr lang="en-US" dirty="0" smtClean="0"/>
          </a:p>
          <a:p>
            <a:r>
              <a:rPr lang="en-US" dirty="0" smtClean="0"/>
              <a:t>MAUT provided significant funding for a legal challenge of the dismissal of </a:t>
            </a:r>
          </a:p>
          <a:p>
            <a:r>
              <a:rPr lang="en-US" dirty="0" smtClean="0"/>
              <a:t>a McGill professor.</a:t>
            </a:r>
          </a:p>
          <a:p>
            <a:endParaRPr lang="en-US" dirty="0" smtClean="0"/>
          </a:p>
          <a:p>
            <a:r>
              <a:rPr lang="en-US" dirty="0" smtClean="0"/>
              <a:t>MAUT was instrumental in the liberalization of the eligibility criteria for Emeritus</a:t>
            </a:r>
          </a:p>
          <a:p>
            <a:r>
              <a:rPr lang="en-US" dirty="0" smtClean="0"/>
              <a:t>Status for retired McGill Professors and Librarians.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BFC28-0616-1D4A-8CF4-96E25F32F9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38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MAUT convinced the administration, through discussions at CASC, that McGill </a:t>
            </a:r>
          </a:p>
          <a:p>
            <a:r>
              <a:rPr lang="en-US" dirty="0" smtClean="0"/>
              <a:t>academic staff salaries must be competitive with those offered at other </a:t>
            </a:r>
          </a:p>
          <a:p>
            <a:r>
              <a:rPr lang="en-US" dirty="0" smtClean="0"/>
              <a:t>leading research-intensive universities across Canada. This policy has resulted </a:t>
            </a:r>
          </a:p>
          <a:p>
            <a:r>
              <a:rPr lang="en-US" dirty="0" smtClean="0"/>
              <a:t>in a three-year program of &gt;5% salary increases for 2014, 2015, 2016.</a:t>
            </a:r>
          </a:p>
          <a:p>
            <a:endParaRPr lang="en-US" dirty="0" smtClean="0"/>
          </a:p>
          <a:p>
            <a:r>
              <a:rPr lang="en-US" dirty="0" smtClean="0"/>
              <a:t>MAUT efforts led to a revision of the 2014 proposed Classroom Scheduling </a:t>
            </a:r>
          </a:p>
          <a:p>
            <a:r>
              <a:rPr lang="en-US" dirty="0" smtClean="0"/>
              <a:t>Parameters that were initially too restrictive in terms of childcare provisions.</a:t>
            </a:r>
          </a:p>
          <a:p>
            <a:endParaRPr lang="en-US" dirty="0" smtClean="0"/>
          </a:p>
          <a:p>
            <a:r>
              <a:rPr lang="en-US" dirty="0" smtClean="0"/>
              <a:t>MAUT provided significant funding for a legal challenge of the dismissal of </a:t>
            </a:r>
          </a:p>
          <a:p>
            <a:r>
              <a:rPr lang="en-US" dirty="0" smtClean="0"/>
              <a:t>a McGill professor.</a:t>
            </a:r>
          </a:p>
          <a:p>
            <a:endParaRPr lang="en-US" dirty="0" smtClean="0"/>
          </a:p>
          <a:p>
            <a:r>
              <a:rPr lang="en-US" dirty="0" smtClean="0"/>
              <a:t>MAUT was instrumental in the liberalization of the eligibility criteria for Emeritus</a:t>
            </a:r>
          </a:p>
          <a:p>
            <a:r>
              <a:rPr lang="en-US" dirty="0" smtClean="0"/>
              <a:t>Status for retired McGill Professors and Librarians.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BFC28-0616-1D4A-8CF4-96E25F32F9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38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MAUT convinced the administration, through discussions at CASC, that McGill </a:t>
            </a:r>
          </a:p>
          <a:p>
            <a:r>
              <a:rPr lang="en-US" dirty="0" smtClean="0"/>
              <a:t>academic staff salaries must be competitive with those offered at other </a:t>
            </a:r>
          </a:p>
          <a:p>
            <a:r>
              <a:rPr lang="en-US" dirty="0" smtClean="0"/>
              <a:t>leading research-intensive universities across Canada. This policy has resulted </a:t>
            </a:r>
          </a:p>
          <a:p>
            <a:r>
              <a:rPr lang="en-US" dirty="0" smtClean="0"/>
              <a:t>in a three-year program of &gt;5% salary increases for 2014, 2015, 2016.</a:t>
            </a:r>
          </a:p>
          <a:p>
            <a:endParaRPr lang="en-US" dirty="0" smtClean="0"/>
          </a:p>
          <a:p>
            <a:r>
              <a:rPr lang="en-US" dirty="0" smtClean="0"/>
              <a:t>MAUT efforts led to a revision of the 2014 proposed Classroom Scheduling </a:t>
            </a:r>
          </a:p>
          <a:p>
            <a:r>
              <a:rPr lang="en-US" dirty="0" smtClean="0"/>
              <a:t>Parameters that were initially too restrictive in terms of childcare provisions.</a:t>
            </a:r>
          </a:p>
          <a:p>
            <a:endParaRPr lang="en-US" dirty="0" smtClean="0"/>
          </a:p>
          <a:p>
            <a:r>
              <a:rPr lang="en-US" dirty="0" smtClean="0"/>
              <a:t>MAUT provided significant funding for a legal challenge of the dismissal of </a:t>
            </a:r>
          </a:p>
          <a:p>
            <a:r>
              <a:rPr lang="en-US" dirty="0" smtClean="0"/>
              <a:t>a McGill professor.</a:t>
            </a:r>
          </a:p>
          <a:p>
            <a:endParaRPr lang="en-US" dirty="0" smtClean="0"/>
          </a:p>
          <a:p>
            <a:r>
              <a:rPr lang="en-US" dirty="0" smtClean="0"/>
              <a:t>MAUT was instrumental in the liberalization of the eligibility criteria for Emeritus</a:t>
            </a:r>
          </a:p>
          <a:p>
            <a:r>
              <a:rPr lang="en-US" dirty="0" smtClean="0"/>
              <a:t>Status for retired McGill Professors and Librarians.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BFC28-0616-1D4A-8CF4-96E25F32F9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38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BFC28-0616-1D4A-8CF4-96E25F32F9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47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Membership can be: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Full – McGill academics who have duties equal or great than half of a regular full-time appointment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Associate – McGill academics with duties less than half of a regular full-time appointment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Retired – McGill academics who have retired from an academic appointment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BFC28-0616-1D4A-8CF4-96E25F32F9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6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89DF-F9B9-6F4D-9B01-790E10F83261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3543-D517-6244-B99F-1E382549D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4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89DF-F9B9-6F4D-9B01-790E10F83261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3543-D517-6244-B99F-1E382549D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47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89DF-F9B9-6F4D-9B01-790E10F83261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3543-D517-6244-B99F-1E382549D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1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89DF-F9B9-6F4D-9B01-790E10F83261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3543-D517-6244-B99F-1E382549D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9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89DF-F9B9-6F4D-9B01-790E10F83261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3543-D517-6244-B99F-1E382549D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49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89DF-F9B9-6F4D-9B01-790E10F83261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3543-D517-6244-B99F-1E382549D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1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89DF-F9B9-6F4D-9B01-790E10F83261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3543-D517-6244-B99F-1E382549D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2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89DF-F9B9-6F4D-9B01-790E10F83261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3543-D517-6244-B99F-1E382549D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8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89DF-F9B9-6F4D-9B01-790E10F83261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3543-D517-6244-B99F-1E382549D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94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89DF-F9B9-6F4D-9B01-790E10F83261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3543-D517-6244-B99F-1E382549D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3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89DF-F9B9-6F4D-9B01-790E10F83261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3543-D517-6244-B99F-1E382549D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4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389DF-F9B9-6F4D-9B01-790E10F83261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D3543-D517-6244-B99F-1E382549D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2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cgill.ca/maut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aut@mcgill.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ut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72" b="815"/>
          <a:stretch/>
        </p:blipFill>
        <p:spPr>
          <a:xfrm>
            <a:off x="457200" y="-1068742"/>
            <a:ext cx="8229600" cy="3264164"/>
          </a:xfrm>
        </p:spPr>
      </p:pic>
      <p:sp>
        <p:nvSpPr>
          <p:cNvPr id="7" name="TextBox 6">
            <a:hlinkClick r:id="rId3" action="ppaction://hlinkfile"/>
          </p:cNvPr>
          <p:cNvSpPr txBox="1"/>
          <p:nvPr/>
        </p:nvSpPr>
        <p:spPr>
          <a:xfrm>
            <a:off x="210367" y="3023450"/>
            <a:ext cx="8851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McGill Association of University Teachers (MAUT)</a:t>
            </a:r>
          </a:p>
          <a:p>
            <a:pPr algn="ctr"/>
            <a:r>
              <a:rPr lang="en-US" sz="2400" b="1" dirty="0" err="1" smtClean="0"/>
              <a:t>L’Association</a:t>
            </a:r>
            <a:r>
              <a:rPr lang="en-US" sz="2400" b="1" dirty="0" smtClean="0"/>
              <a:t> des </a:t>
            </a:r>
            <a:r>
              <a:rPr lang="en-US" sz="2400" b="1" dirty="0" err="1" smtClean="0"/>
              <a:t>professeur</a:t>
            </a:r>
            <a:r>
              <a:rPr lang="en-US" sz="2400" b="1" dirty="0" smtClean="0"/>
              <a:t>(e) et </a:t>
            </a:r>
            <a:r>
              <a:rPr lang="en-US" sz="2400" b="1" dirty="0" err="1" smtClean="0"/>
              <a:t>bibliothécaires</a:t>
            </a:r>
            <a:r>
              <a:rPr lang="en-US" sz="2400" b="1" dirty="0" smtClean="0"/>
              <a:t>  de McGill (APBM)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7460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347" y="274638"/>
            <a:ext cx="6934653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What has MAUT done for its members?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30" y="1600200"/>
            <a:ext cx="8954270" cy="497391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Negotiated &gt;5% salary increase for 2014, 2015, &amp; 2016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Provided substantial input into: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 Revisions of the Regulations for: Appeal of Tenure; </a:t>
            </a:r>
            <a:r>
              <a:rPr lang="en-US" b="1" dirty="0" err="1" smtClean="0">
                <a:solidFill>
                  <a:srgbClr val="000000"/>
                </a:solidFill>
              </a:rPr>
              <a:t>Sabbatic</a:t>
            </a:r>
            <a:r>
              <a:rPr lang="en-US" b="1" dirty="0" smtClean="0">
                <a:solidFill>
                  <a:srgbClr val="000000"/>
                </a:solidFill>
              </a:rPr>
              <a:t> Leave; Investigation of Research Misconduct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Fall study break 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Provided significant funding for a legal challenge of the dismissal of a McGill professor</a:t>
            </a:r>
          </a:p>
          <a:p>
            <a:endParaRPr lang="en-US" b="1" dirty="0" smtClean="0">
              <a:solidFill>
                <a:srgbClr val="000000"/>
              </a:solidFill>
            </a:endParaRPr>
          </a:p>
          <a:p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" name="Picture 3" descr="MAUT logos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1" y="14887"/>
            <a:ext cx="2380955" cy="140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0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3720" y="257243"/>
            <a:ext cx="703903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rgbClr val="000000"/>
                </a:solidFill>
              </a:rPr>
              <a:t>What has MAUT done for its members?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391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Was instrumental in liberalization of eligibility criteria for Emeritus status for retired McGill Professors and Librarians</a:t>
            </a:r>
          </a:p>
          <a:p>
            <a:pPr marL="342900" lvl="1" indent="-342900">
              <a:buFont typeface="Arial"/>
              <a:buChar char="•"/>
            </a:pPr>
            <a:r>
              <a:rPr lang="en-CA" sz="3200" b="1" dirty="0">
                <a:solidFill>
                  <a:srgbClr val="000000"/>
                </a:solidFill>
                <a:cs typeface="Times" charset="0"/>
              </a:rPr>
              <a:t>Persuaded the administration to restore a promotion-based salary increment for each level of academic </a:t>
            </a:r>
            <a:r>
              <a:rPr lang="en-CA" sz="3200" b="1" dirty="0" smtClean="0">
                <a:solidFill>
                  <a:srgbClr val="000000"/>
                </a:solidFill>
                <a:cs typeface="Times" charset="0"/>
              </a:rPr>
              <a:t>promotion </a:t>
            </a:r>
            <a:endParaRPr lang="en-CA" sz="3200" b="1" dirty="0">
              <a:solidFill>
                <a:srgbClr val="000000"/>
              </a:solidFill>
              <a:cs typeface="Times" charset="0"/>
            </a:endParaRPr>
          </a:p>
          <a:p>
            <a:endParaRPr lang="en-US" b="1" dirty="0" smtClean="0">
              <a:solidFill>
                <a:srgbClr val="000000"/>
              </a:solidFill>
            </a:endParaRPr>
          </a:p>
          <a:p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" name="Picture 3" descr="MAUT logos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1" y="14887"/>
            <a:ext cx="2380955" cy="140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0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6738" y="274638"/>
            <a:ext cx="714341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What has MAUT done for its members?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0989"/>
            <a:ext cx="8686800" cy="4973918"/>
          </a:xfrm>
        </p:spPr>
        <p:txBody>
          <a:bodyPr>
            <a:noAutofit/>
          </a:bodyPr>
          <a:lstStyle/>
          <a:p>
            <a:pPr>
              <a:spcAft>
                <a:spcPts val="2400"/>
              </a:spcAft>
            </a:pPr>
            <a:r>
              <a:rPr lang="en-CA" b="1" dirty="0">
                <a:solidFill>
                  <a:srgbClr val="000000"/>
                </a:solidFill>
                <a:cs typeface="Times" charset="0"/>
              </a:rPr>
              <a:t>Improved working conditions and benefits for contract academic </a:t>
            </a:r>
            <a:r>
              <a:rPr lang="en-CA" b="1" dirty="0" smtClean="0">
                <a:solidFill>
                  <a:srgbClr val="000000"/>
                </a:solidFill>
                <a:cs typeface="Times" charset="0"/>
              </a:rPr>
              <a:t>staff</a:t>
            </a:r>
            <a:endParaRPr lang="en-CA" b="1" dirty="0">
              <a:solidFill>
                <a:srgbClr val="000000"/>
              </a:solidFill>
              <a:cs typeface="Times" charset="0"/>
            </a:endParaRPr>
          </a:p>
          <a:p>
            <a:pPr>
              <a:spcAft>
                <a:spcPts val="2400"/>
              </a:spcAft>
            </a:pPr>
            <a:r>
              <a:rPr lang="en-CA" b="1" dirty="0" smtClean="0">
                <a:solidFill>
                  <a:srgbClr val="000000"/>
                </a:solidFill>
                <a:cs typeface="Times" charset="0"/>
              </a:rPr>
              <a:t>Fought </a:t>
            </a:r>
            <a:r>
              <a:rPr lang="en-CA" b="1" dirty="0">
                <a:solidFill>
                  <a:srgbClr val="000000"/>
                </a:solidFill>
                <a:cs typeface="Times" charset="0"/>
              </a:rPr>
              <a:t>to maintain the academic status of academic Librarians at McGill and helped to draft suitable regulations to protect this </a:t>
            </a:r>
            <a:r>
              <a:rPr lang="en-CA" b="1" dirty="0" smtClean="0">
                <a:solidFill>
                  <a:srgbClr val="000000"/>
                </a:solidFill>
                <a:cs typeface="Times" charset="0"/>
              </a:rPr>
              <a:t>status </a:t>
            </a:r>
            <a:endParaRPr lang="en-CA" b="1" dirty="0">
              <a:solidFill>
                <a:srgbClr val="000000"/>
              </a:solidFill>
              <a:cs typeface="Times" charset="0"/>
            </a:endParaRPr>
          </a:p>
          <a:p>
            <a:pPr>
              <a:spcAft>
                <a:spcPts val="2400"/>
              </a:spcAft>
            </a:pPr>
            <a:endParaRPr lang="en-US" b="1" dirty="0" smtClean="0">
              <a:solidFill>
                <a:srgbClr val="000000"/>
              </a:solidFill>
            </a:endParaRPr>
          </a:p>
          <a:p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" name="Picture 3" descr="MAUT logos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1" y="14887"/>
            <a:ext cx="2380955" cy="140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7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929" y="274638"/>
            <a:ext cx="7004239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What has MAUT done for its members?</a:t>
            </a: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4" name="Picture 3" descr="MAUT logos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1" y="14887"/>
            <a:ext cx="2380955" cy="140275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588" y="1600200"/>
            <a:ext cx="8890000" cy="4525963"/>
          </a:xfrm>
        </p:spPr>
        <p:txBody>
          <a:bodyPr>
            <a:noAutofit/>
          </a:bodyPr>
          <a:lstStyle/>
          <a:p>
            <a:pPr>
              <a:spcAft>
                <a:spcPts val="3200"/>
              </a:spcAft>
            </a:pPr>
            <a:r>
              <a:rPr lang="en-CA" b="1" dirty="0">
                <a:solidFill>
                  <a:srgbClr val="000000"/>
                </a:solidFill>
                <a:cs typeface="Times" charset="0"/>
              </a:rPr>
              <a:t>Persuaded </a:t>
            </a:r>
            <a:r>
              <a:rPr lang="en-CA" dirty="0">
                <a:solidFill>
                  <a:srgbClr val="000000"/>
                </a:solidFill>
                <a:cs typeface="Times" charset="0"/>
              </a:rPr>
              <a:t>the administration to improve policies for the protection of the intellectual property rights of staff to their patents, copyrights and software, including a viable appeal </a:t>
            </a:r>
            <a:r>
              <a:rPr lang="en-CA" dirty="0" smtClean="0">
                <a:solidFill>
                  <a:srgbClr val="000000"/>
                </a:solidFill>
                <a:cs typeface="Times" charset="0"/>
              </a:rPr>
              <a:t>process</a:t>
            </a:r>
            <a:endParaRPr lang="en-CA" dirty="0">
              <a:solidFill>
                <a:srgbClr val="000000"/>
              </a:solidFill>
              <a:cs typeface="Times" charset="0"/>
            </a:endParaRPr>
          </a:p>
          <a:p>
            <a:pPr>
              <a:spcAft>
                <a:spcPts val="3200"/>
              </a:spcAft>
            </a:pPr>
            <a:r>
              <a:rPr lang="en-CA" dirty="0">
                <a:solidFill>
                  <a:srgbClr val="000000"/>
                </a:solidFill>
                <a:cs typeface="Times" charset="0"/>
              </a:rPr>
              <a:t> Was instrumental in </a:t>
            </a:r>
            <a:r>
              <a:rPr lang="en-CA" b="1" dirty="0">
                <a:solidFill>
                  <a:srgbClr val="000000"/>
                </a:solidFill>
                <a:cs typeface="Times" charset="0"/>
              </a:rPr>
              <a:t>obtaining improvements </a:t>
            </a:r>
            <a:r>
              <a:rPr lang="en-CA" dirty="0">
                <a:solidFill>
                  <a:srgbClr val="000000"/>
                </a:solidFill>
                <a:cs typeface="Times" charset="0"/>
              </a:rPr>
              <a:t>to the disciplinary and grievance procedures at McGill University for McGill Academic Staff, and continues to </a:t>
            </a:r>
            <a:r>
              <a:rPr lang="en-CA" b="1" dirty="0">
                <a:solidFill>
                  <a:srgbClr val="000000"/>
                </a:solidFill>
                <a:cs typeface="Times" charset="0"/>
              </a:rPr>
              <a:t>monitor </a:t>
            </a:r>
            <a:r>
              <a:rPr lang="en-CA" dirty="0">
                <a:solidFill>
                  <a:srgbClr val="000000"/>
                </a:solidFill>
                <a:cs typeface="Times" charset="0"/>
              </a:rPr>
              <a:t>its application and </a:t>
            </a:r>
            <a:r>
              <a:rPr lang="en-CA" dirty="0" smtClean="0">
                <a:solidFill>
                  <a:srgbClr val="000000"/>
                </a:solidFill>
                <a:cs typeface="Times" charset="0"/>
              </a:rPr>
              <a:t>effectiveness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</a:rPr>
              <a:t>MAUT – APBM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-1" y="1870647"/>
            <a:ext cx="9144000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Aft>
                <a:spcPts val="1800"/>
              </a:spcAft>
            </a:pPr>
            <a:r>
              <a:rPr lang="en-CA" sz="3200" b="1" dirty="0" smtClean="0">
                <a:solidFill>
                  <a:srgbClr val="000000"/>
                </a:solidFill>
                <a:latin typeface="+mn-lt"/>
                <a:cs typeface="Times" charset="0"/>
              </a:rPr>
              <a:t>Was involved </a:t>
            </a:r>
            <a:r>
              <a:rPr lang="en-CA" sz="3200" b="1" dirty="0">
                <a:solidFill>
                  <a:srgbClr val="000000"/>
                </a:solidFill>
                <a:latin typeface="+mn-lt"/>
                <a:cs typeface="Times" charset="0"/>
              </a:rPr>
              <a:t>in developing and improving the following policies:</a:t>
            </a:r>
          </a:p>
          <a:p>
            <a:pPr marL="800100" lvl="1" indent="-342900">
              <a:spcAft>
                <a:spcPts val="1800"/>
              </a:spcAft>
              <a:buFont typeface="Arial"/>
              <a:buChar char="•"/>
            </a:pPr>
            <a:r>
              <a:rPr lang="en-CA" sz="3200" dirty="0">
                <a:solidFill>
                  <a:srgbClr val="000000"/>
                </a:solidFill>
                <a:latin typeface="+mn-lt"/>
                <a:cs typeface="Arial" charset="0"/>
              </a:rPr>
              <a:t>Conflict of interest</a:t>
            </a:r>
          </a:p>
          <a:p>
            <a:pPr marL="800100" lvl="1" indent="-342900">
              <a:spcAft>
                <a:spcPts val="1800"/>
              </a:spcAft>
              <a:buFont typeface="Arial"/>
              <a:buChar char="•"/>
            </a:pPr>
            <a:r>
              <a:rPr lang="en-CA" sz="3200" dirty="0">
                <a:solidFill>
                  <a:srgbClr val="000000"/>
                </a:solidFill>
                <a:latin typeface="+mn-lt"/>
                <a:cs typeface="Arial" charset="0"/>
              </a:rPr>
              <a:t>Harassment</a:t>
            </a:r>
          </a:p>
          <a:p>
            <a:pPr marL="800100" lvl="1" indent="-342900">
              <a:spcAft>
                <a:spcPts val="1800"/>
              </a:spcAft>
              <a:buFont typeface="Arial"/>
              <a:buChar char="•"/>
            </a:pPr>
            <a:r>
              <a:rPr lang="en-CA" sz="3200" dirty="0">
                <a:solidFill>
                  <a:srgbClr val="000000"/>
                </a:solidFill>
                <a:latin typeface="+mn-lt"/>
                <a:cs typeface="Arial" charset="0"/>
              </a:rPr>
              <a:t>Conflict of commitment</a:t>
            </a:r>
          </a:p>
          <a:p>
            <a:pPr marL="800100" lvl="1" indent="-342900">
              <a:spcAft>
                <a:spcPts val="1800"/>
              </a:spcAft>
              <a:buFont typeface="Arial"/>
              <a:buChar char="•"/>
            </a:pPr>
            <a:r>
              <a:rPr lang="en-CA" sz="3200" dirty="0">
                <a:solidFill>
                  <a:srgbClr val="000000"/>
                </a:solidFill>
                <a:latin typeface="+mn-lt"/>
                <a:cs typeface="Arial" charset="0"/>
              </a:rPr>
              <a:t>Course evaluations</a:t>
            </a:r>
          </a:p>
          <a:p>
            <a:pPr marL="800100" lvl="1" indent="-342900">
              <a:spcAft>
                <a:spcPts val="1800"/>
              </a:spcAft>
              <a:buFont typeface="Arial"/>
              <a:buChar char="•"/>
            </a:pPr>
            <a:r>
              <a:rPr lang="en-CA" sz="3200" dirty="0" smtClean="0">
                <a:solidFill>
                  <a:srgbClr val="000000"/>
                </a:solidFill>
                <a:latin typeface="+mn-lt"/>
                <a:cs typeface="Arial" charset="0"/>
              </a:rPr>
              <a:t>Mentoring</a:t>
            </a:r>
          </a:p>
          <a:p>
            <a:pPr lvl="2" eaLnBrk="1" hangingPunct="1">
              <a:spcAft>
                <a:spcPts val="1800"/>
              </a:spcAft>
            </a:pPr>
            <a:endParaRPr lang="en-CA" sz="32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35383" y="535563"/>
            <a:ext cx="7793601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0000"/>
                </a:solidFill>
              </a:rPr>
              <a:t>What has MAUT done for its members?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5" name="Picture 4" descr="MAUT logo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14887"/>
            <a:ext cx="2380955" cy="140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</a:rPr>
              <a:t>MAUT – APBM</a:t>
            </a:r>
          </a:p>
        </p:txBody>
      </p:sp>
      <p:pic>
        <p:nvPicPr>
          <p:cNvPr id="4" name="Picture 3" descr="MAUT logo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14887"/>
            <a:ext cx="2380955" cy="14027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4340" y="2142884"/>
            <a:ext cx="80406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2400"/>
              </a:spcAft>
              <a:buFont typeface="Arial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Academic Freedom Statement</a:t>
            </a:r>
          </a:p>
          <a:p>
            <a:pPr marL="800100" lvl="1" indent="-342900">
              <a:spcAft>
                <a:spcPts val="2400"/>
              </a:spcAft>
              <a:buFont typeface="Arial"/>
              <a:buChar char="•"/>
            </a:pPr>
            <a:r>
              <a:rPr lang="en-CA" sz="3200" b="1" dirty="0" smtClean="0">
                <a:solidFill>
                  <a:srgbClr val="000000"/>
                </a:solidFill>
                <a:cs typeface="Arial" charset="0"/>
              </a:rPr>
              <a:t>Recruitment </a:t>
            </a:r>
            <a:r>
              <a:rPr lang="en-CA" sz="3200" b="1" dirty="0">
                <a:solidFill>
                  <a:srgbClr val="000000"/>
                </a:solidFill>
                <a:cs typeface="Arial" charset="0"/>
              </a:rPr>
              <a:t>and retention</a:t>
            </a:r>
          </a:p>
          <a:p>
            <a:pPr marL="800100" lvl="1" indent="-342900">
              <a:spcAft>
                <a:spcPts val="2400"/>
              </a:spcAft>
              <a:buFont typeface="Arial"/>
              <a:buChar char="•"/>
            </a:pPr>
            <a:r>
              <a:rPr lang="en-CA" sz="3200" b="1" dirty="0">
                <a:solidFill>
                  <a:srgbClr val="000000"/>
                </a:solidFill>
                <a:cs typeface="Arial" charset="0"/>
              </a:rPr>
              <a:t>Grievance and appeal procedures</a:t>
            </a:r>
          </a:p>
          <a:p>
            <a:pPr marL="800100" lvl="1" indent="-342900">
              <a:spcAft>
                <a:spcPts val="2400"/>
              </a:spcAft>
              <a:buFont typeface="Arial"/>
              <a:buChar char="•"/>
            </a:pPr>
            <a:r>
              <a:rPr lang="en-CA" sz="3200" b="1" dirty="0">
                <a:solidFill>
                  <a:srgbClr val="000000"/>
                </a:solidFill>
                <a:cs typeface="Arial" charset="0"/>
              </a:rPr>
              <a:t>Tenure and reappointment</a:t>
            </a:r>
          </a:p>
          <a:p>
            <a:pPr marL="800100" lvl="1" indent="-342900">
              <a:spcAft>
                <a:spcPts val="2400"/>
              </a:spcAft>
              <a:buFont typeface="Arial"/>
              <a:buChar char="•"/>
            </a:pPr>
            <a:r>
              <a:rPr lang="en-CA" sz="3200" b="1" dirty="0">
                <a:solidFill>
                  <a:srgbClr val="000000"/>
                </a:solidFill>
                <a:cs typeface="Arial" charset="0"/>
              </a:rPr>
              <a:t>Professional development fund</a:t>
            </a:r>
            <a:endParaRPr lang="en-CA" sz="3200" b="1" dirty="0">
              <a:solidFill>
                <a:srgbClr val="000000"/>
              </a:solidFill>
              <a:cs typeface="Times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35379" y="570353"/>
            <a:ext cx="7247789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 smtClean="0">
                <a:solidFill>
                  <a:srgbClr val="000000"/>
                </a:solidFill>
              </a:rPr>
              <a:t>What has MAUT done for its members?</a:t>
            </a:r>
            <a:endParaRPr lang="en-US" sz="3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954" y="274638"/>
            <a:ext cx="6305846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Current MAUT Concerns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6384"/>
            <a:ext cx="8229600" cy="5112999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S</a:t>
            </a:r>
            <a:r>
              <a:rPr lang="en-US" b="1" dirty="0" smtClean="0">
                <a:solidFill>
                  <a:srgbClr val="000000"/>
                </a:solidFill>
              </a:rPr>
              <a:t>alary and compensation discussions for 2017, 2018, and 2019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Benefits and forthcoming evaluation and selection of providers and packages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Pensions and the responsible performance of </a:t>
            </a:r>
            <a:r>
              <a:rPr lang="en-US" b="1" dirty="0" err="1" smtClean="0">
                <a:solidFill>
                  <a:srgbClr val="000000"/>
                </a:solidFill>
              </a:rPr>
              <a:t>Morneau</a:t>
            </a:r>
            <a:r>
              <a:rPr lang="en-US" b="1" dirty="0" smtClean="0">
                <a:solidFill>
                  <a:srgbClr val="000000"/>
                </a:solidFill>
              </a:rPr>
              <a:t> Shepell</a:t>
            </a:r>
          </a:p>
          <a:p>
            <a:endParaRPr lang="en-US" b="1" dirty="0" smtClean="0">
              <a:solidFill>
                <a:srgbClr val="000000"/>
              </a:solidFill>
            </a:endParaRPr>
          </a:p>
          <a:p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" name="Picture 3" descr="MAUT logos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1" y="14887"/>
            <a:ext cx="2380955" cy="140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590" y="274638"/>
            <a:ext cx="714341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Group Strength &amp; Membership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750" y="1949119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Current membership ~ 1114</a:t>
            </a:r>
          </a:p>
          <a:p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Free one-year membership when one joins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Membership can be: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Full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Associate 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Retired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" name="Picture 3" descr="MAUT logos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1" y="14887"/>
            <a:ext cx="2380955" cy="140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3536" y="274638"/>
            <a:ext cx="6063264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Membership Rates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92565" cy="4958976"/>
          </a:xfrm>
        </p:spPr>
        <p:txBody>
          <a:bodyPr>
            <a:normAutofit/>
          </a:bodyPr>
          <a:lstStyle/>
          <a:p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0.65</a:t>
            </a:r>
            <a:r>
              <a:rPr lang="en-US" b="1" dirty="0">
                <a:solidFill>
                  <a:srgbClr val="000000"/>
                </a:solidFill>
              </a:rPr>
              <a:t>% of annual salary, ~0.325% per annum with tax deduction  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  </a:t>
            </a:r>
          </a:p>
          <a:p>
            <a:r>
              <a:rPr lang="en-US" b="1" dirty="0">
                <a:solidFill>
                  <a:srgbClr val="000000"/>
                </a:solidFill>
              </a:rPr>
              <a:t>For a salary </a:t>
            </a:r>
            <a:r>
              <a:rPr lang="en-US" b="1" dirty="0" smtClean="0">
                <a:solidFill>
                  <a:srgbClr val="000000"/>
                </a:solidFill>
              </a:rPr>
              <a:t>of ….. </a:t>
            </a:r>
            <a:r>
              <a:rPr lang="en-US" b="1" dirty="0">
                <a:solidFill>
                  <a:srgbClr val="000000"/>
                </a:solidFill>
              </a:rPr>
              <a:t>[Net amount after tax deduction] </a:t>
            </a:r>
            <a:endParaRPr lang="en-US" b="1" dirty="0" smtClean="0">
              <a:solidFill>
                <a:srgbClr val="000000"/>
              </a:solidFill>
            </a:endParaRP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$</a:t>
            </a:r>
            <a:r>
              <a:rPr lang="en-US" b="1" dirty="0">
                <a:solidFill>
                  <a:srgbClr val="000000"/>
                </a:solidFill>
              </a:rPr>
              <a:t>50K: $162.50           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$</a:t>
            </a:r>
            <a:r>
              <a:rPr lang="en-US" b="1" dirty="0">
                <a:solidFill>
                  <a:srgbClr val="000000"/>
                </a:solidFill>
              </a:rPr>
              <a:t>75K: $243.75 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       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$</a:t>
            </a:r>
            <a:r>
              <a:rPr lang="en-US" b="1" dirty="0">
                <a:solidFill>
                  <a:srgbClr val="000000"/>
                </a:solidFill>
              </a:rPr>
              <a:t>100K: $325.00 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endParaRPr lang="en-US" b="1" dirty="0">
              <a:solidFill>
                <a:srgbClr val="000000"/>
              </a:solidFill>
            </a:endParaRPr>
          </a:p>
          <a:p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" name="Picture 3" descr="MAUT logo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14887"/>
            <a:ext cx="2380955" cy="140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118" y="274638"/>
            <a:ext cx="6176682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Where to get more info and how to join?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933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0000"/>
                </a:solidFill>
              </a:rPr>
              <a:t>www.mcgill.ca</a:t>
            </a:r>
            <a:r>
              <a:rPr lang="en-US" b="1" dirty="0" smtClean="0">
                <a:solidFill>
                  <a:srgbClr val="000000"/>
                </a:solidFill>
              </a:rPr>
              <a:t>/MAUT</a:t>
            </a: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Email  </a:t>
            </a:r>
            <a:r>
              <a:rPr lang="en-US" b="1" dirty="0" smtClean="0">
                <a:solidFill>
                  <a:srgbClr val="000000"/>
                </a:solidFill>
                <a:hlinkClick r:id="rId2"/>
              </a:rPr>
              <a:t>maut@mcgill.ca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Call </a:t>
            </a:r>
            <a:r>
              <a:rPr lang="en-US" b="1" dirty="0" err="1" smtClean="0">
                <a:solidFill>
                  <a:srgbClr val="000000"/>
                </a:solidFill>
              </a:rPr>
              <a:t>Honore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Kerwin-Borrelli</a:t>
            </a:r>
            <a:r>
              <a:rPr lang="en-US" b="1" dirty="0" smtClean="0">
                <a:solidFill>
                  <a:srgbClr val="000000"/>
                </a:solidFill>
              </a:rPr>
              <a:t> @ X 3942</a:t>
            </a: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" name="Picture 3" descr="MAUT logos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1" y="14887"/>
            <a:ext cx="2380955" cy="140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414" y="274638"/>
            <a:ext cx="5988385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00"/>
                </a:solidFill>
              </a:rPr>
              <a:t>MAUT’s Objectives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1128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To foster </a:t>
            </a:r>
            <a:r>
              <a:rPr lang="en-US" b="1" dirty="0">
                <a:solidFill>
                  <a:srgbClr val="000000"/>
                </a:solidFill>
              </a:rPr>
              <a:t>academic </a:t>
            </a:r>
            <a:r>
              <a:rPr lang="en-US" b="1" dirty="0" smtClean="0">
                <a:solidFill>
                  <a:srgbClr val="000000"/>
                </a:solidFill>
              </a:rPr>
              <a:t>freedom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To involve </a:t>
            </a:r>
            <a:r>
              <a:rPr lang="en-US" b="1" dirty="0">
                <a:solidFill>
                  <a:srgbClr val="000000"/>
                </a:solidFill>
              </a:rPr>
              <a:t>the faculty in </a:t>
            </a:r>
            <a:r>
              <a:rPr lang="en-US" b="1" dirty="0" smtClean="0">
                <a:solidFill>
                  <a:srgbClr val="000000"/>
                </a:solidFill>
              </a:rPr>
              <a:t>University </a:t>
            </a:r>
            <a:r>
              <a:rPr lang="en-US" b="1" dirty="0">
                <a:solidFill>
                  <a:srgbClr val="000000"/>
                </a:solidFill>
              </a:rPr>
              <a:t>activities and </a:t>
            </a:r>
            <a:r>
              <a:rPr lang="en-US" b="1" dirty="0" smtClean="0">
                <a:solidFill>
                  <a:srgbClr val="000000"/>
                </a:solidFill>
              </a:rPr>
              <a:t>governance </a:t>
            </a:r>
          </a:p>
          <a:p>
            <a:r>
              <a:rPr lang="en-US" b="1" dirty="0">
                <a:solidFill>
                  <a:srgbClr val="000000"/>
                </a:solidFill>
              </a:rPr>
              <a:t>T</a:t>
            </a:r>
            <a:r>
              <a:rPr lang="en-US" b="1" dirty="0" smtClean="0">
                <a:solidFill>
                  <a:srgbClr val="000000"/>
                </a:solidFill>
              </a:rPr>
              <a:t>o </a:t>
            </a:r>
            <a:r>
              <a:rPr lang="en-US" b="1" dirty="0">
                <a:solidFill>
                  <a:srgbClr val="000000"/>
                </a:solidFill>
              </a:rPr>
              <a:t>improve the working conditions and salaries of teaching faculty and </a:t>
            </a:r>
            <a:r>
              <a:rPr lang="en-US" b="1" dirty="0" smtClean="0">
                <a:solidFill>
                  <a:srgbClr val="000000"/>
                </a:solidFill>
              </a:rPr>
              <a:t>librarians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To build a stronger community 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" name="Picture 3" descr="MAUT logo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14887"/>
            <a:ext cx="2380955" cy="140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4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6880" y="274638"/>
            <a:ext cx="5239919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00"/>
                </a:solidFill>
              </a:rPr>
              <a:t>MAUT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3508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Was formed in 1951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Is one of three Canadian universities in </a:t>
            </a:r>
            <a:r>
              <a:rPr lang="en-US" b="1" smtClean="0">
                <a:solidFill>
                  <a:srgbClr val="000000"/>
                </a:solidFill>
              </a:rPr>
              <a:t>the U15 that </a:t>
            </a:r>
            <a:r>
              <a:rPr lang="en-US" b="1" dirty="0" smtClean="0">
                <a:solidFill>
                  <a:srgbClr val="000000"/>
                </a:solidFill>
              </a:rPr>
              <a:t>do not have a unionized faculty association</a:t>
            </a:r>
          </a:p>
          <a:p>
            <a:pPr marL="342900" lvl="2" indent="-342900"/>
            <a:r>
              <a:rPr lang="en-US" sz="3200" b="1" dirty="0" smtClean="0">
                <a:solidFill>
                  <a:srgbClr val="000000"/>
                </a:solidFill>
              </a:rPr>
              <a:t>Is member of CAUT and </a:t>
            </a:r>
            <a:r>
              <a:rPr lang="en-CA" sz="3200" b="1" dirty="0" smtClean="0">
                <a:solidFill>
                  <a:srgbClr val="000000"/>
                </a:solidFill>
                <a:cs typeface="Times" charset="0"/>
              </a:rPr>
              <a:t>FQPPU </a:t>
            </a:r>
            <a:endParaRPr lang="en-CA" sz="3200" b="1" dirty="0">
              <a:solidFill>
                <a:srgbClr val="000000"/>
              </a:solidFill>
              <a:cs typeface="Times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4" name="Picture 3" descr="MAUT logos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1" y="14887"/>
            <a:ext cx="2380955" cy="140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510" y="274638"/>
            <a:ext cx="5435289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00"/>
                </a:solidFill>
              </a:rPr>
              <a:t>MAUT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1128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Is a democratic association for academics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Is not a union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Has voluntary membership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Is the voice of academics at McGill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Is a critical element to collegial governance</a:t>
            </a:r>
          </a:p>
          <a:p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" name="Picture 3" descr="MAUT logo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14887"/>
            <a:ext cx="2380955" cy="140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3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954" y="274638"/>
            <a:ext cx="6305846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Overview of Key Roles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1277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MAUT logos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1" y="14887"/>
            <a:ext cx="2380955" cy="14027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4000" y="1895247"/>
            <a:ext cx="8432800" cy="3559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2000"/>
              </a:spcAft>
              <a:buFont typeface="Arial"/>
              <a:buChar char="•"/>
            </a:pPr>
            <a:r>
              <a:rPr lang="en-CA" sz="3200" b="1" dirty="0">
                <a:solidFill>
                  <a:srgbClr val="000000"/>
                </a:solidFill>
                <a:cs typeface="Times" charset="0"/>
              </a:rPr>
              <a:t>Promotes</a:t>
            </a:r>
            <a:r>
              <a:rPr lang="en-CA" sz="3200" dirty="0">
                <a:solidFill>
                  <a:srgbClr val="000000"/>
                </a:solidFill>
                <a:cs typeface="Times" charset="0"/>
              </a:rPr>
              <a:t> competitive salaries and working </a:t>
            </a:r>
            <a:r>
              <a:rPr lang="en-CA" sz="3200" dirty="0" smtClean="0">
                <a:solidFill>
                  <a:srgbClr val="000000"/>
                </a:solidFill>
                <a:cs typeface="Times" charset="0"/>
              </a:rPr>
              <a:t>conditions</a:t>
            </a:r>
          </a:p>
          <a:p>
            <a:pPr marL="457200" indent="-457200">
              <a:spcAft>
                <a:spcPts val="2000"/>
              </a:spcAft>
              <a:buFont typeface="Arial"/>
              <a:buChar char="•"/>
            </a:pPr>
            <a:r>
              <a:rPr lang="en-US" sz="3200" b="1" dirty="0" smtClean="0">
                <a:solidFill>
                  <a:srgbClr val="000000"/>
                </a:solidFill>
                <a:cs typeface="Times" charset="0"/>
              </a:rPr>
              <a:t>Safeguards</a:t>
            </a:r>
            <a:r>
              <a:rPr lang="en-US" sz="3200" dirty="0" smtClean="0">
                <a:solidFill>
                  <a:srgbClr val="000000"/>
                </a:solidFill>
                <a:cs typeface="Times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cs typeface="Times" charset="0"/>
              </a:rPr>
              <a:t>the salaries, benefits, and general working conditions of academic </a:t>
            </a:r>
            <a:r>
              <a:rPr lang="en-US" sz="3200" dirty="0" smtClean="0">
                <a:solidFill>
                  <a:srgbClr val="000000"/>
                </a:solidFill>
                <a:cs typeface="Times" charset="0"/>
              </a:rPr>
              <a:t>staff</a:t>
            </a:r>
          </a:p>
          <a:p>
            <a:pPr marL="457200" indent="-457200">
              <a:spcAft>
                <a:spcPts val="2000"/>
              </a:spcAft>
              <a:buFont typeface="Arial"/>
              <a:buChar char="•"/>
            </a:pPr>
            <a:r>
              <a:rPr lang="en-CA" sz="3200" dirty="0" smtClean="0">
                <a:solidFill>
                  <a:srgbClr val="000000"/>
                </a:solidFill>
                <a:cs typeface="Times" charset="0"/>
              </a:rPr>
              <a:t>Works </a:t>
            </a:r>
            <a:r>
              <a:rPr lang="en-CA" sz="3200" dirty="0">
                <a:solidFill>
                  <a:srgbClr val="000000"/>
                </a:solidFill>
                <a:cs typeface="Times" charset="0"/>
              </a:rPr>
              <a:t>towards </a:t>
            </a:r>
            <a:r>
              <a:rPr lang="en-CA" sz="3200" b="1" dirty="0">
                <a:solidFill>
                  <a:srgbClr val="000000"/>
                </a:solidFill>
                <a:cs typeface="Times" charset="0"/>
              </a:rPr>
              <a:t>correcting gender inequalities </a:t>
            </a:r>
            <a:r>
              <a:rPr lang="en-CA" sz="3200" dirty="0">
                <a:solidFill>
                  <a:srgbClr val="000000"/>
                </a:solidFill>
                <a:cs typeface="Times" charset="0"/>
              </a:rPr>
              <a:t>and improving the salary merit award </a:t>
            </a:r>
            <a:r>
              <a:rPr lang="en-CA" sz="3200" dirty="0" smtClean="0">
                <a:solidFill>
                  <a:srgbClr val="000000"/>
                </a:solidFill>
                <a:cs typeface="Times" charset="0"/>
              </a:rPr>
              <a:t>process</a:t>
            </a:r>
            <a:endParaRPr lang="en-CA" sz="3200" dirty="0">
              <a:solidFill>
                <a:srgbClr val="000000"/>
              </a:solidFill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74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30" y="1809377"/>
            <a:ext cx="8686800" cy="4525963"/>
          </a:xfrm>
        </p:spPr>
        <p:txBody>
          <a:bodyPr>
            <a:noAutofit/>
          </a:bodyPr>
          <a:lstStyle/>
          <a:p>
            <a:pPr>
              <a:spcAft>
                <a:spcPts val="2400"/>
              </a:spcAft>
            </a:pPr>
            <a:r>
              <a:rPr lang="en-CA" b="1" dirty="0">
                <a:solidFill>
                  <a:srgbClr val="000000"/>
                </a:solidFill>
                <a:cs typeface="Times" charset="0"/>
              </a:rPr>
              <a:t>Meets regularly </a:t>
            </a:r>
            <a:r>
              <a:rPr lang="en-CA" dirty="0">
                <a:solidFill>
                  <a:srgbClr val="000000"/>
                </a:solidFill>
                <a:cs typeface="Times" charset="0"/>
              </a:rPr>
              <a:t>with the Principal and Provost to voice the concerns of the McGill Academic </a:t>
            </a:r>
            <a:r>
              <a:rPr lang="en-CA" dirty="0" smtClean="0">
                <a:solidFill>
                  <a:srgbClr val="000000"/>
                </a:solidFill>
                <a:cs typeface="Times" charset="0"/>
              </a:rPr>
              <a:t>Community</a:t>
            </a:r>
            <a:endParaRPr lang="en-CA" dirty="0">
              <a:solidFill>
                <a:srgbClr val="000000"/>
              </a:solidFill>
              <a:cs typeface="Times" charset="0"/>
            </a:endParaRPr>
          </a:p>
          <a:p>
            <a:pPr>
              <a:spcAft>
                <a:spcPts val="2400"/>
              </a:spcAft>
            </a:pPr>
            <a:r>
              <a:rPr lang="en-CA" b="1" dirty="0" smtClean="0">
                <a:solidFill>
                  <a:srgbClr val="000000"/>
                </a:solidFill>
                <a:cs typeface="Times" charset="0"/>
              </a:rPr>
              <a:t>Convenes </a:t>
            </a:r>
            <a:r>
              <a:rPr lang="en-CA" b="1" dirty="0">
                <a:solidFill>
                  <a:srgbClr val="000000"/>
                </a:solidFill>
                <a:cs typeface="Times" charset="0"/>
              </a:rPr>
              <a:t>monthly meetings </a:t>
            </a:r>
            <a:r>
              <a:rPr lang="en-CA" dirty="0">
                <a:solidFill>
                  <a:srgbClr val="000000"/>
                </a:solidFill>
                <a:cs typeface="Times" charset="0"/>
              </a:rPr>
              <a:t>of the elected MAUT Executive and </a:t>
            </a:r>
            <a:r>
              <a:rPr lang="en-CA" dirty="0" smtClean="0">
                <a:solidFill>
                  <a:srgbClr val="000000"/>
                </a:solidFill>
                <a:cs typeface="Times" charset="0"/>
              </a:rPr>
              <a:t>Council</a:t>
            </a:r>
            <a:endParaRPr lang="en-CA" dirty="0">
              <a:solidFill>
                <a:srgbClr val="000000"/>
              </a:solidFill>
              <a:cs typeface="Times" charset="0"/>
            </a:endParaRPr>
          </a:p>
          <a:p>
            <a:pPr>
              <a:spcAft>
                <a:spcPts val="2400"/>
              </a:spcAft>
            </a:pPr>
            <a:r>
              <a:rPr lang="en-CA" b="1" dirty="0" smtClean="0">
                <a:solidFill>
                  <a:srgbClr val="000000"/>
                </a:solidFill>
                <a:cs typeface="Times" charset="0"/>
              </a:rPr>
              <a:t>Provides </a:t>
            </a:r>
            <a:r>
              <a:rPr lang="en-CA" b="1" dirty="0">
                <a:solidFill>
                  <a:srgbClr val="000000"/>
                </a:solidFill>
                <a:cs typeface="Times" charset="0"/>
              </a:rPr>
              <a:t>advice </a:t>
            </a:r>
            <a:r>
              <a:rPr lang="en-CA" dirty="0">
                <a:solidFill>
                  <a:srgbClr val="000000"/>
                </a:solidFill>
                <a:cs typeface="Times" charset="0"/>
              </a:rPr>
              <a:t>on dealing with grievances, disciplinary actions or denial of </a:t>
            </a:r>
            <a:r>
              <a:rPr lang="en-CA" dirty="0" smtClean="0">
                <a:solidFill>
                  <a:srgbClr val="000000"/>
                </a:solidFill>
                <a:cs typeface="Times" charset="0"/>
              </a:rPr>
              <a:t>tenure</a:t>
            </a:r>
            <a:endParaRPr lang="en-CA" dirty="0">
              <a:solidFill>
                <a:srgbClr val="000000"/>
              </a:solidFill>
              <a:cs typeface="Times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06706" y="274638"/>
            <a:ext cx="6580094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Overview of Key Roles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5" name="Picture 4" descr="MAUT logo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14887"/>
            <a:ext cx="2380955" cy="140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6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4378"/>
            <a:ext cx="8229600" cy="4311785"/>
          </a:xfrm>
        </p:spPr>
        <p:txBody>
          <a:bodyPr>
            <a:normAutofit/>
          </a:bodyPr>
          <a:lstStyle/>
          <a:p>
            <a:pPr>
              <a:spcAft>
                <a:spcPts val="2000"/>
              </a:spcAft>
            </a:pPr>
            <a:r>
              <a:rPr lang="en-CA" b="1" dirty="0">
                <a:solidFill>
                  <a:srgbClr val="000000"/>
                </a:solidFill>
                <a:cs typeface="Times" charset="0"/>
              </a:rPr>
              <a:t>Supports </a:t>
            </a:r>
            <a:r>
              <a:rPr lang="en-CA" dirty="0">
                <a:solidFill>
                  <a:srgbClr val="000000"/>
                </a:solidFill>
                <a:cs typeface="Times" charset="0"/>
              </a:rPr>
              <a:t>plans for the academic and financial success of the McGill Faculty </a:t>
            </a:r>
            <a:r>
              <a:rPr lang="en-CA" dirty="0" smtClean="0">
                <a:solidFill>
                  <a:srgbClr val="000000"/>
                </a:solidFill>
                <a:cs typeface="Times" charset="0"/>
              </a:rPr>
              <a:t>Club</a:t>
            </a:r>
          </a:p>
          <a:p>
            <a:pPr>
              <a:spcAft>
                <a:spcPts val="2000"/>
              </a:spcAft>
            </a:pPr>
            <a:r>
              <a:rPr lang="en-CA" dirty="0" smtClean="0">
                <a:solidFill>
                  <a:srgbClr val="000000"/>
                </a:solidFill>
                <a:cs typeface="Times" charset="0"/>
              </a:rPr>
              <a:t> </a:t>
            </a:r>
            <a:r>
              <a:rPr lang="en-CA" b="1" dirty="0">
                <a:solidFill>
                  <a:srgbClr val="000000"/>
                </a:solidFill>
                <a:cs typeface="Times" charset="0"/>
              </a:rPr>
              <a:t>Convenes </a:t>
            </a:r>
            <a:r>
              <a:rPr lang="en-CA" dirty="0">
                <a:solidFill>
                  <a:srgbClr val="000000"/>
                </a:solidFill>
                <a:cs typeface="Times" charset="0"/>
              </a:rPr>
              <a:t>the caucus of faculty Senators and the caucus of faculty </a:t>
            </a:r>
            <a:r>
              <a:rPr lang="en-CA" dirty="0" smtClean="0">
                <a:solidFill>
                  <a:srgbClr val="000000"/>
                </a:solidFill>
                <a:cs typeface="Times" charset="0"/>
              </a:rPr>
              <a:t>Governors</a:t>
            </a:r>
            <a:endParaRPr lang="en-CA" dirty="0">
              <a:solidFill>
                <a:srgbClr val="000000"/>
              </a:solidFill>
              <a:cs typeface="Times" charset="0"/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80954" y="274638"/>
            <a:ext cx="6305846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Overview of Key Roles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5" name="Picture 4" descr="MAUT logo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14887"/>
            <a:ext cx="2380955" cy="140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3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</a:rPr>
              <a:t>MAUT – APBM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0" y="1947589"/>
            <a:ext cx="91440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800"/>
              </a:spcAft>
            </a:pPr>
            <a:r>
              <a:rPr lang="en-US" b="1" dirty="0" smtClean="0">
                <a:solidFill>
                  <a:srgbClr val="000000"/>
                </a:solidFill>
                <a:latin typeface="+mn-lt"/>
                <a:cs typeface="Times" charset="0"/>
              </a:rPr>
              <a:t>Holds </a:t>
            </a:r>
            <a:r>
              <a:rPr lang="en-US" b="1" dirty="0">
                <a:solidFill>
                  <a:srgbClr val="000000"/>
                </a:solidFill>
                <a:latin typeface="+mn-lt"/>
                <a:cs typeface="Times" charset="0"/>
              </a:rPr>
              <a:t>general meetings, retreats, </a:t>
            </a:r>
            <a:r>
              <a:rPr lang="en-US" b="1" dirty="0" smtClean="0">
                <a:solidFill>
                  <a:srgbClr val="000000"/>
                </a:solidFill>
                <a:latin typeface="+mn-lt"/>
                <a:cs typeface="Times" charset="0"/>
              </a:rPr>
              <a:t>conferences on:  </a:t>
            </a:r>
            <a:endParaRPr lang="en-US" b="1" dirty="0">
              <a:solidFill>
                <a:srgbClr val="000000"/>
              </a:solidFill>
              <a:latin typeface="+mn-lt"/>
              <a:cs typeface="Times" charset="0"/>
            </a:endParaRPr>
          </a:p>
          <a:p>
            <a:pPr marL="1257300" lvl="2" indent="-342900" eaLnBrk="1" hangingPunct="1">
              <a:spcAft>
                <a:spcPts val="2000"/>
              </a:spcAft>
              <a:buFont typeface="Arial"/>
              <a:buChar char="•"/>
            </a:pPr>
            <a:r>
              <a:rPr lang="en-CA" sz="3200" b="1" dirty="0" smtClean="0">
                <a:solidFill>
                  <a:srgbClr val="000000"/>
                </a:solidFill>
                <a:latin typeface="+mn-lt"/>
                <a:cs typeface="Arial" charset="0"/>
              </a:rPr>
              <a:t>Tenure &amp; mentoring</a:t>
            </a:r>
            <a:endParaRPr lang="en-CA" sz="3200" b="1" dirty="0">
              <a:solidFill>
                <a:srgbClr val="000000"/>
              </a:solidFill>
              <a:latin typeface="+mn-lt"/>
              <a:cs typeface="Arial" charset="0"/>
            </a:endParaRPr>
          </a:p>
          <a:p>
            <a:pPr marL="1257300" lvl="2" indent="-342900" eaLnBrk="1" hangingPunct="1">
              <a:spcAft>
                <a:spcPts val="2000"/>
              </a:spcAft>
              <a:buFont typeface="Arial"/>
              <a:buChar char="•"/>
            </a:pPr>
            <a:r>
              <a:rPr lang="en-CA" sz="3200" b="1" dirty="0">
                <a:solidFill>
                  <a:srgbClr val="000000"/>
                </a:solidFill>
                <a:latin typeface="+mn-lt"/>
                <a:cs typeface="Arial" charset="0"/>
              </a:rPr>
              <a:t>Academic career </a:t>
            </a:r>
            <a:r>
              <a:rPr lang="en-CA" sz="3200" b="1" dirty="0" smtClean="0">
                <a:solidFill>
                  <a:srgbClr val="000000"/>
                </a:solidFill>
                <a:latin typeface="+mn-lt"/>
                <a:cs typeface="Arial" charset="0"/>
              </a:rPr>
              <a:t>advancement</a:t>
            </a:r>
          </a:p>
          <a:p>
            <a:pPr marL="1257300" lvl="2" indent="-342900" eaLnBrk="1" hangingPunct="1">
              <a:spcAft>
                <a:spcPts val="2000"/>
              </a:spcAft>
              <a:buFont typeface="Arial"/>
              <a:buChar char="•"/>
            </a:pPr>
            <a:r>
              <a:rPr lang="en-CA" sz="3200" b="1" dirty="0" smtClean="0">
                <a:solidFill>
                  <a:srgbClr val="000000"/>
                </a:solidFill>
                <a:latin typeface="+mn-lt"/>
                <a:cs typeface="Arial" charset="0"/>
              </a:rPr>
              <a:t>Socially responsible investing</a:t>
            </a:r>
          </a:p>
          <a:p>
            <a:pPr marL="1257300" lvl="2" indent="-342900" eaLnBrk="1" hangingPunct="1">
              <a:spcAft>
                <a:spcPts val="2000"/>
              </a:spcAft>
              <a:buFont typeface="Arial"/>
              <a:buChar char="•"/>
            </a:pPr>
            <a:r>
              <a:rPr lang="en-CA" sz="3200" b="1" dirty="0" smtClean="0">
                <a:solidFill>
                  <a:srgbClr val="000000"/>
                </a:solidFill>
                <a:latin typeface="+mn-lt"/>
                <a:cs typeface="Arial" charset="0"/>
              </a:rPr>
              <a:t>Careers </a:t>
            </a:r>
            <a:r>
              <a:rPr lang="en-CA" sz="3200" b="1" dirty="0">
                <a:solidFill>
                  <a:srgbClr val="000000"/>
                </a:solidFill>
                <a:latin typeface="+mn-lt"/>
                <a:cs typeface="Arial" charset="0"/>
              </a:rPr>
              <a:t>and </a:t>
            </a:r>
            <a:r>
              <a:rPr lang="en-CA" sz="3200" b="1" dirty="0" smtClean="0">
                <a:solidFill>
                  <a:srgbClr val="000000"/>
                </a:solidFill>
                <a:latin typeface="+mn-lt"/>
                <a:cs typeface="Arial" charset="0"/>
              </a:rPr>
              <a:t>financial planning</a:t>
            </a:r>
            <a:endParaRPr lang="en-CA" sz="3200" b="1" dirty="0">
              <a:solidFill>
                <a:srgbClr val="000000"/>
              </a:solidFill>
              <a:latin typeface="+mn-lt"/>
              <a:cs typeface="Arial" charset="0"/>
            </a:endParaRPr>
          </a:p>
          <a:p>
            <a:pPr marL="1257300" lvl="2" indent="-342900" eaLnBrk="1" hangingPunct="1">
              <a:spcAft>
                <a:spcPts val="2000"/>
              </a:spcAft>
              <a:buFont typeface="Arial"/>
              <a:buChar char="•"/>
            </a:pPr>
            <a:r>
              <a:rPr lang="en-CA" sz="3200" b="1" dirty="0" smtClean="0">
                <a:solidFill>
                  <a:srgbClr val="000000"/>
                </a:solidFill>
                <a:latin typeface="+mn-lt"/>
                <a:cs typeface="Arial" charset="0"/>
              </a:rPr>
              <a:t>Retirement</a:t>
            </a:r>
            <a:endParaRPr lang="en-CA" sz="3200" b="1" dirty="0">
              <a:solidFill>
                <a:srgbClr val="000000"/>
              </a:solidFill>
              <a:latin typeface="+mn-lt"/>
              <a:cs typeface="Arial" charset="0"/>
            </a:endParaRPr>
          </a:p>
          <a:p>
            <a:pPr eaLnBrk="1" hangingPunct="1">
              <a:spcAft>
                <a:spcPts val="800"/>
              </a:spcAft>
            </a:pPr>
            <a:endParaRPr lang="en-CA" b="1" dirty="0">
              <a:solidFill>
                <a:srgbClr val="000000"/>
              </a:solidFill>
              <a:latin typeface="+mn-lt"/>
              <a:cs typeface="Times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80954" y="309428"/>
            <a:ext cx="6305846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0000"/>
                </a:solidFill>
              </a:rPr>
              <a:t>Overview of Key Roles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5" name="Picture 4" descr="MAUT logo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14887"/>
            <a:ext cx="2380955" cy="140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0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</a:rPr>
              <a:t>MAUT – APBM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0" y="2366291"/>
            <a:ext cx="9144000" cy="482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914400" lvl="1" indent="-457200">
              <a:spcAft>
                <a:spcPts val="2000"/>
              </a:spcAft>
              <a:buFont typeface="Arial"/>
              <a:buChar char="•"/>
            </a:pPr>
            <a:r>
              <a:rPr lang="en-CA" sz="3200" b="1" dirty="0" smtClean="0">
                <a:solidFill>
                  <a:srgbClr val="000000"/>
                </a:solidFill>
                <a:latin typeface="+mn-lt"/>
                <a:cs typeface="Arial" charset="0"/>
              </a:rPr>
              <a:t>McGill </a:t>
            </a:r>
            <a:r>
              <a:rPr lang="en-CA" sz="3200" b="1" dirty="0">
                <a:solidFill>
                  <a:srgbClr val="000000"/>
                </a:solidFill>
                <a:latin typeface="+mn-lt"/>
                <a:cs typeface="Arial" charset="0"/>
              </a:rPr>
              <a:t>Budget </a:t>
            </a:r>
            <a:r>
              <a:rPr lang="en-CA" sz="3200" b="1" dirty="0" smtClean="0">
                <a:solidFill>
                  <a:srgbClr val="000000"/>
                </a:solidFill>
                <a:latin typeface="+mn-lt"/>
                <a:cs typeface="Arial" charset="0"/>
              </a:rPr>
              <a:t>analysis </a:t>
            </a:r>
            <a:endParaRPr lang="en-CA" sz="3200" b="1" dirty="0">
              <a:solidFill>
                <a:srgbClr val="000000"/>
              </a:solidFill>
              <a:latin typeface="+mn-lt"/>
              <a:cs typeface="Arial" charset="0"/>
            </a:endParaRPr>
          </a:p>
          <a:p>
            <a:pPr marL="914400" lvl="1" indent="-457200">
              <a:spcAft>
                <a:spcPts val="2000"/>
              </a:spcAft>
              <a:buFont typeface="Arial"/>
              <a:buChar char="•"/>
            </a:pPr>
            <a:r>
              <a:rPr lang="en-CA" sz="3200" b="1" dirty="0">
                <a:solidFill>
                  <a:srgbClr val="000000"/>
                </a:solidFill>
                <a:latin typeface="+mn-lt"/>
                <a:cs typeface="Arial" charset="0"/>
              </a:rPr>
              <a:t>Analysis and responses to the University’s Strategic </a:t>
            </a:r>
            <a:r>
              <a:rPr lang="en-CA" sz="3200" b="1" dirty="0" smtClean="0">
                <a:solidFill>
                  <a:srgbClr val="000000"/>
                </a:solidFill>
                <a:latin typeface="+mn-lt"/>
                <a:cs typeface="Arial" charset="0"/>
              </a:rPr>
              <a:t>Plan </a:t>
            </a:r>
            <a:endParaRPr lang="en-CA" sz="3200" b="1" dirty="0">
              <a:solidFill>
                <a:srgbClr val="000000"/>
              </a:solidFill>
              <a:latin typeface="+mn-lt"/>
              <a:cs typeface="Arial" charset="0"/>
            </a:endParaRPr>
          </a:p>
          <a:p>
            <a:pPr marL="914400" lvl="1" indent="-457200">
              <a:spcAft>
                <a:spcPts val="2000"/>
              </a:spcAft>
              <a:buFont typeface="Arial"/>
              <a:buChar char="•"/>
            </a:pPr>
            <a:r>
              <a:rPr lang="en-CA" sz="3200" b="1" dirty="0">
                <a:solidFill>
                  <a:srgbClr val="000000"/>
                </a:solidFill>
                <a:latin typeface="+mn-lt"/>
                <a:cs typeface="Arial" charset="0"/>
              </a:rPr>
              <a:t>University Governance (Bill 107 / Bill 38). </a:t>
            </a:r>
          </a:p>
          <a:p>
            <a:pPr marL="914400" lvl="1" indent="-457200">
              <a:spcAft>
                <a:spcPts val="2000"/>
              </a:spcAft>
              <a:buFont typeface="Arial"/>
              <a:buChar char="•"/>
            </a:pPr>
            <a:r>
              <a:rPr lang="en-CA" sz="3200" b="1" dirty="0">
                <a:solidFill>
                  <a:srgbClr val="000000"/>
                </a:solidFill>
                <a:latin typeface="+mn-lt"/>
                <a:cs typeface="Arial" charset="0"/>
              </a:rPr>
              <a:t>Excellence in Teaching &amp; </a:t>
            </a:r>
            <a:r>
              <a:rPr lang="en-CA" sz="3200" b="1" dirty="0" smtClean="0">
                <a:solidFill>
                  <a:srgbClr val="000000"/>
                </a:solidFill>
                <a:latin typeface="+mn-lt"/>
                <a:cs typeface="Arial" charset="0"/>
              </a:rPr>
              <a:t>Learning </a:t>
            </a:r>
            <a:endParaRPr lang="en-CA" sz="3200" b="1" dirty="0">
              <a:solidFill>
                <a:srgbClr val="000000"/>
              </a:solidFill>
              <a:latin typeface="+mn-lt"/>
              <a:cs typeface="Arial" charset="0"/>
            </a:endParaRPr>
          </a:p>
          <a:p>
            <a:pPr marL="914400" lvl="1" indent="-457200">
              <a:spcAft>
                <a:spcPts val="2000"/>
              </a:spcAft>
              <a:buFont typeface="Arial"/>
              <a:buChar char="•"/>
            </a:pPr>
            <a:r>
              <a:rPr lang="en-CA" sz="3200" b="1" dirty="0">
                <a:solidFill>
                  <a:srgbClr val="000000"/>
                </a:solidFill>
                <a:latin typeface="+mn-lt"/>
                <a:cs typeface="Arial" charset="0"/>
              </a:rPr>
              <a:t>Harassment and bullying in the </a:t>
            </a:r>
            <a:r>
              <a:rPr lang="en-CA" sz="3200" b="1" dirty="0" smtClean="0">
                <a:solidFill>
                  <a:srgbClr val="000000"/>
                </a:solidFill>
                <a:latin typeface="+mn-lt"/>
                <a:cs typeface="Arial" charset="0"/>
              </a:rPr>
              <a:t>workplace </a:t>
            </a:r>
            <a:endParaRPr lang="en-CA" sz="3200" b="1" dirty="0">
              <a:solidFill>
                <a:srgbClr val="000000"/>
              </a:solidFill>
              <a:latin typeface="+mn-lt"/>
              <a:cs typeface="Arial" charset="0"/>
            </a:endParaRPr>
          </a:p>
          <a:p>
            <a:pPr eaLnBrk="1" hangingPunct="1">
              <a:spcAft>
                <a:spcPts val="800"/>
              </a:spcAft>
            </a:pPr>
            <a:endParaRPr lang="en-CA" b="1" dirty="0">
              <a:solidFill>
                <a:srgbClr val="000000"/>
              </a:solidFill>
              <a:latin typeface="+mn-lt"/>
              <a:cs typeface="Times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80954" y="274638"/>
            <a:ext cx="6305846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0000"/>
                </a:solidFill>
              </a:rPr>
              <a:t>Overview of Key Roles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5" name="Picture 4" descr="MAUT logo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14887"/>
            <a:ext cx="2380955" cy="14027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4659" y="1744594"/>
            <a:ext cx="12909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Cont’d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1153</Words>
  <Application>Microsoft Office PowerPoint</Application>
  <PresentationFormat>On-screen Show (4:3)</PresentationFormat>
  <Paragraphs>177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MAUT’s Objectives</vt:lpstr>
      <vt:lpstr>MAUT</vt:lpstr>
      <vt:lpstr>MAUT</vt:lpstr>
      <vt:lpstr>Overview of Key Roles</vt:lpstr>
      <vt:lpstr>Overview of Key Roles</vt:lpstr>
      <vt:lpstr>Overview of Key Roles</vt:lpstr>
      <vt:lpstr>PowerPoint Presentation</vt:lpstr>
      <vt:lpstr>PowerPoint Presentation</vt:lpstr>
      <vt:lpstr>What has MAUT done for its members?</vt:lpstr>
      <vt:lpstr>What has MAUT done for its members?</vt:lpstr>
      <vt:lpstr>What has MAUT done for its members?</vt:lpstr>
      <vt:lpstr>What has MAUT done for its members?</vt:lpstr>
      <vt:lpstr>PowerPoint Presentation</vt:lpstr>
      <vt:lpstr>PowerPoint Presentation</vt:lpstr>
      <vt:lpstr>Current MAUT Concerns </vt:lpstr>
      <vt:lpstr>Group Strength &amp; Membership</vt:lpstr>
      <vt:lpstr>Membership Rates</vt:lpstr>
      <vt:lpstr>Where to get more info and how to join?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Alenoush Saroyan</dc:creator>
  <cp:lastModifiedBy>maut@mcgill.ca</cp:lastModifiedBy>
  <cp:revision>22</cp:revision>
  <cp:lastPrinted>2015-11-02T21:03:42Z</cp:lastPrinted>
  <dcterms:created xsi:type="dcterms:W3CDTF">2015-09-20T11:23:45Z</dcterms:created>
  <dcterms:modified xsi:type="dcterms:W3CDTF">2016-03-22T13:19:15Z</dcterms:modified>
</cp:coreProperties>
</file>