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76" r:id="rId4"/>
    <p:sldId id="271" r:id="rId5"/>
    <p:sldId id="278" r:id="rId6"/>
    <p:sldId id="279" r:id="rId7"/>
    <p:sldId id="259" r:id="rId8"/>
    <p:sldId id="277" r:id="rId9"/>
    <p:sldId id="258" r:id="rId10"/>
    <p:sldId id="262" r:id="rId11"/>
    <p:sldId id="266" r:id="rId12"/>
    <p:sldId id="280" r:id="rId13"/>
    <p:sldId id="263" r:id="rId14"/>
    <p:sldId id="274" r:id="rId15"/>
    <p:sldId id="265" r:id="rId16"/>
    <p:sldId id="282" r:id="rId17"/>
    <p:sldId id="275" r:id="rId18"/>
    <p:sldId id="267" r:id="rId19"/>
    <p:sldId id="264" r:id="rId20"/>
    <p:sldId id="281" r:id="rId21"/>
    <p:sldId id="260" r:id="rId22"/>
    <p:sldId id="272" r:id="rId23"/>
    <p:sldId id="268" r:id="rId24"/>
    <p:sldId id="269"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EB"/>
    <a:srgbClr val="FFFF99"/>
    <a:srgbClr val="6699FF"/>
    <a:srgbClr val="FFFFDD"/>
    <a:srgbClr val="B5C8FD"/>
    <a:srgbClr val="FFFFFF"/>
    <a:srgbClr val="CCFF99"/>
    <a:srgbClr val="CC3300"/>
    <a:srgbClr val="5DF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67" d="100"/>
          <a:sy n="67" d="100"/>
        </p:scale>
        <p:origin x="2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ampus.mcgill.ca\medicine\UserFolders\amed2\desktop\IMG%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mpus.mcgill.ca\medicine\UserFolders\amed2\desktop\IMG%2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2400" dirty="0">
                <a:latin typeface="Arial" panose="020B0604020202020204" pitchFamily="34" charset="0"/>
                <a:cs typeface="Arial" panose="020B0604020202020204" pitchFamily="34" charset="0"/>
              </a:rPr>
              <a:t>IMG 2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Sheet2!$A$5</c:f>
              <c:strCache>
                <c:ptCount val="1"/>
                <c:pt idx="0">
                  <c:v>MMI</c:v>
                </c:pt>
              </c:strCache>
            </c:strRef>
          </c:tx>
          <c:dPt>
            <c:idx val="0"/>
            <c:bubble3D val="0"/>
            <c:spPr>
              <a:solidFill>
                <a:schemeClr val="accent1"/>
              </a:solidFill>
              <a:ln>
                <a:noFill/>
              </a:ln>
              <a:effectLst>
                <a:outerShdw blurRad="317500" algn="ctr" rotWithShape="0">
                  <a:prstClr val="black">
                    <a:alpha val="25000"/>
                  </a:prstClr>
                </a:outerShdw>
              </a:effectLst>
            </c:spPr>
          </c:dPt>
          <c:dLbls>
            <c:dLbl>
              <c:idx val="0"/>
              <c:layout>
                <c:manualLayout>
                  <c:x val="-4.8184458869362625E-3"/>
                  <c:y val="-0.2894404345290171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r>
                      <a:rPr lang="en-US" sz="1800">
                        <a:latin typeface="Arial" panose="020B0604020202020204" pitchFamily="34" charset="0"/>
                        <a:cs typeface="Arial" panose="020B0604020202020204" pitchFamily="34" charset="0"/>
                      </a:rPr>
                      <a:t>MMI </a:t>
                    </a:r>
                    <a:fld id="{DA0DB986-4BE2-440F-9F40-FC6EC71368DD}" type="PERCENTAGE">
                      <a:rPr lang="en-US" sz="1800">
                        <a:latin typeface="Arial" panose="020B0604020202020204" pitchFamily="34" charset="0"/>
                        <a:cs typeface="Arial" panose="020B0604020202020204" pitchFamily="34" charset="0"/>
                      </a:rPr>
                      <a:pPr>
                        <a:defRPr sz="1800">
                          <a:latin typeface="Arial" panose="020B0604020202020204" pitchFamily="34" charset="0"/>
                          <a:cs typeface="Arial" panose="020B0604020202020204" pitchFamily="34" charset="0"/>
                        </a:defRPr>
                      </a:pPr>
                      <a:t>[PERCENTAGE]</a:t>
                    </a:fld>
                    <a:endParaRPr lang="en-US" sz="180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1501377952755899"/>
                      <c:h val="0.2084412365121026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val>
            <c:numRef>
              <c:f>Sheet2!$B$5</c:f>
              <c:numCache>
                <c:formatCode>0%</c:formatCode>
                <c:ptCount val="1"/>
                <c:pt idx="0">
                  <c:v>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all" spc="50" baseline="0">
                <a:solidFill>
                  <a:schemeClr val="bg1">
                    <a:lumMod val="50000"/>
                  </a:schemeClr>
                </a:solidFill>
                <a:latin typeface="Arial" panose="020B0604020202020204" pitchFamily="34" charset="0"/>
                <a:ea typeface="+mn-ea"/>
                <a:cs typeface="Arial" panose="020B0604020202020204" pitchFamily="34" charset="0"/>
              </a:defRPr>
            </a:pPr>
            <a:r>
              <a:rPr lang="en-US" sz="2800" dirty="0">
                <a:solidFill>
                  <a:schemeClr val="bg1">
                    <a:lumMod val="50000"/>
                  </a:schemeClr>
                </a:solidFill>
                <a:latin typeface="Arial" panose="020B0604020202020204" pitchFamily="34" charset="0"/>
                <a:cs typeface="Arial" panose="020B0604020202020204" pitchFamily="34" charset="0"/>
              </a:rPr>
              <a:t>IMG 4</a:t>
            </a:r>
          </a:p>
        </c:rich>
      </c:tx>
      <c:layout/>
      <c:overlay val="0"/>
      <c:spPr>
        <a:noFill/>
        <a:ln>
          <a:noFill/>
        </a:ln>
        <a:effectLst/>
      </c:spPr>
      <c:txPr>
        <a:bodyPr rot="0" spcFirstLastPara="1" vertOverflow="ellipsis" vert="horz" wrap="square" anchor="ctr" anchorCtr="1"/>
        <a:lstStyle/>
        <a:p>
          <a:pPr>
            <a:defRPr sz="3600" b="1" i="0" u="none" strike="noStrike" kern="1200" cap="all" spc="5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Sheet1!$A$3:$A$4</c:f>
              <c:strCache>
                <c:ptCount val="2"/>
                <c:pt idx="0">
                  <c:v>MMI</c:v>
                </c:pt>
                <c:pt idx="1">
                  <c:v>Pre-Clinical</c:v>
                </c:pt>
              </c:strCache>
            </c:strRef>
          </c:cat>
          <c:val>
            <c:numRef>
              <c:f>Sheet1!$B$3:$B$4</c:f>
              <c:numCache>
                <c:formatCode>0%</c:formatCode>
                <c:ptCount val="2"/>
                <c:pt idx="0">
                  <c:v>0.8</c:v>
                </c:pt>
                <c:pt idx="1">
                  <c:v>0.2</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2A5B06-BF15-4D82-80B6-2EB5908890F9}" type="datetimeFigureOut">
              <a:rPr lang="en-US" smtClean="0"/>
              <a:t>9/7/2018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E195A6-EB60-4642-9AC7-0A1E45EF5397}" type="slidenum">
              <a:rPr lang="en-US" smtClean="0"/>
              <a:t>‹#›</a:t>
            </a:fld>
            <a:endParaRPr lang="en-US"/>
          </a:p>
        </p:txBody>
      </p:sp>
    </p:spTree>
    <p:extLst>
      <p:ext uri="{BB962C8B-B14F-4D97-AF65-F5344CB8AC3E}">
        <p14:creationId xmlns:p14="http://schemas.microsoft.com/office/powerpoint/2010/main" val="2747103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210D7-0187-49A4-BC93-9D08FFF905DD}"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C0539-446F-4FBD-A645-F988C0745A34}" type="slidenum">
              <a:rPr lang="en-US" smtClean="0"/>
              <a:t>‹#›</a:t>
            </a:fld>
            <a:endParaRPr lang="en-US"/>
          </a:p>
        </p:txBody>
      </p:sp>
    </p:spTree>
    <p:extLst>
      <p:ext uri="{BB962C8B-B14F-4D97-AF65-F5344CB8AC3E}">
        <p14:creationId xmlns:p14="http://schemas.microsoft.com/office/powerpoint/2010/main" val="419493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a:t>
            </a:fld>
            <a:endParaRPr lang="en-US"/>
          </a:p>
        </p:txBody>
      </p:sp>
    </p:spTree>
    <p:extLst>
      <p:ext uri="{BB962C8B-B14F-4D97-AF65-F5344CB8AC3E}">
        <p14:creationId xmlns:p14="http://schemas.microsoft.com/office/powerpoint/2010/main" val="310474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Based on the academic evaluation, only competitive applications proceed to a review of the non-academic assessment (</a:t>
            </a:r>
            <a:r>
              <a:rPr lang="en-US" sz="1200" dirty="0" err="1" smtClean="0"/>
              <a:t>CASper</a:t>
            </a:r>
            <a:r>
              <a:rPr lang="en-US" sz="1200" dirty="0" smtClean="0"/>
              <a:t> Score and CV). The non-academic assessment is carried out for approximately 4 to 6 times the number of candidates we intend to interview. For example, if we intend to interview 50 people in a particular applicant category, the CVs of the top 200-300 files in that cohort are evaluated.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Preclinical</a:t>
            </a:r>
            <a:r>
              <a:rPr lang="en-US" sz="1200" baseline="0" dirty="0" smtClean="0"/>
              <a:t>: prior to starting medical or dental education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B2C0539-446F-4FBD-A645-F988C0745A34}" type="slidenum">
              <a:rPr lang="en-US" smtClean="0"/>
              <a:t>10</a:t>
            </a:fld>
            <a:endParaRPr lang="en-US"/>
          </a:p>
        </p:txBody>
      </p:sp>
    </p:spTree>
    <p:extLst>
      <p:ext uri="{BB962C8B-B14F-4D97-AF65-F5344CB8AC3E}">
        <p14:creationId xmlns:p14="http://schemas.microsoft.com/office/powerpoint/2010/main" val="14528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Courses:  Option 1:</a:t>
            </a:r>
          </a:p>
          <a:p>
            <a:r>
              <a:rPr lang="en-US" dirty="0" smtClean="0"/>
              <a:t>2 intro bio w labs</a:t>
            </a:r>
          </a:p>
          <a:p>
            <a:r>
              <a:rPr lang="en-US" dirty="0" smtClean="0"/>
              <a:t>2 into </a:t>
            </a:r>
            <a:r>
              <a:rPr lang="en-US" dirty="0" err="1" smtClean="0"/>
              <a:t>chem</a:t>
            </a:r>
            <a:r>
              <a:rPr lang="en-US" dirty="0" smtClean="0"/>
              <a:t> w labs</a:t>
            </a:r>
          </a:p>
          <a:p>
            <a:r>
              <a:rPr lang="en-US" dirty="0" smtClean="0"/>
              <a:t>1 intro org </a:t>
            </a:r>
            <a:r>
              <a:rPr lang="en-US" dirty="0" err="1" smtClean="0"/>
              <a:t>chem</a:t>
            </a:r>
            <a:r>
              <a:rPr lang="en-US" dirty="0" smtClean="0"/>
              <a:t> w labs</a:t>
            </a:r>
          </a:p>
          <a:p>
            <a:r>
              <a:rPr lang="en-US" dirty="0" smtClean="0"/>
              <a:t>2 intro physics w labs</a:t>
            </a:r>
          </a:p>
          <a:p>
            <a:endParaRPr lang="en-US" dirty="0" smtClean="0"/>
          </a:p>
          <a:p>
            <a:r>
              <a:rPr lang="en-US" dirty="0" smtClean="0"/>
              <a:t>Option</a:t>
            </a:r>
            <a:r>
              <a:rPr lang="en-US" baseline="0" dirty="0" smtClean="0"/>
              <a:t> 2 (only if option 1 complete)</a:t>
            </a:r>
          </a:p>
          <a:p>
            <a:r>
              <a:rPr lang="en-US" baseline="0" dirty="0" smtClean="0"/>
              <a:t>-</a:t>
            </a:r>
            <a:r>
              <a:rPr lang="en-US" baseline="0" dirty="0" err="1" smtClean="0"/>
              <a:t>Mamalian</a:t>
            </a:r>
            <a:r>
              <a:rPr lang="en-US" baseline="0" dirty="0" smtClean="0"/>
              <a:t> physiology </a:t>
            </a:r>
          </a:p>
          <a:p>
            <a:r>
              <a:rPr lang="en-US" baseline="0" dirty="0" smtClean="0"/>
              <a:t>-Organic chemistry</a:t>
            </a:r>
          </a:p>
          <a:p>
            <a:r>
              <a:rPr lang="en-US" baseline="0" dirty="0" smtClean="0"/>
              <a:t>-Molecular biology</a:t>
            </a:r>
          </a:p>
          <a:p>
            <a:r>
              <a:rPr lang="en-US" baseline="0" dirty="0" smtClean="0"/>
              <a:t>-Cell bio </a:t>
            </a:r>
            <a:r>
              <a:rPr lang="en-US" baseline="0" smtClean="0"/>
              <a:t>&amp; metabolism</a:t>
            </a:r>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11</a:t>
            </a:fld>
            <a:endParaRPr lang="en-US"/>
          </a:p>
        </p:txBody>
      </p:sp>
    </p:spTree>
    <p:extLst>
      <p:ext uri="{BB962C8B-B14F-4D97-AF65-F5344CB8AC3E}">
        <p14:creationId xmlns:p14="http://schemas.microsoft.com/office/powerpoint/2010/main" val="146423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12</a:t>
            </a:fld>
            <a:endParaRPr lang="en-US"/>
          </a:p>
        </p:txBody>
      </p:sp>
    </p:spTree>
    <p:extLst>
      <p:ext uri="{BB962C8B-B14F-4D97-AF65-F5344CB8AC3E}">
        <p14:creationId xmlns:p14="http://schemas.microsoft.com/office/powerpoint/2010/main" val="109473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13</a:t>
            </a:fld>
            <a:endParaRPr lang="en-US"/>
          </a:p>
        </p:txBody>
      </p:sp>
    </p:spTree>
    <p:extLst>
      <p:ext uri="{BB962C8B-B14F-4D97-AF65-F5344CB8AC3E}">
        <p14:creationId xmlns:p14="http://schemas.microsoft.com/office/powerpoint/2010/main" val="262397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14</a:t>
            </a:fld>
            <a:endParaRPr lang="en-US"/>
          </a:p>
        </p:txBody>
      </p:sp>
    </p:spTree>
    <p:extLst>
      <p:ext uri="{BB962C8B-B14F-4D97-AF65-F5344CB8AC3E}">
        <p14:creationId xmlns:p14="http://schemas.microsoft.com/office/powerpoint/2010/main" val="149284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15</a:t>
            </a:fld>
            <a:endParaRPr lang="en-US"/>
          </a:p>
        </p:txBody>
      </p:sp>
    </p:spTree>
    <p:extLst>
      <p:ext uri="{BB962C8B-B14F-4D97-AF65-F5344CB8AC3E}">
        <p14:creationId xmlns:p14="http://schemas.microsoft.com/office/powerpoint/2010/main" val="4005666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16</a:t>
            </a:fld>
            <a:endParaRPr lang="en-US"/>
          </a:p>
        </p:txBody>
      </p:sp>
    </p:spTree>
    <p:extLst>
      <p:ext uri="{BB962C8B-B14F-4D97-AF65-F5344CB8AC3E}">
        <p14:creationId xmlns:p14="http://schemas.microsoft.com/office/powerpoint/2010/main" val="397157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17</a:t>
            </a:fld>
            <a:endParaRPr lang="en-US"/>
          </a:p>
        </p:txBody>
      </p:sp>
    </p:spTree>
    <p:extLst>
      <p:ext uri="{BB962C8B-B14F-4D97-AF65-F5344CB8AC3E}">
        <p14:creationId xmlns:p14="http://schemas.microsoft.com/office/powerpoint/2010/main" val="2131429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18</a:t>
            </a:fld>
            <a:endParaRPr lang="en-US"/>
          </a:p>
        </p:txBody>
      </p:sp>
    </p:spTree>
    <p:extLst>
      <p:ext uri="{BB962C8B-B14F-4D97-AF65-F5344CB8AC3E}">
        <p14:creationId xmlns:p14="http://schemas.microsoft.com/office/powerpoint/2010/main" val="102594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19</a:t>
            </a:fld>
            <a:endParaRPr lang="en-US"/>
          </a:p>
        </p:txBody>
      </p:sp>
    </p:spTree>
    <p:extLst>
      <p:ext uri="{BB962C8B-B14F-4D97-AF65-F5344CB8AC3E}">
        <p14:creationId xmlns:p14="http://schemas.microsoft.com/office/powerpoint/2010/main" val="208958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 resident of</a:t>
            </a:r>
            <a:r>
              <a:rPr lang="en-US" baseline="0" dirty="0" smtClean="0"/>
              <a:t> Quebec, there are 14 possible situations (need to view </a:t>
            </a:r>
            <a:r>
              <a:rPr lang="en-US" baseline="0" smtClean="0"/>
              <a:t>our website)</a:t>
            </a:r>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2</a:t>
            </a:fld>
            <a:endParaRPr lang="en-US"/>
          </a:p>
        </p:txBody>
      </p:sp>
    </p:spTree>
    <p:extLst>
      <p:ext uri="{BB962C8B-B14F-4D97-AF65-F5344CB8AC3E}">
        <p14:creationId xmlns:p14="http://schemas.microsoft.com/office/powerpoint/2010/main" val="196586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to both programs you</a:t>
            </a:r>
            <a:r>
              <a:rPr lang="en-US" baseline="0" dirty="0" smtClean="0"/>
              <a:t> need to pay both application fees, (because of the term).</a:t>
            </a:r>
            <a:endParaRPr lang="en-US" dirty="0"/>
          </a:p>
        </p:txBody>
      </p:sp>
      <p:sp>
        <p:nvSpPr>
          <p:cNvPr id="4" name="Slide Number Placeholder 3"/>
          <p:cNvSpPr>
            <a:spLocks noGrp="1"/>
          </p:cNvSpPr>
          <p:nvPr>
            <p:ph type="sldNum" sz="quarter" idx="10"/>
          </p:nvPr>
        </p:nvSpPr>
        <p:spPr/>
        <p:txBody>
          <a:bodyPr/>
          <a:lstStyle/>
          <a:p>
            <a:fld id="{7B2C0539-446F-4FBD-A645-F988C0745A34}" type="slidenum">
              <a:rPr lang="en-US" smtClean="0"/>
              <a:t>20</a:t>
            </a:fld>
            <a:endParaRPr lang="en-US"/>
          </a:p>
        </p:txBody>
      </p:sp>
    </p:spTree>
    <p:extLst>
      <p:ext uri="{BB962C8B-B14F-4D97-AF65-F5344CB8AC3E}">
        <p14:creationId xmlns:p14="http://schemas.microsoft.com/office/powerpoint/2010/main" val="288213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CVPN</a:t>
            </a:r>
          </a:p>
          <a:p>
            <a:r>
              <a:rPr lang="en-US" dirty="0" smtClean="0"/>
              <a:t>MSPR</a:t>
            </a:r>
            <a:endParaRPr lang="en-US" dirty="0"/>
          </a:p>
        </p:txBody>
      </p:sp>
      <p:sp>
        <p:nvSpPr>
          <p:cNvPr id="4" name="Slide Number Placeholder 3"/>
          <p:cNvSpPr>
            <a:spLocks noGrp="1"/>
          </p:cNvSpPr>
          <p:nvPr>
            <p:ph type="sldNum" sz="quarter" idx="10"/>
          </p:nvPr>
        </p:nvSpPr>
        <p:spPr/>
        <p:txBody>
          <a:bodyPr/>
          <a:lstStyle/>
          <a:p>
            <a:fld id="{7B2C0539-446F-4FBD-A645-F988C0745A34}" type="slidenum">
              <a:rPr lang="en-US" smtClean="0"/>
              <a:t>21</a:t>
            </a:fld>
            <a:endParaRPr lang="en-US"/>
          </a:p>
        </p:txBody>
      </p:sp>
    </p:spTree>
    <p:extLst>
      <p:ext uri="{BB962C8B-B14F-4D97-AF65-F5344CB8AC3E}">
        <p14:creationId xmlns:p14="http://schemas.microsoft.com/office/powerpoint/2010/main" val="3427355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22</a:t>
            </a:fld>
            <a:endParaRPr lang="en-US"/>
          </a:p>
        </p:txBody>
      </p:sp>
    </p:spTree>
    <p:extLst>
      <p:ext uri="{BB962C8B-B14F-4D97-AF65-F5344CB8AC3E}">
        <p14:creationId xmlns:p14="http://schemas.microsoft.com/office/powerpoint/2010/main" val="3765616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23</a:t>
            </a:fld>
            <a:endParaRPr lang="en-US"/>
          </a:p>
        </p:txBody>
      </p:sp>
    </p:spTree>
    <p:extLst>
      <p:ext uri="{BB962C8B-B14F-4D97-AF65-F5344CB8AC3E}">
        <p14:creationId xmlns:p14="http://schemas.microsoft.com/office/powerpoint/2010/main" val="362926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24</a:t>
            </a:fld>
            <a:endParaRPr lang="en-US"/>
          </a:p>
        </p:txBody>
      </p:sp>
    </p:spTree>
    <p:extLst>
      <p:ext uri="{BB962C8B-B14F-4D97-AF65-F5344CB8AC3E}">
        <p14:creationId xmlns:p14="http://schemas.microsoft.com/office/powerpoint/2010/main" val="1820119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25</a:t>
            </a:fld>
            <a:endParaRPr lang="en-US"/>
          </a:p>
        </p:txBody>
      </p:sp>
    </p:spTree>
    <p:extLst>
      <p:ext uri="{BB962C8B-B14F-4D97-AF65-F5344CB8AC3E}">
        <p14:creationId xmlns:p14="http://schemas.microsoft.com/office/powerpoint/2010/main" val="177978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3</a:t>
            </a:fld>
            <a:endParaRPr lang="en-US"/>
          </a:p>
        </p:txBody>
      </p:sp>
    </p:spTree>
    <p:extLst>
      <p:ext uri="{BB962C8B-B14F-4D97-AF65-F5344CB8AC3E}">
        <p14:creationId xmlns:p14="http://schemas.microsoft.com/office/powerpoint/2010/main" val="353690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year: Fundamentals of Medicine &amp; Dentistry</a:t>
            </a:r>
          </a:p>
          <a:p>
            <a:r>
              <a:rPr lang="en-US" dirty="0" smtClean="0"/>
              <a:t>Second year: </a:t>
            </a:r>
            <a:r>
              <a:rPr lang="en-US" dirty="0" err="1" smtClean="0"/>
              <a:t>Physicianship</a:t>
            </a:r>
            <a:r>
              <a:rPr lang="en-US" dirty="0" smtClean="0"/>
              <a:t> year</a:t>
            </a:r>
            <a:endParaRPr lang="en-US" dirty="0"/>
          </a:p>
        </p:txBody>
      </p:sp>
      <p:sp>
        <p:nvSpPr>
          <p:cNvPr id="4" name="Slide Number Placeholder 3"/>
          <p:cNvSpPr>
            <a:spLocks noGrp="1"/>
          </p:cNvSpPr>
          <p:nvPr>
            <p:ph type="sldNum" sz="quarter" idx="10"/>
          </p:nvPr>
        </p:nvSpPr>
        <p:spPr/>
        <p:txBody>
          <a:bodyPr/>
          <a:lstStyle/>
          <a:p>
            <a:fld id="{7B2C0539-446F-4FBD-A645-F988C0745A34}" type="slidenum">
              <a:rPr lang="en-US" smtClean="0"/>
              <a:t>4</a:t>
            </a:fld>
            <a:endParaRPr lang="en-US"/>
          </a:p>
        </p:txBody>
      </p:sp>
    </p:spTree>
    <p:extLst>
      <p:ext uri="{BB962C8B-B14F-4D97-AF65-F5344CB8AC3E}">
        <p14:creationId xmlns:p14="http://schemas.microsoft.com/office/powerpoint/2010/main" val="93261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5</a:t>
            </a:fld>
            <a:endParaRPr lang="en-US"/>
          </a:p>
        </p:txBody>
      </p:sp>
    </p:spTree>
    <p:extLst>
      <p:ext uri="{BB962C8B-B14F-4D97-AF65-F5344CB8AC3E}">
        <p14:creationId xmlns:p14="http://schemas.microsoft.com/office/powerpoint/2010/main" val="362546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GPA: do not have grades on MD (we cannot require)</a:t>
            </a:r>
            <a:endParaRPr lang="en-US" dirty="0"/>
          </a:p>
        </p:txBody>
      </p:sp>
      <p:sp>
        <p:nvSpPr>
          <p:cNvPr id="4" name="Slide Number Placeholder 3"/>
          <p:cNvSpPr>
            <a:spLocks noGrp="1"/>
          </p:cNvSpPr>
          <p:nvPr>
            <p:ph type="sldNum" sz="quarter" idx="10"/>
          </p:nvPr>
        </p:nvSpPr>
        <p:spPr/>
        <p:txBody>
          <a:bodyPr/>
          <a:lstStyle/>
          <a:p>
            <a:fld id="{7B2C0539-446F-4FBD-A645-F988C0745A34}" type="slidenum">
              <a:rPr lang="en-US" smtClean="0"/>
              <a:t>6</a:t>
            </a:fld>
            <a:endParaRPr lang="en-US"/>
          </a:p>
        </p:txBody>
      </p:sp>
    </p:spTree>
    <p:extLst>
      <p:ext uri="{BB962C8B-B14F-4D97-AF65-F5344CB8AC3E}">
        <p14:creationId xmlns:p14="http://schemas.microsoft.com/office/powerpoint/2010/main" val="309780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7</a:t>
            </a:fld>
            <a:endParaRPr lang="en-US"/>
          </a:p>
        </p:txBody>
      </p:sp>
    </p:spTree>
    <p:extLst>
      <p:ext uri="{BB962C8B-B14F-4D97-AF65-F5344CB8AC3E}">
        <p14:creationId xmlns:p14="http://schemas.microsoft.com/office/powerpoint/2010/main" val="409329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C0539-446F-4FBD-A645-F988C0745A34}" type="slidenum">
              <a:rPr lang="en-US" smtClean="0"/>
              <a:t>8</a:t>
            </a:fld>
            <a:endParaRPr lang="en-US"/>
          </a:p>
        </p:txBody>
      </p:sp>
    </p:spTree>
    <p:extLst>
      <p:ext uri="{BB962C8B-B14F-4D97-AF65-F5344CB8AC3E}">
        <p14:creationId xmlns:p14="http://schemas.microsoft.com/office/powerpoint/2010/main" val="275105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CasPER</a:t>
            </a:r>
            <a:r>
              <a:rPr lang="en-US" baseline="0" dirty="0" smtClean="0"/>
              <a:t> test: individual online test that assesses for non-academic competencies and interpersonal characteristics that are important for a career in medicine:   professionalism, communication, collaboration, ethics, empathy.  Based on 12 video or text-based scenarios</a:t>
            </a:r>
            <a:endParaRPr lang="en-US" dirty="0" smtClean="0"/>
          </a:p>
          <a:p>
            <a:r>
              <a:rPr lang="en-US" dirty="0" smtClean="0"/>
              <a:t>their mother tongue/first language is English</a:t>
            </a:r>
          </a:p>
          <a:p>
            <a:r>
              <a:rPr lang="en-US" dirty="0" smtClean="0"/>
              <a:t>they have completed both Secondary V and a Diploma of Collegial Studies in Quebec</a:t>
            </a:r>
          </a:p>
          <a:p>
            <a:r>
              <a:rPr lang="en-US" dirty="0" smtClean="0"/>
              <a:t>they have obtained (or are about to obtain) an undergraduate or graduate degree from a recognized foreign institution where English is the language of instruction;</a:t>
            </a:r>
          </a:p>
          <a:p>
            <a:r>
              <a:rPr lang="en-US" dirty="0" smtClean="0"/>
              <a:t>they have obtained (or are about to obtain) an undergraduate or graduate degree from a recognized institution in Canada or the United States of America (</a:t>
            </a:r>
            <a:r>
              <a:rPr lang="en-US" dirty="0" err="1" smtClean="0"/>
              <a:t>anglophone</a:t>
            </a:r>
            <a:r>
              <a:rPr lang="en-US" dirty="0" smtClean="0"/>
              <a:t> or francophone);</a:t>
            </a:r>
          </a:p>
          <a:p>
            <a:r>
              <a:rPr lang="en-US" dirty="0" smtClean="0"/>
              <a:t>they have lived and attended university, or been employed, for at least four consecutive years, in a country where English is the acknowledged primary language.</a:t>
            </a:r>
          </a:p>
          <a:p>
            <a:r>
              <a:rPr lang="en-US" dirty="0" smtClean="0"/>
              <a:t>IMG-4</a:t>
            </a:r>
            <a:r>
              <a:rPr lang="en-US" baseline="0" dirty="0" smtClean="0"/>
              <a:t> the full file will be reviewed and the selection process will be determined based on the most advantageous option for the candidate.</a:t>
            </a:r>
            <a:endParaRPr lang="en-US" dirty="0"/>
          </a:p>
        </p:txBody>
      </p:sp>
      <p:sp>
        <p:nvSpPr>
          <p:cNvPr id="4" name="Slide Number Placeholder 3"/>
          <p:cNvSpPr>
            <a:spLocks noGrp="1"/>
          </p:cNvSpPr>
          <p:nvPr>
            <p:ph type="sldNum" sz="quarter" idx="10"/>
          </p:nvPr>
        </p:nvSpPr>
        <p:spPr/>
        <p:txBody>
          <a:bodyPr/>
          <a:lstStyle/>
          <a:p>
            <a:fld id="{7B2C0539-446F-4FBD-A645-F988C0745A34}" type="slidenum">
              <a:rPr lang="en-US" smtClean="0"/>
              <a:t>9</a:t>
            </a:fld>
            <a:endParaRPr lang="en-US"/>
          </a:p>
        </p:txBody>
      </p:sp>
    </p:spTree>
    <p:extLst>
      <p:ext uri="{BB962C8B-B14F-4D97-AF65-F5344CB8AC3E}">
        <p14:creationId xmlns:p14="http://schemas.microsoft.com/office/powerpoint/2010/main" val="130326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1B145-2FA0-4FD3-B8F9-D6B27BB860A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4888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1B145-2FA0-4FD3-B8F9-D6B27BB860A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393192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1B145-2FA0-4FD3-B8F9-D6B27BB860A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36363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1B145-2FA0-4FD3-B8F9-D6B27BB860A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789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1B145-2FA0-4FD3-B8F9-D6B27BB860A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238628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1B145-2FA0-4FD3-B8F9-D6B27BB860A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264164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1B145-2FA0-4FD3-B8F9-D6B27BB860A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192061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1B145-2FA0-4FD3-B8F9-D6B27BB860AA}"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65491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1B145-2FA0-4FD3-B8F9-D6B27BB860AA}"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358894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1B145-2FA0-4FD3-B8F9-D6B27BB860A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48995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1B145-2FA0-4FD3-B8F9-D6B27BB860A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2C04C-C2DD-41B8-A2EA-409B7C8AC57B}" type="slidenum">
              <a:rPr lang="en-US" smtClean="0"/>
              <a:t>‹#›</a:t>
            </a:fld>
            <a:endParaRPr lang="en-US"/>
          </a:p>
        </p:txBody>
      </p:sp>
    </p:spTree>
    <p:extLst>
      <p:ext uri="{BB962C8B-B14F-4D97-AF65-F5344CB8AC3E}">
        <p14:creationId xmlns:p14="http://schemas.microsoft.com/office/powerpoint/2010/main" val="377124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1B145-2FA0-4FD3-B8F9-D6B27BB860AA}" type="datetimeFigureOut">
              <a:rPr lang="en-US" smtClean="0"/>
              <a:t>9/7/2018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2C04C-C2DD-41B8-A2EA-409B7C8AC57B}" type="slidenum">
              <a:rPr lang="en-US" smtClean="0"/>
              <a:t>‹#›</a:t>
            </a:fld>
            <a:endParaRPr lang="en-US"/>
          </a:p>
        </p:txBody>
      </p:sp>
    </p:spTree>
    <p:extLst>
      <p:ext uri="{BB962C8B-B14F-4D97-AF65-F5344CB8AC3E}">
        <p14:creationId xmlns:p14="http://schemas.microsoft.com/office/powerpoint/2010/main" val="36443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mcgill.ca/medadmissions/applying/selection-process/academic-evalu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cgill.ca/medadmissions/applying/selection-process/multiple-mini-interview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mcgill.ca/medadmissions/applying/selection-process/multiple-mini-interview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mq.org/page/en/reconnaissance-equivalence-diplome.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mcgill.ca/pgme/admissions/prospective-residents/ministry-funded/contingent-particulier/dhc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4.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hyperlink" Target="mailto:admissions.med@mcgill.ca" TargetMode="External"/><Relationship Id="rId4" Type="http://schemas.openxmlformats.org/officeDocument/2006/relationships/hyperlink" Target="http://www.mcgill.ca/medadmi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mcgill.ca/medadmissions/programs/mdcm-im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www.mcgill.ca/medadmissions/applying/selection-process/academic-evalu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cgill.ca/medadmissions/programs/mdcm-im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423" y="519221"/>
            <a:ext cx="9144000" cy="2326849"/>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200" b="1" dirty="0" smtClean="0">
                <a:latin typeface="Californian FB" panose="0207040306080B030204" pitchFamily="18" charset="0"/>
                <a:cs typeface="Arial" panose="020B0604020202020204" pitchFamily="34" charset="0"/>
              </a:rPr>
              <a:t>Information </a:t>
            </a:r>
            <a:r>
              <a:rPr lang="en-US" sz="4200" b="1" dirty="0">
                <a:latin typeface="Californian FB" panose="0207040306080B030204" pitchFamily="18" charset="0"/>
                <a:cs typeface="Arial" panose="020B0604020202020204" pitchFamily="34" charset="0"/>
              </a:rPr>
              <a:t>Session:</a:t>
            </a:r>
            <a:r>
              <a:rPr lang="en-US" sz="4200" b="1" dirty="0" smtClean="0">
                <a:latin typeface="Californian FB" panose="0207040306080B030204" pitchFamily="18" charset="0"/>
              </a:rPr>
              <a:t/>
            </a:r>
            <a:br>
              <a:rPr lang="en-US" sz="4200" b="1" dirty="0" smtClean="0">
                <a:latin typeface="Californian FB" panose="0207040306080B030204" pitchFamily="18" charset="0"/>
              </a:rPr>
            </a:br>
            <a:r>
              <a:rPr lang="en-US" sz="4200" b="1" dirty="0" smtClean="0">
                <a:latin typeface="Californian FB" panose="0207040306080B030204" pitchFamily="18" charset="0"/>
                <a:cs typeface="Arial" panose="020B0604020202020204" pitchFamily="34" charset="0"/>
              </a:rPr>
              <a:t>International Medical School Graduates</a:t>
            </a:r>
            <a:endParaRPr lang="en-US" sz="4200" b="1" dirty="0">
              <a:latin typeface="Californian FB" panose="0207040306080B030204" pitchFamily="18" charset="0"/>
              <a:cs typeface="Arial" panose="020B0604020202020204" pitchFamily="34" charset="0"/>
            </a:endParaRPr>
          </a:p>
        </p:txBody>
      </p:sp>
      <p:sp>
        <p:nvSpPr>
          <p:cNvPr id="3" name="Subtitle 2"/>
          <p:cNvSpPr>
            <a:spLocks noGrp="1"/>
          </p:cNvSpPr>
          <p:nvPr>
            <p:ph type="subTitle" idx="1"/>
          </p:nvPr>
        </p:nvSpPr>
        <p:spPr>
          <a:xfrm>
            <a:off x="1524000" y="4202954"/>
            <a:ext cx="9144000" cy="2426446"/>
          </a:xfrm>
        </p:spPr>
        <p:txBody>
          <a:bodyPr>
            <a:normAutofit fontScale="62500" lnSpcReduction="20000"/>
          </a:bodyPr>
          <a:lstStyle/>
          <a:p>
            <a:endParaRPr lang="en-US" dirty="0" smtClean="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sz="4600" b="1" dirty="0" smtClean="0">
              <a:latin typeface="Californian FB" panose="0207040306080B030204" pitchFamily="18" charset="0"/>
              <a:ea typeface="+mj-ea"/>
              <a:cs typeface="Arial" panose="020B0604020202020204" pitchFamily="34" charset="0"/>
            </a:endParaRPr>
          </a:p>
          <a:p>
            <a:r>
              <a:rPr lang="en-US" sz="5100" b="1" dirty="0" smtClean="0">
                <a:latin typeface="Californian FB" panose="0207040306080B030204" pitchFamily="18" charset="0"/>
                <a:ea typeface="+mj-ea"/>
                <a:cs typeface="Arial" panose="020B0604020202020204" pitchFamily="34" charset="0"/>
              </a:rPr>
              <a:t>September 7, </a:t>
            </a:r>
            <a:r>
              <a:rPr lang="en-US" sz="5100" b="1" dirty="0">
                <a:latin typeface="Californian FB" panose="0207040306080B030204" pitchFamily="18" charset="0"/>
                <a:ea typeface="+mj-ea"/>
                <a:cs typeface="Arial" panose="020B0604020202020204" pitchFamily="34" charset="0"/>
              </a:rPr>
              <a:t>2018</a:t>
            </a:r>
          </a:p>
          <a:p>
            <a:r>
              <a:rPr lang="en-US" sz="5100" b="1" smtClean="0">
                <a:latin typeface="Californian FB" panose="0207040306080B030204" pitchFamily="18" charset="0"/>
                <a:ea typeface="+mj-ea"/>
                <a:cs typeface="Arial" panose="020B0604020202020204" pitchFamily="34" charset="0"/>
              </a:rPr>
              <a:t>10:00 </a:t>
            </a:r>
            <a:r>
              <a:rPr lang="en-US" sz="5100" b="1">
                <a:latin typeface="Californian FB" panose="0207040306080B030204" pitchFamily="18" charset="0"/>
                <a:ea typeface="+mj-ea"/>
                <a:cs typeface="Arial" panose="020B0604020202020204" pitchFamily="34" charset="0"/>
              </a:rPr>
              <a:t>to </a:t>
            </a:r>
            <a:r>
              <a:rPr lang="en-US" sz="5100" b="1" smtClean="0">
                <a:latin typeface="Californian FB" panose="0207040306080B030204" pitchFamily="18" charset="0"/>
                <a:ea typeface="+mj-ea"/>
                <a:cs typeface="Arial" panose="020B0604020202020204" pitchFamily="34" charset="0"/>
              </a:rPr>
              <a:t>12:00pm</a:t>
            </a:r>
            <a:endParaRPr lang="en-US" sz="5100" b="1" dirty="0">
              <a:latin typeface="Californian FB" panose="0207040306080B030204" pitchFamily="18" charset="0"/>
              <a:ea typeface="+mj-ea"/>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78" y="243710"/>
            <a:ext cx="4650278" cy="1371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78" y="396110"/>
            <a:ext cx="4650278" cy="1371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78" y="243710"/>
            <a:ext cx="4650278" cy="1371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138" y="2969181"/>
            <a:ext cx="4115012" cy="2314694"/>
          </a:xfrm>
          <a:prstGeom prst="rect">
            <a:avLst/>
          </a:prstGeom>
        </p:spPr>
      </p:pic>
    </p:spTree>
    <p:extLst>
      <p:ext uri="{BB962C8B-B14F-4D97-AF65-F5344CB8AC3E}">
        <p14:creationId xmlns:p14="http://schemas.microsoft.com/office/powerpoint/2010/main" val="252820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3600" dirty="0" smtClean="0">
                <a:latin typeface="Arial" panose="020B0604020202020204" pitchFamily="34" charset="0"/>
                <a:cs typeface="Arial" panose="020B0604020202020204" pitchFamily="34" charset="0"/>
              </a:rPr>
              <a:t>How </a:t>
            </a:r>
            <a:r>
              <a:rPr lang="en-US" sz="3600" dirty="0">
                <a:latin typeface="Arial" panose="020B0604020202020204" pitchFamily="34" charset="0"/>
                <a:cs typeface="Arial" panose="020B0604020202020204" pitchFamily="34" charset="0"/>
              </a:rPr>
              <a:t>are applications </a:t>
            </a:r>
            <a:r>
              <a:rPr lang="en-US" sz="3600" dirty="0" smtClean="0">
                <a:latin typeface="Arial" panose="020B0604020202020204" pitchFamily="34" charset="0"/>
                <a:cs typeface="Arial" panose="020B0604020202020204" pitchFamily="34" charset="0"/>
              </a:rPr>
              <a:t>assessed for the IMG 4?</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851902"/>
          </a:xfrm>
        </p:spPr>
        <p:txBody>
          <a:bodyPr>
            <a:normAutofit fontScale="92500" lnSpcReduction="10000"/>
          </a:bodyPr>
          <a:lstStyle/>
          <a:p>
            <a:r>
              <a:rPr lang="en-US" sz="2000" dirty="0">
                <a:latin typeface="Arial" panose="020B0604020202020204" pitchFamily="34" charset="0"/>
                <a:cs typeface="Arial" panose="020B0604020202020204" pitchFamily="34" charset="0"/>
              </a:rPr>
              <a:t>An </a:t>
            </a:r>
            <a:r>
              <a:rPr lang="en-US" sz="2000" u="sng" dirty="0">
                <a:latin typeface="Arial" panose="020B0604020202020204" pitchFamily="34" charset="0"/>
                <a:cs typeface="Arial" panose="020B0604020202020204" pitchFamily="34" charset="0"/>
                <a:hlinkClick r:id="rId3"/>
              </a:rPr>
              <a:t>evaluation of academic performance</a:t>
            </a:r>
            <a:r>
              <a:rPr lang="en-US" sz="2000" dirty="0">
                <a:latin typeface="Arial" panose="020B0604020202020204" pitchFamily="34" charset="0"/>
                <a:cs typeface="Arial" panose="020B0604020202020204" pitchFamily="34" charset="0"/>
              </a:rPr>
              <a:t> is conducted for all complete applications.  There is no strict GPA threshold for consideration. Academic records are evaluated and ranked in comparison with others in the same applicant category</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order to determine which candidates will be invited to interviews, results of academic and supplemental document evaluation are evaluated as follows:</a:t>
            </a:r>
          </a:p>
          <a:p>
            <a:endParaRPr lang="en-US" sz="2000"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Academic criteria:</a:t>
            </a:r>
          </a:p>
          <a:p>
            <a:r>
              <a:rPr lang="en-US" sz="2000" dirty="0" smtClean="0">
                <a:latin typeface="Arial" panose="020B0604020202020204" pitchFamily="34" charset="0"/>
                <a:cs typeface="Arial" panose="020B0604020202020204" pitchFamily="34" charset="0"/>
              </a:rPr>
              <a:t>63% MCCEE score</a:t>
            </a:r>
          </a:p>
          <a:p>
            <a:r>
              <a:rPr lang="en-US" sz="2000" dirty="0" smtClean="0">
                <a:latin typeface="Arial" panose="020B0604020202020204" pitchFamily="34" charset="0"/>
                <a:cs typeface="Arial" panose="020B0604020202020204" pitchFamily="34" charset="0"/>
              </a:rPr>
              <a:t>7% pre-clinical and clinical assessment from transcripts and other supporting documents.</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Non academic criteria:</a:t>
            </a:r>
          </a:p>
          <a:p>
            <a:r>
              <a:rPr lang="en-US" sz="2000" dirty="0" smtClean="0">
                <a:latin typeface="Arial" panose="020B0604020202020204" pitchFamily="34" charset="0"/>
                <a:cs typeface="Arial" panose="020B0604020202020204" pitchFamily="34" charset="0"/>
              </a:rPr>
              <a:t>10% Curriculum vitae</a:t>
            </a:r>
          </a:p>
          <a:p>
            <a:r>
              <a:rPr lang="en-US" sz="2000" dirty="0" smtClean="0">
                <a:latin typeface="Arial" panose="020B0604020202020204" pitchFamily="34" charset="0"/>
                <a:cs typeface="Arial" panose="020B0604020202020204" pitchFamily="34" charset="0"/>
              </a:rPr>
              <a:t>20% </a:t>
            </a:r>
            <a:r>
              <a:rPr lang="en-US" sz="2000" dirty="0" err="1" smtClean="0">
                <a:latin typeface="Arial" panose="020B0604020202020204" pitchFamily="34" charset="0"/>
                <a:cs typeface="Arial" panose="020B0604020202020204" pitchFamily="34" charset="0"/>
              </a:rPr>
              <a:t>CASPer</a:t>
            </a:r>
            <a:r>
              <a:rPr lang="en-US" sz="2000" dirty="0" smtClean="0">
                <a:latin typeface="Arial" panose="020B0604020202020204" pitchFamily="34" charset="0"/>
                <a:cs typeface="Arial" panose="020B0604020202020204" pitchFamily="34" charset="0"/>
              </a:rPr>
              <a:t> score</a:t>
            </a:r>
          </a:p>
          <a:p>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068606" cy="944704"/>
          </a:xfrm>
          <a:prstGeom prst="rect">
            <a:avLst/>
          </a:prstGeom>
        </p:spPr>
      </p:pic>
    </p:spTree>
    <p:extLst>
      <p:ext uri="{BB962C8B-B14F-4D97-AF65-F5344CB8AC3E}">
        <p14:creationId xmlns:p14="http://schemas.microsoft.com/office/powerpoint/2010/main" val="71284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a:r>
            <a:br>
              <a:rPr lang="en-US" b="1" dirty="0" smtClean="0"/>
            </a:br>
            <a:r>
              <a:rPr lang="en-US" sz="3600" dirty="0" smtClean="0">
                <a:latin typeface="Arial" panose="020B0604020202020204" pitchFamily="34" charset="0"/>
                <a:cs typeface="Arial" panose="020B0604020202020204" pitchFamily="34" charset="0"/>
              </a:rPr>
              <a:t>Academic Requirements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8799"/>
            <a:ext cx="10515600" cy="4348163"/>
          </a:xfrm>
        </p:spPr>
        <p:txBody>
          <a:bodyPr>
            <a:normAutofit fontScale="92500"/>
          </a:bodyPr>
          <a:lstStyle/>
          <a:p>
            <a:pPr marL="0" indent="0">
              <a:buNone/>
            </a:pPr>
            <a:r>
              <a:rPr lang="en-US" sz="2400" b="1" dirty="0" smtClean="0">
                <a:latin typeface="Arial" panose="020B0604020202020204" pitchFamily="34" charset="0"/>
                <a:cs typeface="Arial" panose="020B0604020202020204" pitchFamily="34" charset="0"/>
              </a:rPr>
              <a:t>Medical Council of Canada Evaluating Examination (MCCEE):</a:t>
            </a:r>
          </a:p>
          <a:p>
            <a:pPr>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competitive applicants will have MCCEE scores that are at least 50 points higher than the passing grade</a:t>
            </a:r>
          </a:p>
          <a:p>
            <a:pPr marL="0" indent="0">
              <a:lnSpc>
                <a:spcPct val="100000"/>
              </a:lnSpc>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USMLE </a:t>
            </a:r>
            <a:r>
              <a:rPr lang="en-US" sz="2200" dirty="0">
                <a:latin typeface="Arial" panose="020B0604020202020204" pitchFamily="34" charset="0"/>
                <a:cs typeface="Arial" panose="020B0604020202020204" pitchFamily="34" charset="0"/>
              </a:rPr>
              <a:t>or ECFMG results are not </a:t>
            </a:r>
            <a:r>
              <a:rPr lang="en-US" sz="2200" dirty="0" smtClean="0">
                <a:latin typeface="Arial" panose="020B0604020202020204" pitchFamily="34" charset="0"/>
                <a:cs typeface="Arial" panose="020B0604020202020204" pitchFamily="34" charset="0"/>
              </a:rPr>
              <a:t>accepted</a:t>
            </a:r>
          </a:p>
          <a:p>
            <a:pPr marL="0" indent="0">
              <a:lnSpc>
                <a:spcPct val="100000"/>
              </a:lnSpc>
              <a:buNone/>
            </a:pP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MCAT</a:t>
            </a:r>
          </a:p>
          <a:p>
            <a:pPr>
              <a:buFont typeface="Wingdings" panose="05000000000000000000" pitchFamily="2" charset="2"/>
              <a:buChar char="ü"/>
            </a:pPr>
            <a:r>
              <a:rPr lang="en-US" sz="2000" b="1" dirty="0">
                <a:latin typeface="Arial" panose="020B0604020202020204" pitchFamily="34" charset="0"/>
                <a:cs typeface="Arial" panose="020B0604020202020204" pitchFamily="34" charset="0"/>
              </a:rPr>
              <a:t>MCAT</a:t>
            </a:r>
            <a:r>
              <a:rPr lang="en-US" sz="2000" dirty="0">
                <a:latin typeface="Arial" panose="020B0604020202020204" pitchFamily="34" charset="0"/>
                <a:cs typeface="Arial" panose="020B0604020202020204" pitchFamily="34" charset="0"/>
              </a:rPr>
              <a:t>: Competitive applicants tend not to have written the MCAT more than two times and have generally achieved a minimum overall numeric score of 30 (for 2014 version or earlier). </a:t>
            </a:r>
            <a:r>
              <a:rPr lang="en-US" sz="2000" b="1" dirty="0">
                <a:latin typeface="Arial" panose="020B0604020202020204" pitchFamily="34" charset="0"/>
                <a:cs typeface="Arial" panose="020B0604020202020204" pitchFamily="34" charset="0"/>
              </a:rPr>
              <a:t>Applicants taking the 2015 version of the exam need a total score of 508-509+ or a total score in the 80 %-</a:t>
            </a:r>
            <a:r>
              <a:rPr lang="en-US" sz="2000" b="1" dirty="0" err="1">
                <a:latin typeface="Arial" panose="020B0604020202020204" pitchFamily="34" charset="0"/>
                <a:cs typeface="Arial" panose="020B0604020202020204" pitchFamily="34" charset="0"/>
              </a:rPr>
              <a:t>ile</a:t>
            </a:r>
            <a:r>
              <a:rPr lang="en-US" sz="2000" b="1" dirty="0">
                <a:latin typeface="Arial" panose="020B0604020202020204" pitchFamily="34" charset="0"/>
                <a:cs typeface="Arial" panose="020B0604020202020204" pitchFamily="34" charset="0"/>
              </a:rPr>
              <a:t> (or greater) in order to be considered competitive. </a:t>
            </a:r>
            <a:br>
              <a:rPr lang="en-US" sz="2000" b="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Where valid MCAT results are submitted, results will be considered in conjunction with academic results in the relevant science prerequisite courses (50/50 weighting).</a:t>
            </a:r>
          </a:p>
          <a:p>
            <a:pPr marL="0" indent="0">
              <a:lnSpc>
                <a:spcPct val="100000"/>
              </a:lnSpc>
              <a:buNone/>
            </a:pPr>
            <a:endParaRPr lang="en-US" sz="2200" b="1" dirty="0">
              <a:latin typeface="Arial" panose="020B060402020202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0" y="83202"/>
            <a:ext cx="4068606" cy="944704"/>
          </a:xfrm>
          <a:prstGeom prst="rect">
            <a:avLst/>
          </a:prstGeom>
        </p:spPr>
      </p:pic>
    </p:spTree>
    <p:extLst>
      <p:ext uri="{BB962C8B-B14F-4D97-AF65-F5344CB8AC3E}">
        <p14:creationId xmlns:p14="http://schemas.microsoft.com/office/powerpoint/2010/main" val="180326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Language Requirements</a:t>
            </a:r>
            <a:endParaRPr lang="en-US" sz="3600" dirty="0"/>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Language proficiency</a:t>
            </a:r>
            <a:r>
              <a:rPr lang="en-US" b="1" dirty="0" smtClean="0">
                <a:latin typeface="Arial" panose="020B0604020202020204" pitchFamily="34" charset="0"/>
                <a:cs typeface="Arial" panose="020B0604020202020204" pitchFamily="34" charset="0"/>
              </a:rPr>
              <a:t>: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0" indent="0">
              <a:buNone/>
            </a:pPr>
            <a:r>
              <a:rPr lang="en-US" sz="2600" u="sng" dirty="0">
                <a:latin typeface="Arial" panose="020B0604020202020204" pitchFamily="34" charset="0"/>
                <a:cs typeface="Arial" panose="020B0604020202020204" pitchFamily="34" charset="0"/>
              </a:rPr>
              <a:t>Test of English as a Foreign Language (TOEFL)</a:t>
            </a:r>
          </a:p>
          <a:p>
            <a:pPr>
              <a:buFont typeface="Wingdings" panose="05000000000000000000" pitchFamily="2" charset="2"/>
              <a:buChar char="ü"/>
            </a:pPr>
            <a:r>
              <a:rPr lang="en-US" sz="2600" dirty="0">
                <a:latin typeface="Arial" panose="020B0604020202020204" pitchFamily="34" charset="0"/>
                <a:cs typeface="Arial" panose="020B0604020202020204" pitchFamily="34" charset="0"/>
              </a:rPr>
              <a:t>Minimum of </a:t>
            </a:r>
            <a:r>
              <a:rPr lang="en-US" sz="2600" dirty="0" smtClean="0">
                <a:latin typeface="Arial" panose="020B0604020202020204" pitchFamily="34" charset="0"/>
                <a:cs typeface="Arial" panose="020B0604020202020204" pitchFamily="34" charset="0"/>
              </a:rPr>
              <a:t>577 </a:t>
            </a:r>
            <a:r>
              <a:rPr lang="en-US" sz="2600" dirty="0">
                <a:latin typeface="Arial" panose="020B0604020202020204" pitchFamily="34" charset="0"/>
                <a:cs typeface="Arial" panose="020B0604020202020204" pitchFamily="34" charset="0"/>
              </a:rPr>
              <a:t>for the (PBT) paper-based, and 90 for the Internet-based (IBT) </a:t>
            </a:r>
            <a:r>
              <a:rPr lang="en-US" sz="2600" dirty="0" smtClean="0">
                <a:latin typeface="Arial" panose="020B0604020202020204" pitchFamily="34" charset="0"/>
                <a:cs typeface="Arial" panose="020B0604020202020204" pitchFamily="34" charset="0"/>
              </a:rPr>
              <a:t>version</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sz="2600" u="sng" dirty="0">
                <a:latin typeface="Arial" panose="020B0604020202020204" pitchFamily="34" charset="0"/>
                <a:cs typeface="Arial" panose="020B0604020202020204" pitchFamily="34" charset="0"/>
              </a:rPr>
              <a:t>International English Language Testing System (IELTS)</a:t>
            </a:r>
          </a:p>
          <a:p>
            <a:pPr>
              <a:buFont typeface="Wingdings" panose="05000000000000000000" pitchFamily="2" charset="2"/>
              <a:buChar char="ü"/>
            </a:pPr>
            <a:r>
              <a:rPr lang="en-US" sz="2600" u="sng" dirty="0">
                <a:latin typeface="Arial" panose="020B0604020202020204" pitchFamily="34" charset="0"/>
                <a:cs typeface="Arial" panose="020B0604020202020204" pitchFamily="34" charset="0"/>
              </a:rPr>
              <a:t> A band score of 6.5 or better</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0" y="83202"/>
            <a:ext cx="4068606" cy="944704"/>
          </a:xfrm>
          <a:prstGeom prst="rect">
            <a:avLst/>
          </a:prstGeom>
        </p:spPr>
      </p:pic>
    </p:spTree>
    <p:extLst>
      <p:ext uri="{BB962C8B-B14F-4D97-AF65-F5344CB8AC3E}">
        <p14:creationId xmlns:p14="http://schemas.microsoft.com/office/powerpoint/2010/main" val="170391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610" y="598987"/>
            <a:ext cx="10515600" cy="1325563"/>
          </a:xfrm>
        </p:spPr>
        <p:txBody>
          <a:bodyPr>
            <a:normAutofit fontScale="90000"/>
          </a:bodyPr>
          <a:lstStyle/>
          <a:p>
            <a:pPr algn="ctr"/>
            <a:r>
              <a:rPr lang="en-US" dirty="0" smtClean="0"/>
              <a:t/>
            </a:r>
            <a:br>
              <a:rPr lang="en-US" dirty="0" smtClean="0"/>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What are the Non-Academic Qualities we seek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910275"/>
              </p:ext>
            </p:extLst>
          </p:nvPr>
        </p:nvGraphicFramePr>
        <p:xfrm>
          <a:off x="582930" y="2297431"/>
          <a:ext cx="11247120" cy="2698995"/>
        </p:xfrm>
        <a:graphic>
          <a:graphicData uri="http://schemas.openxmlformats.org/drawingml/2006/table">
            <a:tbl>
              <a:tblPr firstRow="1" bandRow="1">
                <a:tableStyleId>{91EBBBCC-DAD2-459C-BE2E-F6DE35CF9A28}</a:tableStyleId>
              </a:tblPr>
              <a:tblGrid>
                <a:gridCol w="3749040"/>
                <a:gridCol w="3749040"/>
                <a:gridCol w="3749040"/>
              </a:tblGrid>
              <a:tr h="344427">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compassion, empathy, care</a:t>
                      </a:r>
                      <a:endParaRPr lang="en-US" sz="1800" b="0" kern="1200" dirty="0">
                        <a:solidFill>
                          <a:schemeClr val="dk1"/>
                        </a:solidFill>
                        <a:latin typeface="+mn-lt"/>
                        <a:ea typeface="+mn-ea"/>
                        <a:cs typeface="+mn-cs"/>
                      </a:endParaRPr>
                    </a:p>
                  </a:txBody>
                  <a:tcPr>
                    <a:solidFill>
                      <a:srgbClr val="FFFFEB"/>
                    </a:solidFill>
                  </a:tcPr>
                </a:tc>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Respect for other</a:t>
                      </a:r>
                      <a:endParaRPr lang="en-US" sz="1800" b="0" kern="1200" dirty="0">
                        <a:solidFill>
                          <a:schemeClr val="dk1"/>
                        </a:solidFill>
                        <a:latin typeface="+mn-lt"/>
                        <a:ea typeface="+mn-ea"/>
                        <a:cs typeface="+mn-cs"/>
                      </a:endParaRPr>
                    </a:p>
                  </a:txBody>
                  <a:tcPr>
                    <a:solidFill>
                      <a:srgbClr val="FFFFEB"/>
                    </a:solidFill>
                  </a:tcPr>
                </a:tc>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Leadership, initiative</a:t>
                      </a:r>
                      <a:endParaRPr lang="en-US" sz="1800" b="0" kern="1200" dirty="0">
                        <a:solidFill>
                          <a:schemeClr val="dk1"/>
                        </a:solidFill>
                        <a:latin typeface="+mn-lt"/>
                        <a:ea typeface="+mn-ea"/>
                        <a:cs typeface="+mn-cs"/>
                      </a:endParaRPr>
                    </a:p>
                  </a:txBody>
                  <a:tcPr>
                    <a:solidFill>
                      <a:srgbClr val="FFFFEB"/>
                    </a:solidFill>
                  </a:tcPr>
                </a:tc>
              </a:tr>
              <a:tr h="656423">
                <a:tc>
                  <a:txBody>
                    <a:bodyPr/>
                    <a:lstStyle/>
                    <a:p>
                      <a:pPr marL="285750" indent="-285750">
                        <a:buFont typeface="Arial" panose="020B0604020202020204" pitchFamily="34" charset="0"/>
                        <a:buChar char="•"/>
                      </a:pPr>
                      <a:r>
                        <a:rPr lang="en-US" dirty="0" smtClean="0"/>
                        <a:t>Insight, judgment,</a:t>
                      </a:r>
                      <a:r>
                        <a:rPr lang="en-US" baseline="0" dirty="0" smtClean="0"/>
                        <a:t> common sense</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Intellectual</a:t>
                      </a:r>
                      <a:r>
                        <a:rPr lang="en-US" baseline="0" dirty="0" smtClean="0"/>
                        <a:t> curiosity</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sense of assurance despite ambiguity or self-confidence</a:t>
                      </a:r>
                      <a:endParaRPr lang="en-US" dirty="0"/>
                    </a:p>
                  </a:txBody>
                  <a:tcPr>
                    <a:solidFill>
                      <a:srgbClr val="FFFFEB"/>
                    </a:solidFill>
                  </a:tcPr>
                </a:tc>
              </a:tr>
              <a:tr h="656423">
                <a:tc>
                  <a:txBody>
                    <a:bodyPr/>
                    <a:lstStyle/>
                    <a:p>
                      <a:pPr marL="285750" indent="-285750">
                        <a:buFont typeface="Arial" panose="020B0604020202020204" pitchFamily="34" charset="0"/>
                        <a:buChar char="•"/>
                      </a:pPr>
                      <a:r>
                        <a:rPr lang="en-US" dirty="0" smtClean="0"/>
                        <a:t>integrity, honesty</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reliability, dependability</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community involvement, social activism</a:t>
                      </a:r>
                      <a:endParaRPr lang="en-US" dirty="0"/>
                    </a:p>
                  </a:txBody>
                  <a:tcPr>
                    <a:solidFill>
                      <a:srgbClr val="FFFFEB"/>
                    </a:solidFill>
                  </a:tcPr>
                </a:tc>
              </a:tr>
              <a:tr h="602747">
                <a:tc>
                  <a:txBody>
                    <a:bodyPr/>
                    <a:lstStyle/>
                    <a:p>
                      <a:pPr marL="285750" indent="-285750">
                        <a:buFont typeface="Arial" panose="020B0604020202020204" pitchFamily="34" charset="0"/>
                        <a:buChar char="•"/>
                      </a:pPr>
                      <a:r>
                        <a:rPr lang="en-US" dirty="0" smtClean="0"/>
                        <a:t>adaptability, tolerance,</a:t>
                      </a:r>
                      <a:r>
                        <a:rPr lang="en-US" baseline="0" dirty="0" smtClean="0"/>
                        <a:t> flexibility</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responsibility,</a:t>
                      </a:r>
                      <a:r>
                        <a:rPr lang="en-US" baseline="0" dirty="0" smtClean="0"/>
                        <a:t> teamwork</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professionalism, respect for</a:t>
                      </a:r>
                      <a:r>
                        <a:rPr lang="en-US" baseline="0" dirty="0" smtClean="0"/>
                        <a:t> the public at large</a:t>
                      </a:r>
                      <a:endParaRPr lang="en-US" dirty="0"/>
                    </a:p>
                  </a:txBody>
                  <a:tcPr>
                    <a:solidFill>
                      <a:srgbClr val="FFFFEB"/>
                    </a:solidFill>
                  </a:tcPr>
                </a:tc>
              </a:tr>
              <a:tr h="380309">
                <a:tc>
                  <a:txBody>
                    <a:bodyPr/>
                    <a:lstStyle/>
                    <a:p>
                      <a:pPr marL="285750" indent="-285750">
                        <a:buFont typeface="Arial" panose="020B0604020202020204" pitchFamily="34" charset="0"/>
                        <a:buChar char="•"/>
                      </a:pPr>
                      <a:r>
                        <a:rPr lang="en-US" dirty="0" smtClean="0"/>
                        <a:t>creativity, innovation</a:t>
                      </a:r>
                      <a:endParaRPr lang="en-US" dirty="0"/>
                    </a:p>
                  </a:txBody>
                  <a:tcPr>
                    <a:solidFill>
                      <a:srgbClr val="FFFFEB"/>
                    </a:solidFill>
                  </a:tcPr>
                </a:tc>
                <a:tc>
                  <a:txBody>
                    <a:bodyPr/>
                    <a:lstStyle/>
                    <a:p>
                      <a:pPr marL="285750" indent="-285750">
                        <a:buFont typeface="Arial" panose="020B0604020202020204" pitchFamily="34" charset="0"/>
                        <a:buChar char="•"/>
                      </a:pPr>
                      <a:r>
                        <a:rPr lang="en-US" dirty="0" smtClean="0"/>
                        <a:t>conflict or stress management</a:t>
                      </a:r>
                      <a:endParaRPr lang="en-US" dirty="0"/>
                    </a:p>
                  </a:txBody>
                  <a:tcPr>
                    <a:solidFill>
                      <a:srgbClr val="FFFFEB"/>
                    </a:solidFill>
                  </a:tcPr>
                </a:tc>
                <a:tc>
                  <a:txBody>
                    <a:bodyPr/>
                    <a:lstStyle/>
                    <a:p>
                      <a:endParaRPr lang="en-US" dirty="0"/>
                    </a:p>
                  </a:txBody>
                  <a:tcPr>
                    <a:solidFill>
                      <a:srgbClr val="FFFFEB"/>
                    </a:solid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 y="97139"/>
            <a:ext cx="3624105" cy="757103"/>
          </a:xfrm>
          <a:prstGeom prst="rect">
            <a:avLst/>
          </a:prstGeom>
        </p:spPr>
      </p:pic>
    </p:spTree>
    <p:extLst>
      <p:ext uri="{BB962C8B-B14F-4D97-AF65-F5344CB8AC3E}">
        <p14:creationId xmlns:p14="http://schemas.microsoft.com/office/powerpoint/2010/main" val="308154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What are we looking for?</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DD"/>
          </a:solidFill>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We expect candidates to demonstrate a deep commitment to a pursuit of </a:t>
            </a:r>
            <a:r>
              <a:rPr lang="en-US" sz="2400" b="1" u="sng" dirty="0" smtClean="0">
                <a:latin typeface="Arial" panose="020B0604020202020204" pitchFamily="34" charset="0"/>
                <a:cs typeface="Arial" panose="020B0604020202020204" pitchFamily="34" charset="0"/>
              </a:rPr>
              <a:t>excellence in academic work</a:t>
            </a:r>
            <a:r>
              <a:rPr lang="en-US" sz="2400" dirty="0" smtClean="0">
                <a:latin typeface="Arial" panose="020B0604020202020204" pitchFamily="34" charset="0"/>
                <a:cs typeface="Arial" panose="020B0604020202020204" pitchFamily="34" charset="0"/>
              </a:rPr>
              <a:t>, </a:t>
            </a:r>
            <a:r>
              <a:rPr lang="en-US" sz="2400" b="1" u="sng" dirty="0" smtClean="0">
                <a:latin typeface="Arial" panose="020B0604020202020204" pitchFamily="34" charset="0"/>
                <a:cs typeface="Arial" panose="020B0604020202020204" pitchFamily="34" charset="0"/>
              </a:rPr>
              <a:t>ethical and professional conduct</a:t>
            </a:r>
            <a:r>
              <a:rPr lang="en-US" sz="2400" dirty="0" smtClean="0">
                <a:latin typeface="Arial" panose="020B0604020202020204" pitchFamily="34" charset="0"/>
                <a:cs typeface="Arial" panose="020B0604020202020204" pitchFamily="34" charset="0"/>
              </a:rPr>
              <a:t>, and </a:t>
            </a:r>
            <a:r>
              <a:rPr lang="en-US" sz="2400" b="1" u="sng" dirty="0" smtClean="0">
                <a:latin typeface="Arial" panose="020B0604020202020204" pitchFamily="34" charset="0"/>
                <a:cs typeface="Arial" panose="020B0604020202020204" pitchFamily="34" charset="0"/>
              </a:rPr>
              <a:t>awareness</a:t>
            </a:r>
            <a:r>
              <a:rPr lang="en-US" sz="2400" dirty="0" smtClean="0">
                <a:latin typeface="Arial" panose="020B0604020202020204" pitchFamily="34" charset="0"/>
                <a:cs typeface="Arial" panose="020B0604020202020204" pitchFamily="34" charset="0"/>
              </a:rPr>
              <a:t> of the complexities of the world in which they will go on to hold </a:t>
            </a:r>
            <a:r>
              <a:rPr lang="en-US" sz="2400" dirty="0" err="1" smtClean="0">
                <a:latin typeface="Arial" panose="020B0604020202020204" pitchFamily="34" charset="0"/>
                <a:cs typeface="Arial" panose="020B0604020202020204" pitchFamily="34" charset="0"/>
              </a:rPr>
              <a:t>priviledged</a:t>
            </a:r>
            <a:r>
              <a:rPr lang="en-US" sz="2400" dirty="0" smtClean="0">
                <a:latin typeface="Arial" panose="020B0604020202020204" pitchFamily="34" charset="0"/>
                <a:cs typeface="Arial" panose="020B0604020202020204" pitchFamily="34" charset="0"/>
              </a:rPr>
              <a:t> positions of service and leadership.</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7" y="109171"/>
            <a:ext cx="3425992" cy="795334"/>
          </a:xfrm>
          <a:prstGeom prst="rect">
            <a:avLst/>
          </a:prstGeom>
        </p:spPr>
      </p:pic>
    </p:spTree>
    <p:extLst>
      <p:ext uri="{BB962C8B-B14F-4D97-AF65-F5344CB8AC3E}">
        <p14:creationId xmlns:p14="http://schemas.microsoft.com/office/powerpoint/2010/main" val="422652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000" dirty="0"/>
              <a:t/>
            </a:r>
            <a:br>
              <a:rPr lang="en-US" sz="4000" dirty="0"/>
            </a:br>
            <a:r>
              <a:rPr lang="en-US" sz="4000" dirty="0" smtClean="0">
                <a:latin typeface="Arial" panose="020B0604020202020204" pitchFamily="34" charset="0"/>
                <a:cs typeface="Arial" panose="020B0604020202020204" pitchFamily="34" charset="0"/>
              </a:rPr>
              <a:t>Final </a:t>
            </a:r>
            <a:r>
              <a:rPr lang="en-US" sz="4000" dirty="0">
                <a:latin typeface="Arial" panose="020B0604020202020204" pitchFamily="34" charset="0"/>
                <a:cs typeface="Arial" panose="020B0604020202020204" pitchFamily="34" charset="0"/>
              </a:rPr>
              <a:t>Assessment: Getting an </a:t>
            </a:r>
            <a:r>
              <a:rPr lang="en-US" sz="4000" dirty="0" smtClean="0">
                <a:latin typeface="Arial" panose="020B0604020202020204" pitchFamily="34" charset="0"/>
                <a:cs typeface="Arial" panose="020B0604020202020204" pitchFamily="34" charset="0"/>
              </a:rPr>
              <a:t>offer IMG-2</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177715"/>
            <a:ext cx="10515600" cy="3999247"/>
          </a:xfrm>
        </p:spPr>
        <p:txBody>
          <a:bodyPr>
            <a:normAutofit/>
          </a:bodyPr>
          <a:lstStyle/>
          <a:p>
            <a:pPr marL="0" indent="0">
              <a:buNone/>
            </a:pPr>
            <a:r>
              <a:rPr lang="en-US" sz="2000" dirty="0">
                <a:latin typeface="Arial" panose="020B0604020202020204" pitchFamily="34" charset="0"/>
                <a:cs typeface="Arial" panose="020B0604020202020204" pitchFamily="34" charset="0"/>
              </a:rPr>
              <a:t>For applicants invited to the </a:t>
            </a:r>
            <a:r>
              <a:rPr lang="en-US" sz="2000" dirty="0">
                <a:latin typeface="Arial" panose="020B0604020202020204" pitchFamily="34" charset="0"/>
                <a:cs typeface="Arial" panose="020B0604020202020204" pitchFamily="34" charset="0"/>
                <a:hlinkClick r:id="rId3"/>
              </a:rPr>
              <a:t>multiple mini-interviews</a:t>
            </a:r>
            <a:r>
              <a:rPr lang="en-US" sz="2000" dirty="0">
                <a:latin typeface="Arial" panose="020B0604020202020204" pitchFamily="34" charset="0"/>
                <a:cs typeface="Arial" panose="020B0604020202020204" pitchFamily="34" charset="0"/>
              </a:rPr>
              <a:t>, the final rank order list (which includes those who will receive an offer of admission and those who will be placed on a waiting list) is calculated as </a:t>
            </a:r>
            <a:r>
              <a:rPr lang="en-US" sz="2000" dirty="0" smtClean="0">
                <a:latin typeface="Arial" panose="020B0604020202020204" pitchFamily="34" charset="0"/>
                <a:cs typeface="Arial" panose="020B0604020202020204" pitchFamily="34" charset="0"/>
              </a:rPr>
              <a:t>follows</a:t>
            </a:r>
          </a:p>
          <a:p>
            <a:endParaRPr lang="en-US" sz="2000" dirty="0"/>
          </a:p>
          <a:p>
            <a:endParaRPr lang="en-US" sz="2000" dirty="0" smtClean="0"/>
          </a:p>
          <a:p>
            <a:endParaRPr lang="en-US" sz="2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0188"/>
            <a:ext cx="4068606" cy="94470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497591935"/>
              </p:ext>
            </p:extLst>
          </p:nvPr>
        </p:nvGraphicFramePr>
        <p:xfrm>
          <a:off x="1700213" y="3433762"/>
          <a:ext cx="8401049"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415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59"/>
            <a:ext cx="10515600" cy="1942148"/>
          </a:xfrm>
        </p:spPr>
        <p:txBody>
          <a:bodyPr>
            <a:normAutofit fontScale="90000"/>
          </a:bodyPr>
          <a:lstStyle/>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Final </a:t>
            </a:r>
            <a:r>
              <a:rPr lang="en-US" sz="4000" dirty="0">
                <a:latin typeface="Arial" panose="020B0604020202020204" pitchFamily="34" charset="0"/>
                <a:cs typeface="Arial" panose="020B0604020202020204" pitchFamily="34" charset="0"/>
              </a:rPr>
              <a:t>Assessment: Getting an offer IMG-4</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applicants invited to the </a:t>
            </a:r>
            <a:r>
              <a:rPr lang="en-US" sz="2000" dirty="0">
                <a:latin typeface="Arial" panose="020B0604020202020204" pitchFamily="34" charset="0"/>
                <a:cs typeface="Arial" panose="020B0604020202020204" pitchFamily="34" charset="0"/>
                <a:hlinkClick r:id="rId3"/>
              </a:rPr>
              <a:t>multiple mini-interviews</a:t>
            </a:r>
            <a:r>
              <a:rPr lang="en-US" sz="2000" dirty="0">
                <a:latin typeface="Arial" panose="020B0604020202020204" pitchFamily="34" charset="0"/>
                <a:cs typeface="Arial" panose="020B0604020202020204" pitchFamily="34" charset="0"/>
              </a:rPr>
              <a:t>, the final rank order list (which includes those who will receive an offer of admission and those who will be placed on a waiting list) is calculated as </a:t>
            </a:r>
            <a:r>
              <a:rPr lang="en-US" sz="2000" dirty="0" smtClean="0">
                <a:latin typeface="Arial" panose="020B0604020202020204" pitchFamily="34" charset="0"/>
                <a:cs typeface="Arial" panose="020B0604020202020204" pitchFamily="34" charset="0"/>
              </a:rPr>
              <a:t>follows</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9276040"/>
              </p:ext>
            </p:extLst>
          </p:nvPr>
        </p:nvGraphicFramePr>
        <p:xfrm>
          <a:off x="838200" y="2828924"/>
          <a:ext cx="10515600" cy="347662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 y="0"/>
            <a:ext cx="4068606" cy="944704"/>
          </a:xfrm>
          <a:prstGeom prst="rect">
            <a:avLst/>
          </a:prstGeom>
        </p:spPr>
      </p:pic>
    </p:spTree>
    <p:extLst>
      <p:ext uri="{BB962C8B-B14F-4D97-AF65-F5344CB8AC3E}">
        <p14:creationId xmlns:p14="http://schemas.microsoft.com/office/powerpoint/2010/main" val="151595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latin typeface="Arial" panose="020B0604020202020204" pitchFamily="34" charset="0"/>
                <a:cs typeface="Arial" panose="020B0604020202020204" pitchFamily="34" charset="0"/>
              </a:rPr>
              <a:t>Mini Multiple-Interviews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434591"/>
            <a:ext cx="10515600" cy="3742372"/>
          </a:xfrm>
        </p:spPr>
        <p:txBody>
          <a:bodyPr/>
          <a:lstStyle/>
          <a:p>
            <a:r>
              <a:rPr lang="en-US" dirty="0" smtClean="0">
                <a:latin typeface="Arial" panose="020B0604020202020204" pitchFamily="34" charset="0"/>
                <a:cs typeface="Arial" panose="020B0604020202020204" pitchFamily="34" charset="0"/>
              </a:rPr>
              <a:t>We want to get to know you and how you will interact and respond to various scenarios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best advice we can give you is:</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0188"/>
            <a:ext cx="4068606" cy="944704"/>
          </a:xfrm>
          <a:prstGeom prst="rect">
            <a:avLst/>
          </a:prstGeom>
        </p:spPr>
      </p:pic>
      <p:sp>
        <p:nvSpPr>
          <p:cNvPr id="5" name="Folded Corner 4"/>
          <p:cNvSpPr/>
          <p:nvPr/>
        </p:nvSpPr>
        <p:spPr>
          <a:xfrm rot="21297534">
            <a:off x="7470315" y="3757587"/>
            <a:ext cx="3214710" cy="1332021"/>
          </a:xfrm>
          <a:prstGeom prst="foldedCorner">
            <a:avLst/>
          </a:prstGeom>
          <a:solidFill>
            <a:srgbClr val="B5C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FFFFCC"/>
                </a:solidFill>
                <a:latin typeface="Segoe Print" pitchFamily="2" charset="0"/>
              </a:rPr>
              <a:t>J</a:t>
            </a:r>
            <a:r>
              <a:rPr lang="fr-CA" sz="2400" dirty="0" smtClean="0">
                <a:solidFill>
                  <a:srgbClr val="FFFFCC"/>
                </a:solidFill>
                <a:latin typeface="Segoe Print" pitchFamily="2" charset="0"/>
              </a:rPr>
              <a:t>ust </a:t>
            </a:r>
            <a:r>
              <a:rPr lang="fr-CA" sz="2400" dirty="0" err="1" smtClean="0">
                <a:solidFill>
                  <a:srgbClr val="FFFFCC"/>
                </a:solidFill>
                <a:latin typeface="Segoe Print" pitchFamily="2" charset="0"/>
              </a:rPr>
              <a:t>be</a:t>
            </a:r>
            <a:r>
              <a:rPr lang="fr-CA" sz="2400" dirty="0" smtClean="0">
                <a:solidFill>
                  <a:srgbClr val="FFFFCC"/>
                </a:solidFill>
                <a:latin typeface="Segoe Print" pitchFamily="2" charset="0"/>
              </a:rPr>
              <a:t> </a:t>
            </a:r>
            <a:r>
              <a:rPr lang="fr-CA" sz="2400" dirty="0" err="1" smtClean="0">
                <a:solidFill>
                  <a:srgbClr val="FFFFCC"/>
                </a:solidFill>
                <a:latin typeface="Segoe Print" pitchFamily="2" charset="0"/>
              </a:rPr>
              <a:t>yourself</a:t>
            </a:r>
            <a:r>
              <a:rPr lang="fr-CA" sz="2400" dirty="0" smtClean="0">
                <a:solidFill>
                  <a:srgbClr val="FFFFCC"/>
                </a:solidFill>
                <a:latin typeface="Segoe Print" pitchFamily="2" charset="0"/>
              </a:rPr>
              <a:t>!</a:t>
            </a:r>
            <a:endParaRPr lang="en-CA" sz="2400" dirty="0">
              <a:solidFill>
                <a:srgbClr val="FFFFCC"/>
              </a:solidFill>
              <a:latin typeface="Segoe Print" pitchFamily="2" charset="0"/>
            </a:endParaRPr>
          </a:p>
        </p:txBody>
      </p:sp>
    </p:spTree>
    <p:extLst>
      <p:ext uri="{BB962C8B-B14F-4D97-AF65-F5344CB8AC3E}">
        <p14:creationId xmlns:p14="http://schemas.microsoft.com/office/powerpoint/2010/main" val="36859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What are the Multiple Mini-Interviews?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563745"/>
          </a:xfrm>
        </p:spPr>
        <p:txBody>
          <a:bodyPr>
            <a:normAutofit fontScale="92500"/>
          </a:bodyPr>
          <a:lstStyle/>
          <a:p>
            <a:r>
              <a:rPr lang="en-US" dirty="0" smtClean="0">
                <a:latin typeface="Arial" panose="020B0604020202020204" pitchFamily="34" charset="0"/>
                <a:cs typeface="Arial" panose="020B0604020202020204" pitchFamily="34" charset="0"/>
              </a:rPr>
              <a:t>Designed to test your reasoning abilities and reactions linked to the medical curriculum:</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dirty="0" smtClean="0">
                <a:latin typeface="Arial" panose="020B0604020202020204" pitchFamily="34" charset="0"/>
                <a:cs typeface="Arial" panose="020B0604020202020204" pitchFamily="34" charset="0"/>
              </a:rPr>
              <a:t>View how you would respond to various scenarios, as opposed to a traditional interview where you speak about your qualifications and experience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Interviews of varying formats, such as: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dirty="0" smtClean="0">
                <a:latin typeface="Arial" panose="020B0604020202020204" pitchFamily="34" charset="0"/>
                <a:cs typeface="Arial" panose="020B0604020202020204" pitchFamily="34" charset="0"/>
              </a:rPr>
              <a:t>Interaction with actors in a staged scenario</a:t>
            </a:r>
          </a:p>
          <a:p>
            <a:pPr lvl="1">
              <a:buFont typeface="Wingdings" panose="05000000000000000000" pitchFamily="2" charset="2"/>
              <a:buChar char="ü"/>
            </a:pPr>
            <a:r>
              <a:rPr lang="en-US" dirty="0" smtClean="0">
                <a:latin typeface="Arial" panose="020B0604020202020204" pitchFamily="34" charset="0"/>
                <a:cs typeface="Arial" panose="020B0604020202020204" pitchFamily="34" charset="0"/>
              </a:rPr>
              <a:t>Completion of a task</a:t>
            </a:r>
          </a:p>
          <a:p>
            <a:pPr lvl="1">
              <a:buFont typeface="Wingdings" panose="05000000000000000000" pitchFamily="2" charset="2"/>
              <a:buChar char="ü"/>
            </a:pPr>
            <a:r>
              <a:rPr lang="en-US" dirty="0" smtClean="0">
                <a:latin typeface="Arial" panose="020B0604020202020204" pitchFamily="34" charset="0"/>
                <a:cs typeface="Arial" panose="020B0604020202020204" pitchFamily="34" charset="0"/>
              </a:rPr>
              <a:t>Discussion with evaluator on a particular topic</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Interviews are short (7 minutes) and part of a circuit of 10 stations</a:t>
            </a:r>
          </a:p>
          <a:p>
            <a:endParaRPr lang="en-US" dirty="0"/>
          </a:p>
          <a:p>
            <a:endParaRPr lang="en-US" dirty="0" smtClean="0"/>
          </a:p>
          <a:p>
            <a:pPr lvl="1"/>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0188"/>
            <a:ext cx="4068606" cy="9447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644" y="4107496"/>
            <a:ext cx="2707104" cy="1407696"/>
          </a:xfrm>
          <a:prstGeom prst="rect">
            <a:avLst/>
          </a:prstGeom>
        </p:spPr>
      </p:pic>
    </p:spTree>
    <p:extLst>
      <p:ext uri="{BB962C8B-B14F-4D97-AF65-F5344CB8AC3E}">
        <p14:creationId xmlns:p14="http://schemas.microsoft.com/office/powerpoint/2010/main" val="6708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8" y="580682"/>
            <a:ext cx="10515600" cy="1325563"/>
          </a:xfrm>
        </p:spPr>
        <p:txBody>
          <a:bodyPr>
            <a:normAutofit fontScale="90000"/>
          </a:bodyPr>
          <a:lstStyle/>
          <a:p>
            <a:pPr algn="ctr"/>
            <a:r>
              <a:rPr lang="en-US" dirty="0" smtClean="0"/>
              <a:t/>
            </a:r>
            <a:br>
              <a:rPr lang="en-US" dirty="0" smtClean="0"/>
            </a:br>
            <a:r>
              <a:rPr lang="en-US" dirty="0"/>
              <a:t/>
            </a:r>
            <a:br>
              <a:rPr lang="en-US" dirty="0"/>
            </a:br>
            <a:r>
              <a:rPr lang="en-US" dirty="0">
                <a:latin typeface="Arial" panose="020B0604020202020204" pitchFamily="34" charset="0"/>
                <a:cs typeface="Arial" panose="020B0604020202020204" pitchFamily="34" charset="0"/>
              </a:rPr>
              <a:t>Key </a:t>
            </a:r>
            <a:r>
              <a:rPr lang="en-US" dirty="0" smtClean="0">
                <a:latin typeface="Arial" panose="020B0604020202020204" pitchFamily="34" charset="0"/>
                <a:cs typeface="Arial" panose="020B0604020202020204" pitchFamily="34" charset="0"/>
              </a:rPr>
              <a:t>Dates &amp; Application </a:t>
            </a:r>
            <a:r>
              <a:rPr lang="en-US" dirty="0">
                <a:latin typeface="Arial" panose="020B0604020202020204" pitchFamily="34" charset="0"/>
                <a:cs typeface="Arial" panose="020B0604020202020204" pitchFamily="34" charset="0"/>
              </a:rPr>
              <a:t>Deadline </a:t>
            </a:r>
          </a:p>
        </p:txBody>
      </p:sp>
      <p:sp>
        <p:nvSpPr>
          <p:cNvPr id="3" name="Content Placeholder 2"/>
          <p:cNvSpPr>
            <a:spLocks noGrp="1"/>
          </p:cNvSpPr>
          <p:nvPr>
            <p:ph idx="1"/>
          </p:nvPr>
        </p:nvSpPr>
        <p:spPr>
          <a:xfrm>
            <a:off x="838200" y="1986255"/>
            <a:ext cx="10515600" cy="4190708"/>
          </a:xfrm>
        </p:spPr>
        <p:txBody>
          <a:bodyPr/>
          <a:lstStyle/>
          <a:p>
            <a:endParaRPr lang="en-US" sz="4400" b="1" dirty="0">
              <a:latin typeface="Arial" panose="020B0604020202020204" pitchFamily="34" charset="0"/>
              <a:ea typeface="+mj-ea"/>
              <a:cs typeface="Arial" panose="020B0604020202020204" pitchFamily="34" charset="0"/>
            </a:endParaRPr>
          </a:p>
          <a:p>
            <a:r>
              <a:rPr lang="en-US" dirty="0" smtClean="0">
                <a:latin typeface="Arial" panose="020B0604020202020204" pitchFamily="34" charset="0"/>
                <a:cs typeface="Arial" panose="020B0604020202020204" pitchFamily="34" charset="0"/>
              </a:rPr>
              <a:t>Online application opens:  September 1, 2018</a:t>
            </a:r>
          </a:p>
          <a:p>
            <a:r>
              <a:rPr lang="en-US" dirty="0" smtClean="0">
                <a:latin typeface="Arial" panose="020B0604020202020204" pitchFamily="34" charset="0"/>
                <a:cs typeface="Arial" panose="020B0604020202020204" pitchFamily="34" charset="0"/>
              </a:rPr>
              <a:t>Supporting documentation deadline: November 1, 2018</a:t>
            </a:r>
          </a:p>
          <a:p>
            <a:r>
              <a:rPr lang="en-US" dirty="0" smtClean="0">
                <a:latin typeface="Arial" panose="020B0604020202020204" pitchFamily="34" charset="0"/>
                <a:cs typeface="Arial" panose="020B0604020202020204" pitchFamily="34" charset="0"/>
              </a:rPr>
              <a:t>Anticipated date invitations to interview: end of January, 2019</a:t>
            </a:r>
          </a:p>
          <a:p>
            <a:r>
              <a:rPr lang="en-US" dirty="0" smtClean="0">
                <a:latin typeface="Arial" panose="020B0604020202020204" pitchFamily="34" charset="0"/>
                <a:cs typeface="Arial" panose="020B0604020202020204" pitchFamily="34" charset="0"/>
              </a:rPr>
              <a:t>Interview Dates:  February, 2019</a:t>
            </a:r>
          </a:p>
          <a:p>
            <a:r>
              <a:rPr lang="en-US" dirty="0" smtClean="0">
                <a:latin typeface="Arial" panose="020B0604020202020204" pitchFamily="34" charset="0"/>
                <a:cs typeface="Arial" panose="020B0604020202020204" pitchFamily="34" charset="0"/>
              </a:rPr>
              <a:t>Date for offers of admission:  March, 2019</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78" y="243710"/>
            <a:ext cx="4650278" cy="10797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233" y="910932"/>
            <a:ext cx="2150646" cy="2150646"/>
          </a:xfrm>
          <a:prstGeom prst="rect">
            <a:avLst/>
          </a:prstGeom>
        </p:spPr>
      </p:pic>
    </p:spTree>
    <p:extLst>
      <p:ext uri="{BB962C8B-B14F-4D97-AF65-F5344CB8AC3E}">
        <p14:creationId xmlns:p14="http://schemas.microsoft.com/office/powerpoint/2010/main" val="27844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International Medical Graduates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678045"/>
          </a:xfrm>
        </p:spPr>
        <p:txBody>
          <a:bodyPr>
            <a:normAutofit fontScale="92500" lnSpcReduction="20000"/>
          </a:bodyPr>
          <a:lstStyle/>
          <a:p>
            <a:pPr marL="0" indent="0">
              <a:buNone/>
            </a:pPr>
            <a:endParaRPr lang="en-US" b="1" dirty="0" smtClean="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What programs can you apply to?</a:t>
            </a:r>
          </a:p>
          <a:p>
            <a:pPr marL="0" indent="0">
              <a:buNone/>
            </a:pPr>
            <a:endParaRPr lang="en-US" b="1"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There are </a:t>
            </a:r>
            <a:r>
              <a:rPr lang="en-US" b="1" u="sng" dirty="0" smtClean="0">
                <a:latin typeface="Arial" panose="020B0604020202020204" pitchFamily="34" charset="0"/>
                <a:cs typeface="Arial" panose="020B0604020202020204" pitchFamily="34" charset="0"/>
              </a:rPr>
              <a:t>two</a:t>
            </a:r>
            <a:r>
              <a:rPr lang="en-US" b="1" dirty="0" smtClean="0">
                <a:latin typeface="Arial" panose="020B0604020202020204" pitchFamily="34" charset="0"/>
                <a:cs typeface="Arial" panose="020B0604020202020204" pitchFamily="34" charset="0"/>
              </a:rPr>
              <a:t> categories available:</a:t>
            </a:r>
          </a:p>
          <a:p>
            <a:pPr marL="457200" lvl="1" indent="0">
              <a:buNone/>
            </a:pPr>
            <a:endParaRPr lang="en-US" b="1" dirty="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1. The</a:t>
            </a:r>
            <a:r>
              <a:rPr lang="en-US" b="1" dirty="0" smtClean="0">
                <a:latin typeface="Arial" panose="020B0604020202020204" pitchFamily="34" charset="0"/>
                <a:cs typeface="Arial" panose="020B0604020202020204" pitchFamily="34" charset="0"/>
              </a:rPr>
              <a:t> </a:t>
            </a:r>
            <a:r>
              <a:rPr lang="en-US" b="1" dirty="0">
                <a:solidFill>
                  <a:srgbClr val="6699FF"/>
                </a:solidFill>
                <a:latin typeface="Arial" panose="020B0604020202020204" pitchFamily="34" charset="0"/>
                <a:cs typeface="Arial" panose="020B0604020202020204" pitchFamily="34" charset="0"/>
              </a:rPr>
              <a:t>t</a:t>
            </a:r>
            <a:r>
              <a:rPr lang="en-US" b="1" dirty="0" smtClean="0">
                <a:solidFill>
                  <a:srgbClr val="6699FF"/>
                </a:solidFill>
                <a:latin typeface="Arial" panose="020B0604020202020204" pitchFamily="34" charset="0"/>
                <a:cs typeface="Arial" panose="020B0604020202020204" pitchFamily="34" charset="0"/>
              </a:rPr>
              <a:t>wo year </a:t>
            </a:r>
            <a:r>
              <a:rPr lang="en-US" dirty="0">
                <a:latin typeface="Arial" panose="020B0604020202020204" pitchFamily="34" charset="0"/>
                <a:cs typeface="Arial" panose="020B0604020202020204" pitchFamily="34" charset="0"/>
              </a:rPr>
              <a:t>category</a:t>
            </a:r>
          </a:p>
          <a:p>
            <a:pPr marL="914400" lvl="2" indent="0">
              <a:buNone/>
            </a:pPr>
            <a:r>
              <a:rPr lang="en-US" dirty="0" smtClean="0">
                <a:latin typeface="Arial" panose="020B0604020202020204" pitchFamily="34" charset="0"/>
                <a:cs typeface="Arial" panose="020B0604020202020204" pitchFamily="34" charset="0"/>
              </a:rPr>
              <a:t>Selected candidates enter the program at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year of the curriculum, for residents of Quebec who hold an MD.</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2. The </a:t>
            </a:r>
            <a:r>
              <a:rPr lang="en-US" b="1" dirty="0">
                <a:solidFill>
                  <a:srgbClr val="6699FF"/>
                </a:solidFill>
                <a:latin typeface="Arial" panose="020B0604020202020204" pitchFamily="34" charset="0"/>
                <a:cs typeface="Arial" panose="020B0604020202020204" pitchFamily="34" charset="0"/>
              </a:rPr>
              <a:t>f</a:t>
            </a:r>
            <a:r>
              <a:rPr lang="en-US" b="1" dirty="0" smtClean="0">
                <a:solidFill>
                  <a:srgbClr val="6699FF"/>
                </a:solidFill>
                <a:latin typeface="Arial" panose="020B0604020202020204" pitchFamily="34" charset="0"/>
                <a:cs typeface="Arial" panose="020B0604020202020204" pitchFamily="34" charset="0"/>
              </a:rPr>
              <a:t>our year </a:t>
            </a:r>
            <a:r>
              <a:rPr lang="en-US" dirty="0" smtClean="0">
                <a:latin typeface="Arial" panose="020B0604020202020204" pitchFamily="34" charset="0"/>
                <a:cs typeface="Arial" panose="020B0604020202020204" pitchFamily="34" charset="0"/>
              </a:rPr>
              <a:t>category</a:t>
            </a:r>
          </a:p>
          <a:p>
            <a:pPr marL="914400" lvl="2" indent="0">
              <a:buNone/>
            </a:pPr>
            <a:r>
              <a:rPr lang="en-US" dirty="0" smtClean="0">
                <a:latin typeface="Arial" panose="020B0604020202020204" pitchFamily="34" charset="0"/>
                <a:cs typeface="Arial" panose="020B0604020202020204" pitchFamily="34" charset="0"/>
              </a:rPr>
              <a:t>Selected candidates enter the program at the 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year of the curriculum, for residents of Quebec, Canada or International who hold an MD or a non-medical bachelor’s degree.</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0" y="279804"/>
            <a:ext cx="4068606" cy="9447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410" y="2511981"/>
            <a:ext cx="3201530" cy="1533287"/>
          </a:xfrm>
          <a:prstGeom prst="rect">
            <a:avLst/>
          </a:prstGeom>
        </p:spPr>
      </p:pic>
    </p:spTree>
    <p:extLst>
      <p:ext uri="{BB962C8B-B14F-4D97-AF65-F5344CB8AC3E}">
        <p14:creationId xmlns:p14="http://schemas.microsoft.com/office/powerpoint/2010/main" val="170638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52295"/>
          </a:xfrm>
        </p:spPr>
        <p:txBody>
          <a:bodyPr>
            <a:normAutofit/>
          </a:bodyPr>
          <a:lstStyle/>
          <a:p>
            <a:pPr algn="ct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How to apply to the IMG 2 &amp; IMG 4 categories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endParaRPr lang="en-US" dirty="0" smtClean="0">
              <a:latin typeface="Arial" panose="020B0604020202020204" pitchFamily="34" charset="0"/>
              <a:cs typeface="Arial" panose="020B0604020202020204" pitchFamily="34" charset="0"/>
            </a:endParaRPr>
          </a:p>
          <a:p>
            <a:pPr marL="0" indent="0">
              <a:buNone/>
            </a:pPr>
            <a:r>
              <a:rPr lang="en-US" sz="3100" b="1" dirty="0" smtClean="0">
                <a:latin typeface="Arial" panose="020B0604020202020204" pitchFamily="34" charset="0"/>
                <a:cs typeface="Arial" panose="020B0604020202020204" pitchFamily="34" charset="0"/>
              </a:rPr>
              <a:t>IMG 2</a:t>
            </a:r>
          </a:p>
          <a:p>
            <a:pPr marL="0" indent="0">
              <a:buNone/>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Select the “</a:t>
            </a:r>
            <a:r>
              <a:rPr lang="en-US" dirty="0" smtClean="0">
                <a:solidFill>
                  <a:schemeClr val="accent1">
                    <a:lumMod val="75000"/>
                  </a:schemeClr>
                </a:solidFill>
                <a:latin typeface="Arial" panose="020B0604020202020204" pitchFamily="34" charset="0"/>
                <a:cs typeface="Arial" panose="020B0604020202020204" pitchFamily="34" charset="0"/>
              </a:rPr>
              <a:t>Summer</a:t>
            </a:r>
            <a:r>
              <a:rPr lang="en-US" dirty="0" smtClean="0">
                <a:latin typeface="Arial" panose="020B0604020202020204" pitchFamily="34" charset="0"/>
                <a:cs typeface="Arial" panose="020B0604020202020204" pitchFamily="34" charset="0"/>
              </a:rPr>
              <a:t>” term in the online application system.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program starts in April.</a:t>
            </a:r>
          </a:p>
          <a:p>
            <a:endParaRPr lang="en-US" dirty="0">
              <a:latin typeface="Arial" panose="020B0604020202020204" pitchFamily="34" charset="0"/>
              <a:cs typeface="Arial" panose="020B0604020202020204" pitchFamily="34" charset="0"/>
            </a:endParaRPr>
          </a:p>
          <a:p>
            <a:pPr marL="0" indent="0">
              <a:buNone/>
            </a:pPr>
            <a:r>
              <a:rPr lang="en-US" sz="3100" b="1" dirty="0" smtClean="0">
                <a:latin typeface="Arial" panose="020B0604020202020204" pitchFamily="34" charset="0"/>
                <a:cs typeface="Arial" panose="020B0604020202020204" pitchFamily="34" charset="0"/>
              </a:rPr>
              <a:t>IMG 4</a:t>
            </a:r>
          </a:p>
          <a:p>
            <a:pPr marL="0" indent="0">
              <a:buNone/>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Select the “</a:t>
            </a:r>
            <a:r>
              <a:rPr lang="en-US" dirty="0" smtClean="0">
                <a:solidFill>
                  <a:schemeClr val="accent1">
                    <a:lumMod val="75000"/>
                  </a:schemeClr>
                </a:solidFill>
                <a:latin typeface="Arial" panose="020B0604020202020204" pitchFamily="34" charset="0"/>
                <a:cs typeface="Arial" panose="020B0604020202020204" pitchFamily="34" charset="0"/>
              </a:rPr>
              <a:t>Fall</a:t>
            </a:r>
            <a:r>
              <a:rPr lang="en-US" dirty="0" smtClean="0">
                <a:latin typeface="Arial" panose="020B0604020202020204" pitchFamily="34" charset="0"/>
                <a:cs typeface="Arial" panose="020B0604020202020204" pitchFamily="34" charset="0"/>
              </a:rPr>
              <a:t>” term in the online application system.  The program starts in August.</a:t>
            </a:r>
          </a:p>
          <a:p>
            <a:endParaRPr lang="en-US" dirty="0">
              <a:latin typeface="Arial" panose="020B0604020202020204" pitchFamily="34" charset="0"/>
              <a:cs typeface="Arial" panose="020B0604020202020204" pitchFamily="34" charset="0"/>
            </a:endParaRPr>
          </a:p>
          <a:p>
            <a:pPr marL="0" indent="0">
              <a:buNone/>
            </a:pPr>
            <a:r>
              <a:rPr lang="en-US" b="1" dirty="0" smtClean="0">
                <a:solidFill>
                  <a:srgbClr val="C00000"/>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IMPT</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600" i="1" dirty="0" smtClean="0">
                <a:solidFill>
                  <a:srgbClr val="6699FF"/>
                </a:solidFill>
                <a:latin typeface="Arial" panose="020B0604020202020204" pitchFamily="34" charset="0"/>
                <a:cs typeface="Arial" panose="020B0604020202020204" pitchFamily="34" charset="0"/>
              </a:rPr>
              <a:t>IMG-4 applicants are required to identify themselves by emailing the Admissions Office </a:t>
            </a:r>
            <a:r>
              <a:rPr lang="en-US" sz="2600" i="1" u="sng" dirty="0" smtClean="0">
                <a:latin typeface="Arial" panose="020B0604020202020204" pitchFamily="34" charset="0"/>
                <a:cs typeface="Arial" panose="020B0604020202020204" pitchFamily="34" charset="0"/>
              </a:rPr>
              <a:t>immediately after submitting their application </a:t>
            </a:r>
            <a:r>
              <a:rPr lang="en-US" sz="2600" i="1" dirty="0" smtClean="0">
                <a:solidFill>
                  <a:srgbClr val="6699FF"/>
                </a:solidFill>
                <a:latin typeface="Arial" panose="020B0604020202020204" pitchFamily="34" charset="0"/>
                <a:cs typeface="Arial" panose="020B0604020202020204" pitchFamily="34" charset="0"/>
              </a:rPr>
              <a:t>to ensure their file is updated with the correct document submission checklist.</a:t>
            </a:r>
            <a:endParaRPr lang="en-US" sz="2600" i="1" dirty="0">
              <a:solidFill>
                <a:srgbClr val="6699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0" y="279804"/>
            <a:ext cx="4068606" cy="944704"/>
          </a:xfrm>
          <a:prstGeom prst="rect">
            <a:avLst/>
          </a:prstGeom>
        </p:spPr>
      </p:pic>
    </p:spTree>
    <p:extLst>
      <p:ext uri="{BB962C8B-B14F-4D97-AF65-F5344CB8AC3E}">
        <p14:creationId xmlns:p14="http://schemas.microsoft.com/office/powerpoint/2010/main" val="61391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2205"/>
          </a:xfrm>
        </p:spPr>
        <p:txBody>
          <a:bodyPr>
            <a:normAutofit fontScale="90000"/>
          </a:bodyPr>
          <a:lstStyle/>
          <a:p>
            <a:pPr algn="ctr"/>
            <a:r>
              <a:rPr lang="en-US" b="1" dirty="0" smtClean="0"/>
              <a:t/>
            </a:r>
            <a:br>
              <a:rPr lang="en-US" b="1" dirty="0" smtClean="0"/>
            </a:br>
            <a:r>
              <a:rPr lang="en-US" sz="4000" dirty="0" smtClean="0">
                <a:latin typeface="Arial" panose="020B0604020202020204" pitchFamily="34" charset="0"/>
                <a:cs typeface="Arial" panose="020B0604020202020204" pitchFamily="34" charset="0"/>
              </a:rPr>
              <a:t>How to submit documents?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76008"/>
            <a:ext cx="10515600" cy="4997771"/>
          </a:xfrm>
        </p:spPr>
        <p:txBody>
          <a:bodyPr>
            <a:normAutofit fontScale="92500" lnSpcReduction="20000"/>
          </a:bodyPr>
          <a:lstStyle/>
          <a:p>
            <a:r>
              <a:rPr lang="en-US" dirty="0" smtClean="0">
                <a:latin typeface="Arial" panose="020B0604020202020204" pitchFamily="34" charset="0"/>
                <a:cs typeface="Arial" panose="020B0604020202020204" pitchFamily="34" charset="0"/>
              </a:rPr>
              <a:t>Step 1: Submit an online application via </a:t>
            </a:r>
            <a:r>
              <a:rPr lang="en-US" dirty="0" smtClean="0">
                <a:solidFill>
                  <a:srgbClr val="C00000"/>
                </a:solidFill>
                <a:latin typeface="Arial" panose="020B0604020202020204" pitchFamily="34" charset="0"/>
                <a:cs typeface="Arial" panose="020B0604020202020204" pitchFamily="34" charset="0"/>
              </a:rPr>
              <a:t>Minerva</a:t>
            </a:r>
          </a:p>
          <a:p>
            <a:r>
              <a:rPr lang="en-US" dirty="0" smtClean="0">
                <a:latin typeface="Arial" panose="020B0604020202020204" pitchFamily="34" charset="0"/>
                <a:cs typeface="Arial" panose="020B0604020202020204" pitchFamily="34" charset="0"/>
              </a:rPr>
              <a:t>Step 2: Share the MCCEE scores with McGill through </a:t>
            </a:r>
            <a:r>
              <a:rPr lang="en-US" dirty="0" smtClean="0">
                <a:solidFill>
                  <a:srgbClr val="0070C0"/>
                </a:solidFill>
                <a:latin typeface="Arial" panose="020B0604020202020204" pitchFamily="34" charset="0"/>
                <a:cs typeface="Arial" panose="020B0604020202020204" pitchFamily="34" charset="0"/>
              </a:rPr>
              <a:t>physiciansapply.ca</a:t>
            </a:r>
          </a:p>
          <a:p>
            <a:r>
              <a:rPr lang="en-US" dirty="0" smtClean="0">
                <a:latin typeface="Arial" panose="020B0604020202020204" pitchFamily="34" charset="0"/>
                <a:cs typeface="Arial" panose="020B0604020202020204" pitchFamily="34" charset="0"/>
              </a:rPr>
              <a:t>Step 3: </a:t>
            </a:r>
            <a:r>
              <a:rPr lang="en-US" dirty="0" err="1">
                <a:latin typeface="Arial" panose="020B0604020202020204" pitchFamily="34" charset="0"/>
                <a:cs typeface="Arial" panose="020B0604020202020204" pitchFamily="34" charset="0"/>
              </a:rPr>
              <a:t>CASPer</a:t>
            </a:r>
            <a:r>
              <a:rPr lang="en-US" dirty="0">
                <a:latin typeface="Arial" panose="020B0604020202020204" pitchFamily="34" charset="0"/>
                <a:cs typeface="Arial" panose="020B0604020202020204" pitchFamily="34" charset="0"/>
              </a:rPr>
              <a:t> test score submitted to our office directly from </a:t>
            </a:r>
            <a:r>
              <a:rPr lang="en-US" dirty="0" err="1" smtClean="0">
                <a:latin typeface="Arial" panose="020B0604020202020204" pitchFamily="34" charset="0"/>
                <a:cs typeface="Arial" panose="020B0604020202020204" pitchFamily="34" charset="0"/>
              </a:rPr>
              <a:t>CASPer</a:t>
            </a:r>
            <a:r>
              <a:rPr lang="en-US" dirty="0" smtClean="0">
                <a:latin typeface="Arial" panose="020B0604020202020204" pitchFamily="34" charset="0"/>
                <a:cs typeface="Arial" panose="020B0604020202020204" pitchFamily="34" charset="0"/>
              </a:rPr>
              <a:t>, be sure to distribute your score to McGill.</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Step 4: Upload transcripts: All post secondary transcripts</a:t>
            </a:r>
          </a:p>
          <a:p>
            <a:r>
              <a:rPr lang="en-US" dirty="0" smtClean="0">
                <a:latin typeface="Arial" panose="020B0604020202020204" pitchFamily="34" charset="0"/>
                <a:cs typeface="Arial" panose="020B0604020202020204" pitchFamily="34" charset="0"/>
              </a:rPr>
              <a:t>Step 5: Upload supporting documents</a:t>
            </a:r>
          </a:p>
          <a:p>
            <a:pPr lvl="1"/>
            <a:r>
              <a:rPr lang="en-US" dirty="0" smtClean="0">
                <a:latin typeface="Arial" panose="020B0604020202020204" pitchFamily="34" charset="0"/>
                <a:cs typeface="Arial" panose="020B0604020202020204" pitchFamily="34" charset="0"/>
              </a:rPr>
              <a:t>CVMD:  Curriculum Vitae </a:t>
            </a:r>
          </a:p>
          <a:p>
            <a:pPr lvl="1"/>
            <a:r>
              <a:rPr lang="en-US" dirty="0" smtClean="0">
                <a:latin typeface="Arial" panose="020B0604020202020204" pitchFamily="34" charset="0"/>
                <a:cs typeface="Arial" panose="020B0604020202020204" pitchFamily="34" charset="0"/>
              </a:rPr>
              <a:t>MSPR:  Medical School Performance Report or Evaluation	</a:t>
            </a:r>
          </a:p>
          <a:p>
            <a:pPr lvl="1"/>
            <a:r>
              <a:rPr lang="en-US" dirty="0" smtClean="0">
                <a:latin typeface="Arial" panose="020B0604020202020204" pitchFamily="34" charset="0"/>
                <a:cs typeface="Arial" panose="020B0604020202020204" pitchFamily="34" charset="0"/>
              </a:rPr>
              <a:t>Proof of language proficiency</a:t>
            </a:r>
          </a:p>
          <a:p>
            <a:pPr lvl="1"/>
            <a:r>
              <a:rPr lang="en-US" dirty="0" smtClean="0">
                <a:latin typeface="Arial" panose="020B0604020202020204" pitchFamily="34" charset="0"/>
                <a:cs typeface="Arial" panose="020B0604020202020204" pitchFamily="34" charset="0"/>
              </a:rPr>
              <a:t>Proof of citizenship and/ or residency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Step </a:t>
            </a:r>
            <a:r>
              <a:rPr lang="en-US" dirty="0" smtClean="0">
                <a:latin typeface="Arial" panose="020B0604020202020204" pitchFamily="34" charset="0"/>
                <a:cs typeface="Arial" panose="020B0604020202020204" pitchFamily="34" charset="0"/>
              </a:rPr>
              <a:t>6: Submit </a:t>
            </a:r>
            <a:r>
              <a:rPr lang="en-US" dirty="0">
                <a:latin typeface="Arial" panose="020B0604020202020204" pitchFamily="34" charset="0"/>
                <a:cs typeface="Arial" panose="020B0604020202020204" pitchFamily="34" charset="0"/>
              </a:rPr>
              <a:t>any remaining </a:t>
            </a:r>
            <a:r>
              <a:rPr lang="en-US" dirty="0" smtClean="0">
                <a:latin typeface="Arial" panose="020B0604020202020204" pitchFamily="34" charset="0"/>
                <a:cs typeface="Arial" panose="020B0604020202020204" pitchFamily="34" charset="0"/>
              </a:rPr>
              <a:t>documents</a:t>
            </a:r>
          </a:p>
          <a:p>
            <a:pPr marL="0" indent="0">
              <a:buNone/>
            </a:pPr>
            <a:r>
              <a:rPr lang="en-US" dirty="0" smtClean="0">
                <a:latin typeface="Arial" panose="020B0604020202020204" pitchFamily="34" charset="0"/>
                <a:cs typeface="Arial" panose="020B0604020202020204" pitchFamily="34" charset="0"/>
              </a:rPr>
              <a:t>*</a:t>
            </a:r>
            <a:r>
              <a:rPr lang="en-US" sz="2200" i="1" dirty="0" smtClean="0">
                <a:solidFill>
                  <a:srgbClr val="0070C0"/>
                </a:solidFill>
                <a:latin typeface="Arial" panose="020B0604020202020204" pitchFamily="34" charset="0"/>
                <a:cs typeface="Arial" panose="020B0604020202020204" pitchFamily="34" charset="0"/>
              </a:rPr>
              <a:t>if MCAT scores are required for applicants to the IMG-4 program</a:t>
            </a:r>
            <a:r>
              <a:rPr lang="en-US" sz="2200" i="1" dirty="0">
                <a:solidFill>
                  <a:srgbClr val="0070C0"/>
                </a:solidFill>
                <a:latin typeface="Arial" panose="020B0604020202020204" pitchFamily="34" charset="0"/>
                <a:cs typeface="Arial" panose="020B0604020202020204" pitchFamily="34" charset="0"/>
              </a:rPr>
              <a:t>, distribute your score to </a:t>
            </a:r>
            <a:r>
              <a:rPr lang="en-US" sz="2200" i="1" dirty="0" smtClean="0">
                <a:solidFill>
                  <a:srgbClr val="0070C0"/>
                </a:solidFill>
                <a:latin typeface="Arial" panose="020B0604020202020204" pitchFamily="34" charset="0"/>
                <a:cs typeface="Arial" panose="020B0604020202020204" pitchFamily="34" charset="0"/>
              </a:rPr>
              <a:t> McGill. The scores must be submitted directly from MCAT to our office.</a:t>
            </a:r>
            <a:endParaRPr lang="en-US" sz="2200" i="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60" y="-13477"/>
            <a:ext cx="4068606" cy="944704"/>
          </a:xfrm>
          <a:prstGeom prst="rect">
            <a:avLst/>
          </a:prstGeom>
        </p:spPr>
      </p:pic>
    </p:spTree>
    <p:extLst>
      <p:ext uri="{BB962C8B-B14F-4D97-AF65-F5344CB8AC3E}">
        <p14:creationId xmlns:p14="http://schemas.microsoft.com/office/powerpoint/2010/main" val="3265337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What other options are available to you?</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endParaRPr lang="en-US" dirty="0" smtClean="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CMQ: Passing the equivalence with the CMQ to apply for Postgraduate Medical Training</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more information please visit the CMQ: </a:t>
            </a:r>
            <a:r>
              <a:rPr lang="en-US" sz="2200" dirty="0">
                <a:latin typeface="Arial" panose="020B0604020202020204" pitchFamily="34" charset="0"/>
                <a:cs typeface="Arial" panose="020B0604020202020204" pitchFamily="34" charset="0"/>
                <a:hlinkClick r:id="rId3"/>
              </a:rPr>
              <a:t>http://www.cmq.org/page/en/reconnaissance-equivalence-diplome.aspx</a:t>
            </a:r>
            <a:r>
              <a:rPr lang="en-US" sz="2200" dirty="0">
                <a:latin typeface="Arial" panose="020B0604020202020204" pitchFamily="34" charset="0"/>
                <a:cs typeface="Arial" panose="020B0604020202020204" pitchFamily="34" charset="0"/>
              </a:rPr>
              <a:t>   </a:t>
            </a:r>
          </a:p>
          <a:p>
            <a:pPr marL="0" indent="0">
              <a:buNone/>
            </a:pPr>
            <a:endParaRPr lang="en-US" dirty="0" smtClean="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Postgraduate </a:t>
            </a:r>
            <a:r>
              <a:rPr lang="en-US" dirty="0">
                <a:latin typeface="Arial" panose="020B0604020202020204" pitchFamily="34" charset="0"/>
                <a:cs typeface="Arial" panose="020B0604020202020204" pitchFamily="34" charset="0"/>
              </a:rPr>
              <a:t>Medical Education: Apply for </a:t>
            </a:r>
            <a:r>
              <a:rPr lang="en-US" dirty="0" smtClean="0">
                <a:latin typeface="Arial" panose="020B0604020202020204" pitchFamily="34" charset="0"/>
                <a:cs typeface="Arial" panose="020B0604020202020204" pitchFamily="34" charset="0"/>
              </a:rPr>
              <a:t>residency or Fellowship training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PGME </a:t>
            </a:r>
            <a:r>
              <a:rPr lang="en-US" dirty="0">
                <a:latin typeface="Arial" panose="020B0604020202020204" pitchFamily="34" charset="0"/>
                <a:cs typeface="Arial" panose="020B0604020202020204" pitchFamily="34" charset="0"/>
              </a:rPr>
              <a:t>website: </a:t>
            </a:r>
            <a:r>
              <a:rPr lang="en-US" sz="2200" dirty="0">
                <a:latin typeface="Arial" panose="020B0604020202020204" pitchFamily="34" charset="0"/>
                <a:cs typeface="Arial" panose="020B0604020202020204" pitchFamily="34" charset="0"/>
                <a:hlinkClick r:id="rId4"/>
              </a:rPr>
              <a:t>https://www.mcgill.ca/pgme/admissions/prospective-residents/ministry-funded/contingent-particulier/dhceu</a:t>
            </a:r>
            <a:r>
              <a:rPr lang="en-US" sz="22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63"/>
            <a:ext cx="4268932" cy="991218"/>
          </a:xfrm>
          <a:prstGeom prst="rect">
            <a:avLst/>
          </a:prstGeom>
        </p:spPr>
      </p:pic>
    </p:spTree>
    <p:extLst>
      <p:ext uri="{BB962C8B-B14F-4D97-AF65-F5344CB8AC3E}">
        <p14:creationId xmlns:p14="http://schemas.microsoft.com/office/powerpoint/2010/main" val="484345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65125"/>
            <a:ext cx="11304270" cy="1325563"/>
          </a:xfrm>
        </p:spPr>
        <p:txBody>
          <a:bodyPr>
            <a:normAutofit fontScale="90000"/>
          </a:bodyPr>
          <a:lstStyle/>
          <a:p>
            <a:pPr algn="ct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Postgraduate Medical Education (PGME)</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&amp; </a:t>
            </a:r>
            <a:r>
              <a:rPr lang="en-US" sz="3600" dirty="0" err="1" smtClean="0">
                <a:latin typeface="Arial" panose="020B0604020202020204" pitchFamily="34" charset="0"/>
                <a:cs typeface="Arial" panose="020B0604020202020204" pitchFamily="34" charset="0"/>
              </a:rPr>
              <a:t>Collège</a:t>
            </a:r>
            <a:r>
              <a:rPr lang="en-US" sz="3600" dirty="0" smtClean="0">
                <a:latin typeface="Arial" panose="020B0604020202020204" pitchFamily="34" charset="0"/>
                <a:cs typeface="Arial" panose="020B0604020202020204" pitchFamily="34" charset="0"/>
              </a:rPr>
              <a:t> des </a:t>
            </a:r>
            <a:r>
              <a:rPr lang="en-US" sz="3600" dirty="0" err="1" smtClean="0">
                <a:latin typeface="Arial" panose="020B0604020202020204" pitchFamily="34" charset="0"/>
                <a:cs typeface="Arial" panose="020B0604020202020204" pitchFamily="34" charset="0"/>
              </a:rPr>
              <a:t>médecins</a:t>
            </a:r>
            <a:r>
              <a:rPr lang="en-US" sz="3600" dirty="0" smtClean="0">
                <a:latin typeface="Arial" panose="020B0604020202020204" pitchFamily="34" charset="0"/>
                <a:cs typeface="Arial" panose="020B0604020202020204" pitchFamily="34" charset="0"/>
              </a:rPr>
              <a:t> du Québec (CMQ)</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320290"/>
            <a:ext cx="10515600" cy="4171949"/>
          </a:xfrm>
        </p:spPr>
        <p:txBody>
          <a:bodyPr>
            <a:normAutofit/>
          </a:bodyPr>
          <a:lstStyle/>
          <a:p>
            <a:r>
              <a:rPr lang="en-US" dirty="0" smtClean="0">
                <a:latin typeface="Arial" panose="020B0604020202020204" pitchFamily="34" charset="0"/>
                <a:cs typeface="Arial" panose="020B0604020202020204" pitchFamily="34" charset="0"/>
              </a:rPr>
              <a:t>The McGill </a:t>
            </a:r>
            <a:r>
              <a:rPr lang="en-US" dirty="0" smtClean="0">
                <a:solidFill>
                  <a:srgbClr val="0070C0"/>
                </a:solidFill>
                <a:latin typeface="Arial" panose="020B0604020202020204" pitchFamily="34" charset="0"/>
                <a:cs typeface="Arial" panose="020B0604020202020204" pitchFamily="34" charset="0"/>
              </a:rPr>
              <a:t>Postgraduate Medical Education (PGME) </a:t>
            </a:r>
            <a:r>
              <a:rPr lang="en-US" dirty="0" smtClean="0">
                <a:latin typeface="Arial" panose="020B0604020202020204" pitchFamily="34" charset="0"/>
                <a:cs typeface="Arial" panose="020B0604020202020204" pitchFamily="34" charset="0"/>
              </a:rPr>
              <a:t>office welcomes applications from medical doctors who are applying for accredited residency or post-residency fellowship programs.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IMG’s who are Residents of Canada, and for IMG’s who did not obtain their Medical Degree in Canada or the United States, you must first pass the equivalence process with the </a:t>
            </a:r>
            <a:r>
              <a:rPr lang="en-US" dirty="0" err="1" smtClean="0">
                <a:solidFill>
                  <a:srgbClr val="0070C0"/>
                </a:solidFill>
                <a:latin typeface="Arial" panose="020B0604020202020204" pitchFamily="34" charset="0"/>
                <a:cs typeface="Arial" panose="020B0604020202020204" pitchFamily="34" charset="0"/>
              </a:rPr>
              <a:t>Collège</a:t>
            </a:r>
            <a:r>
              <a:rPr lang="en-US" dirty="0" smtClean="0">
                <a:solidFill>
                  <a:srgbClr val="0070C0"/>
                </a:solidFill>
                <a:latin typeface="Arial" panose="020B0604020202020204" pitchFamily="34" charset="0"/>
                <a:cs typeface="Arial" panose="020B0604020202020204" pitchFamily="34" charset="0"/>
              </a:rPr>
              <a:t> des </a:t>
            </a:r>
            <a:r>
              <a:rPr lang="en-US" dirty="0" err="1" smtClean="0">
                <a:solidFill>
                  <a:srgbClr val="0070C0"/>
                </a:solidFill>
                <a:latin typeface="Arial" panose="020B0604020202020204" pitchFamily="34" charset="0"/>
                <a:cs typeface="Arial" panose="020B0604020202020204" pitchFamily="34" charset="0"/>
              </a:rPr>
              <a:t>médecins</a:t>
            </a:r>
            <a:r>
              <a:rPr lang="en-US" dirty="0" smtClean="0">
                <a:solidFill>
                  <a:srgbClr val="0070C0"/>
                </a:solidFill>
                <a:latin typeface="Arial" panose="020B0604020202020204" pitchFamily="34" charset="0"/>
                <a:cs typeface="Arial" panose="020B0604020202020204" pitchFamily="34" charset="0"/>
              </a:rPr>
              <a:t> du Québec (CMQ) </a:t>
            </a:r>
            <a:r>
              <a:rPr lang="en-US" dirty="0" smtClean="0">
                <a:latin typeface="Arial" panose="020B0604020202020204" pitchFamily="34" charset="0"/>
                <a:cs typeface="Arial" panose="020B0604020202020204" pitchFamily="34" charset="0"/>
              </a:rPr>
              <a:t>before you can apply for residency training.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31905" cy="1005840"/>
          </a:xfrm>
          <a:prstGeom prst="rect">
            <a:avLst/>
          </a:prstGeom>
        </p:spPr>
      </p:pic>
    </p:spTree>
    <p:extLst>
      <p:ext uri="{BB962C8B-B14F-4D97-AF65-F5344CB8AC3E}">
        <p14:creationId xmlns:p14="http://schemas.microsoft.com/office/powerpoint/2010/main" val="345919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Visit our website &amp; Contact Us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EB"/>
          </a:solidFill>
        </p:spPr>
        <p:txBody>
          <a:bodyPr>
            <a:normAutofit fontScale="47500" lnSpcReduction="20000"/>
          </a:bodyPr>
          <a:lstStyle/>
          <a:p>
            <a:endParaRPr lang="en-US" b="1" dirty="0" smtClean="0">
              <a:sym typeface="ZapfDingbats" pitchFamily="82" charset="2"/>
            </a:endParaRPr>
          </a:p>
          <a:p>
            <a:pPr marL="0" indent="0">
              <a:buNone/>
            </a:pPr>
            <a:r>
              <a:rPr lang="en-US" sz="5900" b="1" dirty="0">
                <a:latin typeface="Arial" panose="020B0604020202020204" pitchFamily="34" charset="0"/>
                <a:cs typeface="Arial" panose="020B0604020202020204" pitchFamily="34" charset="0"/>
                <a:sym typeface="ZapfDingbats" pitchFamily="82" charset="2"/>
              </a:rPr>
              <a:t>Website:</a:t>
            </a:r>
            <a:r>
              <a:rPr lang="en-US" b="1" dirty="0" smtClean="0">
                <a:sym typeface="ZapfDingbats" pitchFamily="82" charset="2"/>
              </a:rPr>
              <a:t/>
            </a:r>
            <a:br>
              <a:rPr lang="en-US" b="1" dirty="0" smtClean="0">
                <a:sym typeface="ZapfDingbats" pitchFamily="82" charset="2"/>
              </a:rPr>
            </a:br>
            <a:endParaRPr lang="en-US" b="1" dirty="0" smtClean="0">
              <a:sym typeface="ZapfDingbats" pitchFamily="82" charset="2"/>
            </a:endParaRPr>
          </a:p>
          <a:p>
            <a:r>
              <a:rPr lang="en-US" sz="4200" b="1" dirty="0" smtClean="0">
                <a:latin typeface="Arial" panose="020B0604020202020204" pitchFamily="34" charset="0"/>
                <a:cs typeface="Arial" panose="020B0604020202020204" pitchFamily="34" charset="0"/>
                <a:sym typeface="ZapfDingbats" pitchFamily="82" charset="2"/>
              </a:rPr>
              <a:t> </a:t>
            </a:r>
            <a:r>
              <a:rPr lang="en-US" sz="4200" b="1" dirty="0" smtClean="0">
                <a:latin typeface="Arial" panose="020B0604020202020204" pitchFamily="34" charset="0"/>
                <a:cs typeface="Arial" panose="020B0604020202020204" pitchFamily="34" charset="0"/>
              </a:rPr>
              <a:t> </a:t>
            </a:r>
            <a:r>
              <a:rPr lang="en-US" sz="4200" b="1" dirty="0">
                <a:solidFill>
                  <a:srgbClr val="0070C0"/>
                </a:solidFill>
                <a:latin typeface="Arial" panose="020B0604020202020204" pitchFamily="34" charset="0"/>
                <a:cs typeface="Arial" panose="020B0604020202020204" pitchFamily="34" charset="0"/>
                <a:hlinkClick r:id="rId4"/>
              </a:rPr>
              <a:t>http://</a:t>
            </a:r>
            <a:r>
              <a:rPr lang="en-US" sz="4200" b="1" dirty="0" smtClean="0">
                <a:solidFill>
                  <a:srgbClr val="0070C0"/>
                </a:solidFill>
                <a:latin typeface="Arial" panose="020B0604020202020204" pitchFamily="34" charset="0"/>
                <a:cs typeface="Arial" panose="020B0604020202020204" pitchFamily="34" charset="0"/>
                <a:hlinkClick r:id="rId4"/>
              </a:rPr>
              <a:t>www.mcgill.ca/medadmissions</a:t>
            </a:r>
            <a:endParaRPr lang="en-US" sz="4200" b="1" dirty="0" smtClean="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a:p>
            <a:pPr marL="0" indent="0">
              <a:buNone/>
            </a:pPr>
            <a:r>
              <a:rPr lang="en-US" sz="5900" b="1" dirty="0" smtClean="0">
                <a:latin typeface="Arial" panose="020B0604020202020204" pitchFamily="34" charset="0"/>
                <a:cs typeface="Arial" panose="020B0604020202020204" pitchFamily="34" charset="0"/>
              </a:rPr>
              <a:t>Contact Us:</a:t>
            </a:r>
          </a:p>
          <a:p>
            <a:endParaRPr lang="en-US" b="1" dirty="0">
              <a:solidFill>
                <a:srgbClr val="0070C0"/>
              </a:solidFill>
              <a:latin typeface="Arial" panose="020B0604020202020204" pitchFamily="34" charset="0"/>
              <a:cs typeface="Arial" panose="020B0604020202020204" pitchFamily="34" charset="0"/>
            </a:endParaRPr>
          </a:p>
          <a:p>
            <a:pPr>
              <a:buNone/>
            </a:pPr>
            <a:r>
              <a:rPr lang="en-US" sz="3600" b="1" dirty="0">
                <a:latin typeface="Arial" panose="020B0604020202020204" pitchFamily="34" charset="0"/>
                <a:cs typeface="Arial" panose="020B0604020202020204" pitchFamily="34" charset="0"/>
                <a:sym typeface="Wingdings" pitchFamily="2" charset="2"/>
              </a:rPr>
              <a:t> </a:t>
            </a:r>
            <a:r>
              <a:rPr lang="en-US" sz="3600" b="1" dirty="0" smtClean="0">
                <a:latin typeface="Arial" panose="020B0604020202020204" pitchFamily="34" charset="0"/>
                <a:cs typeface="Arial" panose="020B0604020202020204" pitchFamily="34" charset="0"/>
                <a:sym typeface="Wingdings" pitchFamily="2" charset="2"/>
                <a:hlinkClick r:id="rId5"/>
              </a:rPr>
              <a:t>admissions.med@mcgill.ca</a:t>
            </a:r>
            <a:r>
              <a:rPr lang="en-US" sz="3600" b="1" dirty="0" smtClean="0">
                <a:latin typeface="Arial" panose="020B0604020202020204" pitchFamily="34" charset="0"/>
                <a:cs typeface="Arial" panose="020B0604020202020204" pitchFamily="34" charset="0"/>
                <a:sym typeface="Wingdings" pitchFamily="2" charset="2"/>
              </a:rPr>
              <a:t> </a:t>
            </a:r>
            <a:endParaRPr lang="en-US" sz="3600" b="1" dirty="0">
              <a:latin typeface="Arial" panose="020B0604020202020204" pitchFamily="34" charset="0"/>
              <a:cs typeface="Arial" panose="020B0604020202020204" pitchFamily="34" charset="0"/>
              <a:sym typeface="Wingdings" pitchFamily="2" charset="2"/>
            </a:endParaRPr>
          </a:p>
          <a:p>
            <a:pPr>
              <a:buNone/>
            </a:pPr>
            <a:r>
              <a:rPr lang="en-US" sz="3600" b="1" dirty="0">
                <a:latin typeface="Arial" panose="020B0604020202020204" pitchFamily="34" charset="0"/>
                <a:cs typeface="Arial" panose="020B0604020202020204" pitchFamily="34" charset="0"/>
                <a:sym typeface="Wingdings 2" pitchFamily="18" charset="2"/>
              </a:rPr>
              <a:t> 514-398-3517</a:t>
            </a:r>
          </a:p>
          <a:p>
            <a:pPr>
              <a:buNone/>
            </a:pPr>
            <a:r>
              <a:rPr lang="en-US" sz="3600" b="1" dirty="0">
                <a:latin typeface="Arial" panose="020B0604020202020204" pitchFamily="34" charset="0"/>
                <a:cs typeface="Arial" panose="020B0604020202020204" pitchFamily="34" charset="0"/>
                <a:sym typeface="Wingdings" pitchFamily="2" charset="2"/>
              </a:rPr>
              <a:t> </a:t>
            </a:r>
            <a:r>
              <a:rPr lang="en-US" sz="3600" dirty="0">
                <a:latin typeface="Arial" panose="020B0604020202020204" pitchFamily="34" charset="0"/>
                <a:cs typeface="Arial" panose="020B0604020202020204" pitchFamily="34" charset="0"/>
                <a:sym typeface="Wingdings" pitchFamily="2" charset="2"/>
              </a:rPr>
              <a:t>(+1) 514-398-4631</a:t>
            </a:r>
          </a:p>
          <a:p>
            <a:endParaRPr lang="en-US" dirty="0">
              <a:latin typeface="Arial" panose="020B0604020202020204" pitchFamily="34" charset="0"/>
              <a:cs typeface="Arial" panose="020B0604020202020204" pitchFamily="34" charset="0"/>
            </a:endParaRPr>
          </a:p>
          <a:p>
            <a:pPr algn="r">
              <a:buNone/>
            </a:pPr>
            <a:r>
              <a:rPr lang="en-US" sz="4400" b="1" dirty="0">
                <a:latin typeface="Arial" panose="020B0604020202020204" pitchFamily="34" charset="0"/>
                <a:cs typeface="Arial" panose="020B0604020202020204" pitchFamily="34" charset="0"/>
              </a:rPr>
              <a:t>1010, rue </a:t>
            </a:r>
            <a:r>
              <a:rPr lang="en-US" sz="4400" b="1" dirty="0" err="1">
                <a:latin typeface="Arial" panose="020B0604020202020204" pitchFamily="34" charset="0"/>
                <a:cs typeface="Arial" panose="020B0604020202020204" pitchFamily="34" charset="0"/>
              </a:rPr>
              <a:t>Sherbrooke</a:t>
            </a:r>
            <a:r>
              <a:rPr lang="en-US" sz="4400" b="1" dirty="0">
                <a:latin typeface="Arial" panose="020B0604020202020204" pitchFamily="34" charset="0"/>
                <a:cs typeface="Arial" panose="020B0604020202020204" pitchFamily="34" charset="0"/>
              </a:rPr>
              <a:t> O., Suite 1210</a:t>
            </a:r>
          </a:p>
          <a:p>
            <a:pPr algn="r">
              <a:buNone/>
            </a:pPr>
            <a:r>
              <a:rPr lang="en-US" sz="4400" b="1" dirty="0">
                <a:latin typeface="Arial" panose="020B0604020202020204" pitchFamily="34" charset="0"/>
                <a:cs typeface="Arial" panose="020B0604020202020204" pitchFamily="34" charset="0"/>
              </a:rPr>
              <a:t>Montréal (Québec) H3A 2R7</a:t>
            </a:r>
          </a:p>
          <a:p>
            <a:pPr algn="r">
              <a:buNone/>
            </a:pPr>
            <a:r>
              <a:rPr lang="en-US" sz="2900" b="1" dirty="0">
                <a:latin typeface="Arial" panose="020B0604020202020204" pitchFamily="34" charset="0"/>
                <a:cs typeface="Arial" panose="020B0604020202020204" pitchFamily="34" charset="0"/>
              </a:rPr>
              <a:t>Corner </a:t>
            </a:r>
            <a:r>
              <a:rPr lang="en-US" sz="2900" b="1" dirty="0" err="1">
                <a:latin typeface="Arial" panose="020B0604020202020204" pitchFamily="34" charset="0"/>
                <a:cs typeface="Arial" panose="020B0604020202020204" pitchFamily="34" charset="0"/>
              </a:rPr>
              <a:t>Sherbrooke</a:t>
            </a:r>
            <a:r>
              <a:rPr lang="en-US" sz="2900" b="1" dirty="0">
                <a:latin typeface="Arial" panose="020B0604020202020204" pitchFamily="34" charset="0"/>
                <a:cs typeface="Arial" panose="020B0604020202020204" pitchFamily="34" charset="0"/>
              </a:rPr>
              <a:t> &amp; Metcalfe</a:t>
            </a:r>
          </a:p>
          <a:p>
            <a:endParaRPr lang="en-US" b="1" dirty="0">
              <a:solidFill>
                <a:srgbClr val="0070C0"/>
              </a:solidFill>
            </a:endParaRPr>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331905" cy="1005840"/>
          </a:xfrm>
          <a:prstGeom prst="rect">
            <a:avLst/>
          </a:prstGeom>
        </p:spPr>
      </p:pic>
      <p:pic>
        <p:nvPicPr>
          <p:cNvPr id="5" name="Picture 4" descr="Medicine Crest.JPG"/>
          <p:cNvPicPr>
            <a:picLocks noChangeAspect="1"/>
          </p:cNvPicPr>
          <p:nvPr>
            <p:custDataLst>
              <p:tags r:id="rId1"/>
            </p:custDataLst>
          </p:nvPr>
        </p:nvPicPr>
        <p:blipFill>
          <a:blip r:embed="rId7">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8">
                    <a14:imgEffect>
                      <a14:sharpenSoften amount="-25000"/>
                    </a14:imgEffect>
                    <a14:imgEffect>
                      <a14:brightnessContrast bright="40000"/>
                    </a14:imgEffect>
                  </a14:imgLayer>
                </a14:imgProps>
              </a:ext>
            </a:extLst>
          </a:blip>
          <a:stretch>
            <a:fillRect/>
          </a:stretch>
        </p:blipFill>
        <p:spPr>
          <a:xfrm>
            <a:off x="8395550" y="2146885"/>
            <a:ext cx="2197406" cy="2239013"/>
          </a:xfrm>
          <a:prstGeom prst="rect">
            <a:avLst/>
          </a:prstGeom>
          <a:effectLst/>
        </p:spPr>
      </p:pic>
    </p:spTree>
    <p:extLst>
      <p:ext uri="{BB962C8B-B14F-4D97-AF65-F5344CB8AC3E}">
        <p14:creationId xmlns:p14="http://schemas.microsoft.com/office/powerpoint/2010/main" val="413738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3600" b="1" dirty="0" smtClean="0">
                <a:solidFill>
                  <a:srgbClr val="6699FF"/>
                </a:solidFill>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Thank you for coming and wishing you all the best with your application!</a:t>
            </a:r>
            <a:endParaRPr lang="en-US" sz="3600" b="1" dirty="0">
              <a:solidFill>
                <a:srgbClr val="6699FF"/>
              </a:solidFill>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 y="230188"/>
            <a:ext cx="4331905" cy="1005840"/>
          </a:xfrm>
          <a:prstGeom prst="rect">
            <a:avLst/>
          </a:prstGeom>
        </p:spPr>
      </p:pic>
    </p:spTree>
    <p:extLst>
      <p:ext uri="{BB962C8B-B14F-4D97-AF65-F5344CB8AC3E}">
        <p14:creationId xmlns:p14="http://schemas.microsoft.com/office/powerpoint/2010/main" val="194376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7925"/>
          </a:xfrm>
        </p:spPr>
        <p:txBody>
          <a:bodyPr>
            <a:normAutofit fontScale="90000"/>
          </a:bodyPr>
          <a:lstStyle/>
          <a:p>
            <a:pPr algn="ct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2 year Category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The number of positions available is contingent on the number of attritions from the regular stream of the MDCM program in previous years, which may include years where there are no positions available.</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Applications to the IMG-2 category are assessed together as a separate pool.</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Candidates who are selected are exempted from the Fundamentals of Medicine and Dentistry component (FMD) of the M.D.,C.M. program and enter the program in the Transition to Clinical Practice (TPC) component, starting in April for the Med-2 (second year).</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10" y="82550"/>
            <a:ext cx="4068606" cy="944704"/>
          </a:xfrm>
          <a:prstGeom prst="rect">
            <a:avLst/>
          </a:prstGeom>
        </p:spPr>
      </p:pic>
    </p:spTree>
    <p:extLst>
      <p:ext uri="{BB962C8B-B14F-4D97-AF65-F5344CB8AC3E}">
        <p14:creationId xmlns:p14="http://schemas.microsoft.com/office/powerpoint/2010/main" val="126389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6555"/>
          </a:xfrm>
        </p:spPr>
        <p:txBody>
          <a:bodyPr>
            <a:normAutofit/>
          </a:bodyPr>
          <a:lstStyle/>
          <a:p>
            <a:pPr algn="ctr"/>
            <a:r>
              <a:rPr lang="en-US" sz="3600" dirty="0" smtClean="0">
                <a:latin typeface="Arial" panose="020B0604020202020204" pitchFamily="34" charset="0"/>
                <a:cs typeface="Arial" panose="020B0604020202020204" pitchFamily="34" charset="0"/>
              </a:rPr>
              <a:t>M.D.C.M Curriculum Schema</a:t>
            </a:r>
            <a:endParaRPr lang="en-US" sz="3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1668780" y="1565910"/>
            <a:ext cx="8835390" cy="51320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510" y="0"/>
            <a:ext cx="4068606" cy="944704"/>
          </a:xfrm>
          <a:prstGeom prst="rect">
            <a:avLst/>
          </a:prstGeom>
        </p:spPr>
      </p:pic>
    </p:spTree>
    <p:extLst>
      <p:ext uri="{BB962C8B-B14F-4D97-AF65-F5344CB8AC3E}">
        <p14:creationId xmlns:p14="http://schemas.microsoft.com/office/powerpoint/2010/main" val="141589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281922"/>
            <a:ext cx="10515600" cy="2004078"/>
          </a:xfrm>
        </p:spPr>
        <p:txBody>
          <a:bodyPr>
            <a:normAutofit/>
          </a:bodyPr>
          <a:lstStyle/>
          <a:p>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What </a:t>
            </a:r>
            <a:r>
              <a:rPr lang="en-US" sz="2800" dirty="0">
                <a:latin typeface="Arial" panose="020B0604020202020204" pitchFamily="34" charset="0"/>
                <a:cs typeface="Arial" panose="020B0604020202020204" pitchFamily="34" charset="0"/>
              </a:rPr>
              <a:t>are the academic requirements to apply to the </a:t>
            </a:r>
            <a:r>
              <a:rPr lang="en-US" sz="2800" dirty="0" smtClean="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year category?</a:t>
            </a:r>
            <a:endParaRPr lang="en-US" sz="2800" dirty="0"/>
          </a:p>
        </p:txBody>
      </p:sp>
      <p:sp>
        <p:nvSpPr>
          <p:cNvPr id="3" name="Content Placeholder 2"/>
          <p:cNvSpPr>
            <a:spLocks noGrp="1"/>
          </p:cNvSpPr>
          <p:nvPr>
            <p:ph idx="1"/>
          </p:nvPr>
        </p:nvSpPr>
        <p:spPr>
          <a:xfrm>
            <a:off x="838200" y="2285999"/>
            <a:ext cx="10515600" cy="3890963"/>
          </a:xfrm>
        </p:spPr>
        <p:txBody>
          <a:bodyPr>
            <a:normAutofit fontScale="62500" lnSpcReduction="20000"/>
          </a:bodyPr>
          <a:lstStyle/>
          <a:p>
            <a:r>
              <a:rPr lang="en-US" dirty="0" smtClean="0">
                <a:latin typeface="Arial" panose="020B0604020202020204" pitchFamily="34" charset="0"/>
                <a:cs typeface="Arial" panose="020B0604020202020204" pitchFamily="34" charset="0"/>
              </a:rPr>
              <a:t>Recognized </a:t>
            </a:r>
            <a:r>
              <a:rPr lang="en-US" dirty="0">
                <a:solidFill>
                  <a:schemeClr val="accent1">
                    <a:lumMod val="75000"/>
                  </a:schemeClr>
                </a:solidFill>
                <a:latin typeface="Arial" panose="020B0604020202020204" pitchFamily="34" charset="0"/>
                <a:cs typeface="Arial" panose="020B0604020202020204" pitchFamily="34" charset="0"/>
              </a:rPr>
              <a:t>resident of Québec</a:t>
            </a:r>
          </a:p>
          <a:p>
            <a:r>
              <a:rPr lang="en-US" dirty="0">
                <a:latin typeface="Arial" panose="020B0604020202020204" pitchFamily="34" charset="0"/>
                <a:cs typeface="Arial" panose="020B0604020202020204" pitchFamily="34" charset="0"/>
              </a:rPr>
              <a:t>Hold a medical degree: Accredited medical school recognized by the </a:t>
            </a:r>
            <a:r>
              <a:rPr lang="en-US" dirty="0">
                <a:solidFill>
                  <a:srgbClr val="0070C0"/>
                </a:solidFill>
                <a:latin typeface="Arial" panose="020B0604020202020204" pitchFamily="34" charset="0"/>
                <a:cs typeface="Arial" panose="020B0604020202020204" pitchFamily="34" charset="0"/>
              </a:rPr>
              <a:t>World Health Organization</a:t>
            </a:r>
            <a:r>
              <a:rPr lang="en-US" dirty="0">
                <a:solidFill>
                  <a:srgbClr val="CC33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(Applicants must be in good standing)</a:t>
            </a:r>
          </a:p>
          <a:p>
            <a:r>
              <a:rPr lang="en-US" dirty="0">
                <a:latin typeface="Arial" panose="020B0604020202020204" pitchFamily="34" charset="0"/>
                <a:cs typeface="Arial" panose="020B0604020202020204" pitchFamily="34" charset="0"/>
              </a:rPr>
              <a:t>MCCEE: </a:t>
            </a:r>
            <a:r>
              <a:rPr lang="en-US" dirty="0">
                <a:solidFill>
                  <a:srgbClr val="0070C0"/>
                </a:solidFill>
                <a:latin typeface="Arial" panose="020B0604020202020204" pitchFamily="34" charset="0"/>
                <a:cs typeface="Arial" panose="020B0604020202020204" pitchFamily="34" charset="0"/>
              </a:rPr>
              <a:t>Medical Council of Canada Evaluating </a:t>
            </a:r>
            <a:r>
              <a:rPr lang="en-US" dirty="0">
                <a:latin typeface="Arial" panose="020B0604020202020204" pitchFamily="34" charset="0"/>
                <a:cs typeface="Arial" panose="020B0604020202020204" pitchFamily="34" charset="0"/>
              </a:rPr>
              <a:t>Exam </a:t>
            </a:r>
            <a:r>
              <a:rPr lang="en-US" dirty="0">
                <a:solidFill>
                  <a:srgbClr val="FF0000"/>
                </a:solidFill>
                <a:latin typeface="Arial" panose="020B0604020202020204" pitchFamily="34" charset="0"/>
                <a:cs typeface="Arial" panose="020B0604020202020204" pitchFamily="34" charset="0"/>
              </a:rPr>
              <a:t>(</a:t>
            </a:r>
            <a:r>
              <a:rPr lang="en-US" i="1" dirty="0">
                <a:solidFill>
                  <a:srgbClr val="FF0000"/>
                </a:solidFill>
                <a:latin typeface="Arial" panose="020B0604020202020204" pitchFamily="34" charset="0"/>
                <a:cs typeface="Arial" panose="020B0604020202020204" pitchFamily="34" charset="0"/>
              </a:rPr>
              <a:t>note: for the 2019 admission, the MCCEE exam is required; however this exam is being phased out; the admission process for 2020 is currently under revision and will be published in Fall </a:t>
            </a:r>
            <a:r>
              <a:rPr lang="en-US" i="1" dirty="0" smtClean="0">
                <a:solidFill>
                  <a:srgbClr val="FF0000"/>
                </a:solidFill>
                <a:latin typeface="Arial" panose="020B0604020202020204" pitchFamily="34" charset="0"/>
                <a:cs typeface="Arial" panose="020B0604020202020204" pitchFamily="34" charset="0"/>
              </a:rPr>
              <a:t>2019</a:t>
            </a:r>
            <a:r>
              <a:rPr lang="en-US" dirty="0" smtClean="0">
                <a:solidFill>
                  <a:srgbClr val="FF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Medical School Performance Report or Evaluation, together with medical school academic transcript)</a:t>
            </a:r>
          </a:p>
          <a:p>
            <a:r>
              <a:rPr lang="en-US" dirty="0" err="1">
                <a:solidFill>
                  <a:srgbClr val="0070C0"/>
                </a:solidFill>
                <a:latin typeface="Arial" panose="020B0604020202020204" pitchFamily="34" charset="0"/>
                <a:cs typeface="Arial" panose="020B0604020202020204" pitchFamily="34" charset="0"/>
              </a:rPr>
              <a:t>CASPer</a:t>
            </a:r>
            <a:r>
              <a:rPr lang="en-US" dirty="0">
                <a:solidFill>
                  <a:srgbClr val="0070C0"/>
                </a:solidFill>
                <a:latin typeface="Arial" panose="020B0604020202020204" pitchFamily="34" charset="0"/>
                <a:cs typeface="Arial" panose="020B0604020202020204" pitchFamily="34" charset="0"/>
              </a:rPr>
              <a:t> test </a:t>
            </a:r>
            <a:r>
              <a:rPr lang="en-US" dirty="0">
                <a:latin typeface="Arial" panose="020B0604020202020204" pitchFamily="34" charset="0"/>
                <a:cs typeface="Arial" panose="020B0604020202020204" pitchFamily="34" charset="0"/>
              </a:rPr>
              <a:t>(Computer-Based Assessment for Sampling Personal Characteristics) to register go to: takecasper.com    </a:t>
            </a:r>
          </a:p>
          <a:p>
            <a:r>
              <a:rPr lang="en-US" dirty="0">
                <a:latin typeface="Arial" panose="020B0604020202020204" pitchFamily="34" charset="0"/>
                <a:cs typeface="Arial" panose="020B0604020202020204" pitchFamily="34" charset="0"/>
              </a:rPr>
              <a:t>Proof of </a:t>
            </a:r>
            <a:r>
              <a:rPr lang="en-US" dirty="0">
                <a:solidFill>
                  <a:srgbClr val="0070C0"/>
                </a:solidFill>
                <a:latin typeface="Arial" panose="020B0604020202020204" pitchFamily="34" charset="0"/>
                <a:cs typeface="Arial" panose="020B0604020202020204" pitchFamily="34" charset="0"/>
              </a:rPr>
              <a:t>English</a:t>
            </a:r>
            <a:r>
              <a:rPr lang="en-US" dirty="0">
                <a:latin typeface="Arial" panose="020B0604020202020204" pitchFamily="34" charset="0"/>
                <a:cs typeface="Arial" panose="020B0604020202020204" pitchFamily="34" charset="0"/>
              </a:rPr>
              <a:t> </a:t>
            </a:r>
            <a:r>
              <a:rPr lang="en-US" u="sng" dirty="0">
                <a:solidFill>
                  <a:srgbClr val="0070C0"/>
                </a:solidFill>
                <a:latin typeface="Arial" panose="020B0604020202020204" pitchFamily="34" charset="0"/>
                <a:cs typeface="Arial" panose="020B0604020202020204" pitchFamily="34" charset="0"/>
              </a:rPr>
              <a:t>or</a:t>
            </a:r>
            <a:r>
              <a:rPr lang="en-US" dirty="0">
                <a:solidFill>
                  <a:srgbClr val="0070C0"/>
                </a:solidFill>
                <a:latin typeface="Arial" panose="020B0604020202020204" pitchFamily="34" charset="0"/>
                <a:cs typeface="Arial" panose="020B0604020202020204" pitchFamily="34" charset="0"/>
              </a:rPr>
              <a:t> French proficiency </a:t>
            </a:r>
            <a:r>
              <a:rPr lang="en-US" dirty="0">
                <a:latin typeface="Arial" panose="020B0604020202020204" pitchFamily="34" charset="0"/>
                <a:cs typeface="Arial" panose="020B0604020202020204" pitchFamily="34" charset="0"/>
              </a:rPr>
              <a:t>(unless you have completed your MD in English or French or meet the exemptions that are found on our website</a:t>
            </a:r>
          </a:p>
          <a:p>
            <a:pPr marL="0" indent="0">
              <a:buNone/>
            </a:pPr>
            <a:r>
              <a:rPr lang="en-US" i="1" dirty="0">
                <a:latin typeface="Arial" panose="020B0604020202020204" pitchFamily="34" charset="0"/>
                <a:cs typeface="Arial" panose="020B0604020202020204" pitchFamily="34" charset="0"/>
              </a:rPr>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For the full list of admission requirements and documents please view our website: </a:t>
            </a:r>
            <a:r>
              <a:rPr lang="en-US" i="1" dirty="0">
                <a:latin typeface="Arial" panose="020B0604020202020204" pitchFamily="34" charset="0"/>
                <a:cs typeface="Arial" panose="020B0604020202020204" pitchFamily="34" charset="0"/>
                <a:hlinkClick r:id="rId3"/>
              </a:rPr>
              <a:t>https://mcgill.ca/medadmissions/programs/mdcm-img</a:t>
            </a:r>
            <a:r>
              <a:rPr lang="en-US" i="1" dirty="0">
                <a:latin typeface="Arial" panose="020B0604020202020204" pitchFamily="34" charset="0"/>
                <a:cs typeface="Arial" panose="020B0604020202020204" pitchFamily="34" charset="0"/>
              </a:rPr>
              <a:t> </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510" y="0"/>
            <a:ext cx="4068606" cy="944704"/>
          </a:xfrm>
          <a:prstGeom prst="rect">
            <a:avLst/>
          </a:prstGeom>
        </p:spPr>
      </p:pic>
    </p:spTree>
    <p:extLst>
      <p:ext uri="{BB962C8B-B14F-4D97-AF65-F5344CB8AC3E}">
        <p14:creationId xmlns:p14="http://schemas.microsoft.com/office/powerpoint/2010/main" val="161286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r>
              <a:rPr lang="en-US" sz="4000" dirty="0" smtClean="0">
                <a:latin typeface="Arial" panose="020B0604020202020204" pitchFamily="34" charset="0"/>
                <a:cs typeface="Arial" panose="020B0604020202020204" pitchFamily="34" charset="0"/>
              </a:rPr>
              <a:t>How </a:t>
            </a:r>
            <a:r>
              <a:rPr lang="en-US" sz="4000" dirty="0">
                <a:latin typeface="Arial" panose="020B0604020202020204" pitchFamily="34" charset="0"/>
                <a:cs typeface="Arial" panose="020B0604020202020204" pitchFamily="34" charset="0"/>
              </a:rPr>
              <a:t>are applications assessed for the IMG </a:t>
            </a:r>
            <a:r>
              <a:rPr lang="en-US" sz="4000" dirty="0" smtClean="0">
                <a:latin typeface="Arial" panose="020B0604020202020204" pitchFamily="34" charset="0"/>
                <a:cs typeface="Arial" panose="020B0604020202020204" pitchFamily="34" charset="0"/>
              </a:rPr>
              <a:t>2?</a:t>
            </a:r>
            <a:endParaRPr lang="en-US" sz="4000" dirty="0"/>
          </a:p>
        </p:txBody>
      </p:sp>
      <p:sp>
        <p:nvSpPr>
          <p:cNvPr id="3" name="Content Placeholder 2"/>
          <p:cNvSpPr>
            <a:spLocks noGrp="1"/>
          </p:cNvSpPr>
          <p:nvPr>
            <p:ph idx="1"/>
          </p:nvPr>
        </p:nvSpPr>
        <p:spPr>
          <a:xfrm>
            <a:off x="838200" y="2160269"/>
            <a:ext cx="10515600" cy="4016693"/>
          </a:xfrm>
        </p:spPr>
        <p:txBody>
          <a:bodyPr>
            <a:normAutofit fontScale="70000" lnSpcReduction="20000"/>
          </a:bodyPr>
          <a:lstStyle/>
          <a:p>
            <a:r>
              <a:rPr lang="en-US" dirty="0">
                <a:latin typeface="Arial" panose="020B0604020202020204" pitchFamily="34" charset="0"/>
                <a:cs typeface="Arial" panose="020B0604020202020204" pitchFamily="34" charset="0"/>
              </a:rPr>
              <a:t>An </a:t>
            </a:r>
            <a:r>
              <a:rPr lang="en-US" u="sng" dirty="0">
                <a:latin typeface="Arial" panose="020B0604020202020204" pitchFamily="34" charset="0"/>
                <a:cs typeface="Arial" panose="020B0604020202020204" pitchFamily="34" charset="0"/>
                <a:hlinkClick r:id="rId3"/>
              </a:rPr>
              <a:t>evaluation of academic performance</a:t>
            </a:r>
            <a:r>
              <a:rPr lang="en-US" dirty="0">
                <a:latin typeface="Arial" panose="020B0604020202020204" pitchFamily="34" charset="0"/>
                <a:cs typeface="Arial" panose="020B0604020202020204" pitchFamily="34" charset="0"/>
              </a:rPr>
              <a:t> is conducted for all complete applications.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is no strict GPA threshold for consideration.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order to determine which candidates will be invited to interviews, results of academic and supplemental document evaluation are evaluated as follows:</a:t>
            </a:r>
          </a:p>
          <a:p>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Academic criteria:</a:t>
            </a:r>
          </a:p>
          <a:p>
            <a:r>
              <a:rPr lang="en-US" dirty="0">
                <a:latin typeface="Arial" panose="020B0604020202020204" pitchFamily="34" charset="0"/>
                <a:cs typeface="Arial" panose="020B0604020202020204" pitchFamily="34" charset="0"/>
              </a:rPr>
              <a:t>63% MCCEE score</a:t>
            </a:r>
          </a:p>
          <a:p>
            <a:r>
              <a:rPr lang="en-US" dirty="0">
                <a:latin typeface="Arial" panose="020B0604020202020204" pitchFamily="34" charset="0"/>
                <a:cs typeface="Arial" panose="020B0604020202020204" pitchFamily="34" charset="0"/>
              </a:rPr>
              <a:t>7% </a:t>
            </a:r>
            <a:r>
              <a:rPr lang="en-US" dirty="0" smtClean="0">
                <a:latin typeface="Arial" panose="020B0604020202020204" pitchFamily="34" charset="0"/>
                <a:cs typeface="Arial" panose="020B0604020202020204" pitchFamily="34" charset="0"/>
              </a:rPr>
              <a:t>transcripts and Medical School Performance Report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Non academic criteria:</a:t>
            </a:r>
          </a:p>
          <a:p>
            <a:r>
              <a:rPr lang="en-US" dirty="0">
                <a:latin typeface="Arial" panose="020B0604020202020204" pitchFamily="34" charset="0"/>
                <a:cs typeface="Arial" panose="020B0604020202020204" pitchFamily="34" charset="0"/>
              </a:rPr>
              <a:t>10% Curriculum vitae</a:t>
            </a:r>
          </a:p>
          <a:p>
            <a:r>
              <a:rPr lang="en-US" dirty="0">
                <a:latin typeface="Arial" panose="020B0604020202020204" pitchFamily="34" charset="0"/>
                <a:cs typeface="Arial" panose="020B0604020202020204" pitchFamily="34" charset="0"/>
              </a:rPr>
              <a:t>20% </a:t>
            </a:r>
            <a:r>
              <a:rPr lang="en-US" dirty="0" err="1">
                <a:latin typeface="Arial" panose="020B0604020202020204" pitchFamily="34" charset="0"/>
                <a:cs typeface="Arial" panose="020B0604020202020204" pitchFamily="34" charset="0"/>
              </a:rPr>
              <a:t>CASPer</a:t>
            </a:r>
            <a:r>
              <a:rPr lang="en-US" dirty="0">
                <a:latin typeface="Arial" panose="020B0604020202020204" pitchFamily="34" charset="0"/>
                <a:cs typeface="Arial" panose="020B0604020202020204" pitchFamily="34" charset="0"/>
              </a:rPr>
              <a:t> score</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068606" cy="944704"/>
          </a:xfrm>
          <a:prstGeom prst="rect">
            <a:avLst/>
          </a:prstGeom>
        </p:spPr>
      </p:pic>
    </p:spTree>
    <p:extLst>
      <p:ext uri="{BB962C8B-B14F-4D97-AF65-F5344CB8AC3E}">
        <p14:creationId xmlns:p14="http://schemas.microsoft.com/office/powerpoint/2010/main" val="116877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710"/>
            <a:ext cx="10877550" cy="2076580"/>
          </a:xfrm>
        </p:spPr>
        <p:txBody>
          <a:bodyPr>
            <a:normAutofit/>
          </a:bodyPr>
          <a:lstStyle/>
          <a:p>
            <a:pPr algn="ctr"/>
            <a:r>
              <a:rPr lang="en-US" sz="3000" b="1" dirty="0" smtClean="0">
                <a:latin typeface="Arial" panose="020B0604020202020204" pitchFamily="34" charset="0"/>
                <a:cs typeface="Arial" panose="020B0604020202020204" pitchFamily="34" charset="0"/>
              </a:rPr>
              <a:t/>
            </a:r>
            <a:br>
              <a:rPr lang="en-US" sz="3000" b="1" dirty="0" smtClean="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
            </a:r>
            <a:br>
              <a:rPr lang="en-US" sz="3000" b="1"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Number of Applicants and Number of Positions available for IMG 2</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57399"/>
            <a:ext cx="10515600" cy="4596063"/>
          </a:xfrm>
          <a:solidFill>
            <a:srgbClr val="FFFFEB"/>
          </a:solidFill>
        </p:spPr>
        <p:txBody>
          <a:bodyPr>
            <a:normAutofit fontScale="92500" lnSpcReduction="10000"/>
          </a:bodyPr>
          <a:lstStyle/>
          <a:p>
            <a:pPr marL="0" indent="0">
              <a:buNone/>
            </a:pPr>
            <a:endParaRPr lang="en-US" dirty="0" smtClean="0"/>
          </a:p>
          <a:p>
            <a:pPr marL="0" indent="0">
              <a:buNone/>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Approximate number of positions available for Spring 2019: </a:t>
            </a:r>
            <a:r>
              <a:rPr lang="en-US" sz="2400" b="1" dirty="0" smtClean="0">
                <a:latin typeface="Arial" panose="020B0604020202020204" pitchFamily="34" charset="0"/>
                <a:cs typeface="Arial" panose="020B0604020202020204" pitchFamily="34" charset="0"/>
              </a:rPr>
              <a:t> 2</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The number of positions available for the IMG program is dependent on attrition from previous years.  It is possible that no positions will be available in a given year, such as for the 2018 year.</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The number of applicants and accepted candidates for the IMG-2 year program for the 2017 academic year are provided as reference only:</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Number of applicants:  32</a:t>
            </a: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Number of applicants invited for an interview: 7</a:t>
            </a: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Number of offers: 1</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78" y="243710"/>
            <a:ext cx="4268932" cy="991218"/>
          </a:xfrm>
          <a:prstGeom prst="rect">
            <a:avLst/>
          </a:prstGeom>
        </p:spPr>
      </p:pic>
    </p:spTree>
    <p:extLst>
      <p:ext uri="{BB962C8B-B14F-4D97-AF65-F5344CB8AC3E}">
        <p14:creationId xmlns:p14="http://schemas.microsoft.com/office/powerpoint/2010/main" val="788656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The </a:t>
            </a:r>
            <a:r>
              <a:rPr lang="en-US" sz="3600" dirty="0" smtClean="0">
                <a:latin typeface="Arial" panose="020B0604020202020204" pitchFamily="34" charset="0"/>
                <a:cs typeface="Arial" panose="020B0604020202020204" pitchFamily="34" charset="0"/>
              </a:rPr>
              <a:t>4 </a:t>
            </a:r>
            <a:r>
              <a:rPr lang="en-US" sz="3600" dirty="0">
                <a:latin typeface="Arial" panose="020B0604020202020204" pitchFamily="34" charset="0"/>
                <a:cs typeface="Arial" panose="020B0604020202020204" pitchFamily="34" charset="0"/>
              </a:rPr>
              <a:t>year Category</a:t>
            </a:r>
            <a:endParaRPr lang="en-US" sz="3600" dirty="0"/>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The IMG-4 admissions pathway is open to all IMG’s, regardless of whether you are a resident of Quebec, Canada, or International.</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Admitted candidates will complete all of the 4 years of the undergraduate medical education program, with no advanced standing.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Admission is highly competitive, IMG-4 candidates are assessed with all university degree-holding applicants in their residency category, not just other IMGs.</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Note that many resident of Quebec applicants choose to apply to both the IMG-2 and IMG-4 streams.</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60" y="83202"/>
            <a:ext cx="4068606" cy="944704"/>
          </a:xfrm>
          <a:prstGeom prst="rect">
            <a:avLst/>
          </a:prstGeom>
        </p:spPr>
      </p:pic>
    </p:spTree>
    <p:extLst>
      <p:ext uri="{BB962C8B-B14F-4D97-AF65-F5344CB8AC3E}">
        <p14:creationId xmlns:p14="http://schemas.microsoft.com/office/powerpoint/2010/main" val="103956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9405"/>
          </a:xfrm>
        </p:spPr>
        <p:txBody>
          <a:bodyPr>
            <a:normAutofit/>
          </a:bodyPr>
          <a:lstStyle/>
          <a:p>
            <a:r>
              <a:rPr lang="en-US" sz="4000" b="1" dirty="0" smtClean="0"/>
              <a:t/>
            </a:r>
            <a:br>
              <a:rPr lang="en-US" sz="4000" b="1" dirty="0" smtClean="0"/>
            </a:br>
            <a:r>
              <a:rPr lang="en-US" sz="3100" dirty="0" smtClean="0">
                <a:latin typeface="Arial" panose="020B0604020202020204" pitchFamily="34" charset="0"/>
                <a:cs typeface="Arial" panose="020B0604020202020204" pitchFamily="34" charset="0"/>
              </a:rPr>
              <a:t>What are the academic requirements to apply to the 4 year category?</a:t>
            </a:r>
            <a:endParaRPr lang="en-US" sz="3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63039"/>
            <a:ext cx="10515600" cy="5269231"/>
          </a:xfrm>
        </p:spPr>
        <p:txBody>
          <a:bodyPr>
            <a:normAutofit fontScale="70000" lnSpcReduction="20000"/>
          </a:bodyPr>
          <a:lstStyle/>
          <a:p>
            <a:pPr marL="0" indent="0">
              <a:buNone/>
            </a:pPr>
            <a:r>
              <a:rPr lang="en-US" dirty="0" smtClean="0"/>
              <a:t/>
            </a:r>
            <a:br>
              <a:rPr lang="en-US" dirty="0" smtClean="0"/>
            </a:br>
            <a:endParaRPr lang="en-US" dirty="0" smtClean="0"/>
          </a:p>
          <a:p>
            <a:pPr>
              <a:buClr>
                <a:schemeClr val="tx1"/>
              </a:buClr>
            </a:pPr>
            <a:r>
              <a:rPr lang="en-US" sz="2400" dirty="0" smtClean="0">
                <a:solidFill>
                  <a:srgbClr val="0070C0"/>
                </a:solidFill>
                <a:latin typeface="Arial" panose="020B0604020202020204" pitchFamily="34" charset="0"/>
                <a:cs typeface="Arial" panose="020B0604020202020204" pitchFamily="34" charset="0"/>
              </a:rPr>
              <a:t>Citizenship</a:t>
            </a:r>
            <a:r>
              <a:rPr lang="en-US" sz="2400" dirty="0" smtClean="0">
                <a:latin typeface="Arial" panose="020B0604020202020204" pitchFamily="34" charset="0"/>
                <a:cs typeface="Arial" panose="020B0604020202020204" pitchFamily="34" charset="0"/>
              </a:rPr>
              <a:t>: open to all IMG’s regardless of your country of citizenship.</a:t>
            </a:r>
            <a:endParaRPr lang="en-US" sz="2400" dirty="0" smtClean="0">
              <a:solidFill>
                <a:schemeClr val="accent1">
                  <a:lumMod val="75000"/>
                </a:schemeClr>
              </a:solidFill>
              <a:latin typeface="Arial" panose="020B0604020202020204" pitchFamily="34" charset="0"/>
              <a:cs typeface="Arial" panose="020B0604020202020204" pitchFamily="34" charset="0"/>
            </a:endParaRPr>
          </a:p>
          <a:p>
            <a:pPr>
              <a:buClr>
                <a:schemeClr val="tx1"/>
              </a:buClr>
            </a:pPr>
            <a:r>
              <a:rPr lang="en-US" sz="2400" dirty="0" smtClean="0">
                <a:solidFill>
                  <a:srgbClr val="0070C0"/>
                </a:solidFill>
                <a:latin typeface="Arial" panose="020B0604020202020204" pitchFamily="34" charset="0"/>
                <a:cs typeface="Arial" panose="020B0604020202020204" pitchFamily="34" charset="0"/>
              </a:rPr>
              <a:t>Hold a medical degree</a:t>
            </a:r>
            <a:r>
              <a:rPr lang="en-US" sz="2400" dirty="0" smtClean="0">
                <a:latin typeface="Arial" panose="020B0604020202020204" pitchFamily="34" charset="0"/>
                <a:cs typeface="Arial" panose="020B0604020202020204" pitchFamily="34" charset="0"/>
              </a:rPr>
              <a:t>: Accredited medical school recognized by the </a:t>
            </a:r>
            <a:r>
              <a:rPr lang="en-US" sz="2400" dirty="0" smtClean="0">
                <a:solidFill>
                  <a:srgbClr val="0070C0"/>
                </a:solidFill>
                <a:latin typeface="Arial" panose="020B0604020202020204" pitchFamily="34" charset="0"/>
                <a:cs typeface="Arial" panose="020B0604020202020204" pitchFamily="34" charset="0"/>
              </a:rPr>
              <a:t>World Health Organization</a:t>
            </a:r>
            <a:r>
              <a:rPr lang="en-US" sz="2400" dirty="0" smtClean="0">
                <a:solidFill>
                  <a:srgbClr val="CC33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(Applicants must be in good standing)</a:t>
            </a:r>
          </a:p>
          <a:p>
            <a:pPr>
              <a:buClr>
                <a:schemeClr val="tx1"/>
              </a:buClr>
            </a:pPr>
            <a:r>
              <a:rPr lang="en-US" sz="2400" dirty="0">
                <a:solidFill>
                  <a:srgbClr val="0070C0"/>
                </a:solidFill>
                <a:latin typeface="Arial" panose="020B0604020202020204" pitchFamily="34" charset="0"/>
                <a:cs typeface="Arial" panose="020B0604020202020204" pitchFamily="34" charset="0"/>
              </a:rPr>
              <a:t>Medical School Performance Report or Evaluation</a:t>
            </a:r>
            <a:r>
              <a:rPr lang="en-US" sz="2400" dirty="0">
                <a:latin typeface="Arial" panose="020B0604020202020204" pitchFamily="34" charset="0"/>
                <a:cs typeface="Arial" panose="020B0604020202020204" pitchFamily="34" charset="0"/>
              </a:rPr>
              <a:t>, together with medical school academic </a:t>
            </a:r>
            <a:r>
              <a:rPr lang="en-US" sz="2400" dirty="0" smtClean="0">
                <a:latin typeface="Arial" panose="020B0604020202020204" pitchFamily="34" charset="0"/>
                <a:cs typeface="Arial" panose="020B0604020202020204" pitchFamily="34" charset="0"/>
              </a:rPr>
              <a:t>transcript</a:t>
            </a:r>
          </a:p>
          <a:p>
            <a:pPr>
              <a:buClr>
                <a:schemeClr val="tx1"/>
              </a:buClr>
            </a:pPr>
            <a:r>
              <a:rPr lang="en-US" sz="2400" dirty="0" smtClean="0">
                <a:solidFill>
                  <a:srgbClr val="C00000"/>
                </a:solidFill>
                <a:latin typeface="Arial" panose="020B0604020202020204" pitchFamily="34" charset="0"/>
                <a:cs typeface="Arial" panose="020B0604020202020204" pitchFamily="34" charset="0"/>
              </a:rPr>
              <a:t>IMG-4 </a:t>
            </a:r>
            <a:r>
              <a:rPr lang="en-US" sz="2400" dirty="0">
                <a:solidFill>
                  <a:srgbClr val="C00000"/>
                </a:solidFill>
                <a:latin typeface="Arial" panose="020B0604020202020204" pitchFamily="34" charset="0"/>
                <a:cs typeface="Arial" panose="020B0604020202020204" pitchFamily="34" charset="0"/>
              </a:rPr>
              <a:t>who hold a </a:t>
            </a:r>
            <a:r>
              <a:rPr lang="en-US" sz="2400" dirty="0">
                <a:solidFill>
                  <a:srgbClr val="0070C0"/>
                </a:solidFill>
                <a:latin typeface="Arial" panose="020B0604020202020204" pitchFamily="34" charset="0"/>
                <a:cs typeface="Arial" panose="020B0604020202020204" pitchFamily="34" charset="0"/>
              </a:rPr>
              <a:t>non-medical bachelor’s degree </a:t>
            </a:r>
            <a:r>
              <a:rPr lang="en-US" sz="2400" dirty="0">
                <a:solidFill>
                  <a:srgbClr val="C00000"/>
                </a:solidFill>
                <a:latin typeface="Arial" panose="020B0604020202020204" pitchFamily="34" charset="0"/>
                <a:cs typeface="Arial" panose="020B0604020202020204" pitchFamily="34" charset="0"/>
              </a:rPr>
              <a:t>must submit </a:t>
            </a:r>
            <a:r>
              <a:rPr lang="en-US" sz="2400" dirty="0">
                <a:solidFill>
                  <a:srgbClr val="0070C0"/>
                </a:solidFill>
                <a:latin typeface="Arial" panose="020B0604020202020204" pitchFamily="34" charset="0"/>
                <a:cs typeface="Arial" panose="020B0604020202020204" pitchFamily="34" charset="0"/>
              </a:rPr>
              <a:t>transcripts</a:t>
            </a:r>
            <a:r>
              <a:rPr lang="en-US" sz="2400" dirty="0">
                <a:solidFill>
                  <a:srgbClr val="C00000"/>
                </a:solidFill>
                <a:latin typeface="Arial" panose="020B0604020202020204" pitchFamily="34" charset="0"/>
                <a:cs typeface="Arial" panose="020B0604020202020204" pitchFamily="34" charset="0"/>
              </a:rPr>
              <a:t> and </a:t>
            </a:r>
            <a:r>
              <a:rPr lang="en-US" sz="2400" dirty="0">
                <a:solidFill>
                  <a:srgbClr val="0070C0"/>
                </a:solidFill>
                <a:latin typeface="Arial" panose="020B0604020202020204" pitchFamily="34" charset="0"/>
                <a:cs typeface="Arial" panose="020B0604020202020204" pitchFamily="34" charset="0"/>
              </a:rPr>
              <a:t>documentation for this degree.</a:t>
            </a:r>
          </a:p>
          <a:p>
            <a:pPr>
              <a:buClr>
                <a:schemeClr val="tx1"/>
              </a:buClr>
            </a:pPr>
            <a:r>
              <a:rPr lang="en-US" sz="2400" dirty="0">
                <a:solidFill>
                  <a:srgbClr val="C00000"/>
                </a:solidFill>
                <a:latin typeface="Arial" panose="020B0604020202020204" pitchFamily="34" charset="0"/>
                <a:cs typeface="Arial" panose="020B0604020202020204" pitchFamily="34" charset="0"/>
              </a:rPr>
              <a:t>If the bachelor’s degree will be used as the basis of admission, and it was completed outside Canada, an MCAT exam score is </a:t>
            </a:r>
            <a:r>
              <a:rPr lang="en-US" sz="2400" b="1" u="sng" dirty="0">
                <a:latin typeface="Arial" panose="020B0604020202020204" pitchFamily="34" charset="0"/>
                <a:cs typeface="Arial" panose="020B0604020202020204" pitchFamily="34" charset="0"/>
              </a:rPr>
              <a:t>required</a:t>
            </a:r>
            <a:r>
              <a:rPr lang="en-US" sz="2400" dirty="0">
                <a:solidFill>
                  <a:srgbClr val="C00000"/>
                </a:solidFill>
                <a:latin typeface="Arial" panose="020B0604020202020204" pitchFamily="34" charset="0"/>
                <a:cs typeface="Arial" panose="020B0604020202020204" pitchFamily="34" charset="0"/>
              </a:rPr>
              <a:t>, as per the MCAT </a:t>
            </a:r>
            <a:r>
              <a:rPr lang="en-US" sz="2400" dirty="0" smtClean="0">
                <a:solidFill>
                  <a:srgbClr val="C00000"/>
                </a:solidFill>
                <a:latin typeface="Arial" panose="020B0604020202020204" pitchFamily="34" charset="0"/>
                <a:cs typeface="Arial" panose="020B0604020202020204" pitchFamily="34" charset="0"/>
              </a:rPr>
              <a:t>policy</a:t>
            </a:r>
            <a:endParaRPr lang="en-US" sz="2400" dirty="0">
              <a:latin typeface="Arial" panose="020B0604020202020204" pitchFamily="34" charset="0"/>
              <a:cs typeface="Arial" panose="020B0604020202020204" pitchFamily="34" charset="0"/>
            </a:endParaRPr>
          </a:p>
          <a:p>
            <a:pPr>
              <a:buClr>
                <a:schemeClr val="tx1"/>
              </a:buClr>
            </a:pPr>
            <a:r>
              <a:rPr lang="en-US" sz="2400" dirty="0" smtClean="0">
                <a:latin typeface="Arial" panose="020B0604020202020204" pitchFamily="34" charset="0"/>
                <a:cs typeface="Arial" panose="020B0604020202020204" pitchFamily="34" charset="0"/>
              </a:rPr>
              <a:t>MCCEE: </a:t>
            </a:r>
            <a:r>
              <a:rPr lang="en-US" sz="2400" dirty="0" smtClean="0">
                <a:solidFill>
                  <a:srgbClr val="0070C0"/>
                </a:solidFill>
                <a:latin typeface="Arial" panose="020B0604020202020204" pitchFamily="34" charset="0"/>
                <a:cs typeface="Arial" panose="020B0604020202020204" pitchFamily="34" charset="0"/>
              </a:rPr>
              <a:t>Medical Council of Canada Evaluating</a:t>
            </a:r>
            <a:r>
              <a:rPr lang="en-US" sz="2400" dirty="0">
                <a:solidFill>
                  <a:srgbClr val="0070C0"/>
                </a:solidFill>
                <a:latin typeface="Arial" panose="020B0604020202020204" pitchFamily="34" charset="0"/>
                <a:cs typeface="Arial" panose="020B0604020202020204" pitchFamily="34" charset="0"/>
              </a:rPr>
              <a:t> Exam </a:t>
            </a:r>
            <a:r>
              <a:rPr lang="en-US" sz="2400" dirty="0" smtClean="0">
                <a:latin typeface="Arial" panose="020B0604020202020204" pitchFamily="34" charset="0"/>
                <a:cs typeface="Arial" panose="020B0604020202020204" pitchFamily="34" charset="0"/>
              </a:rPr>
              <a:t>(</a:t>
            </a:r>
            <a:r>
              <a:rPr lang="en-US" sz="2400" i="1" dirty="0" smtClean="0">
                <a:solidFill>
                  <a:srgbClr val="C00000"/>
                </a:solidFill>
                <a:latin typeface="Arial" panose="020B0604020202020204" pitchFamily="34" charset="0"/>
                <a:cs typeface="Arial" panose="020B0604020202020204" pitchFamily="34" charset="0"/>
              </a:rPr>
              <a:t>note: for the 2019 admission, the MCCEE exam is required; however this exam is being phased out; the admission process for 2020 is currently under revision and will be published in Fall 2019</a:t>
            </a:r>
            <a:r>
              <a:rPr lang="en-US" sz="2400" dirty="0" smtClean="0">
                <a:latin typeface="Arial" panose="020B0604020202020204" pitchFamily="34" charset="0"/>
                <a:cs typeface="Arial" panose="020B0604020202020204" pitchFamily="34" charset="0"/>
              </a:rPr>
              <a:t>)</a:t>
            </a:r>
          </a:p>
          <a:p>
            <a:pPr>
              <a:buClr>
                <a:schemeClr val="tx1"/>
              </a:buClr>
            </a:pPr>
            <a:r>
              <a:rPr lang="en-US" sz="2400" dirty="0" err="1" smtClean="0">
                <a:solidFill>
                  <a:srgbClr val="0070C0"/>
                </a:solidFill>
                <a:latin typeface="Arial" panose="020B0604020202020204" pitchFamily="34" charset="0"/>
                <a:cs typeface="Arial" panose="020B0604020202020204" pitchFamily="34" charset="0"/>
              </a:rPr>
              <a:t>CASPer</a:t>
            </a:r>
            <a:r>
              <a:rPr lang="en-US" sz="2400" dirty="0" smtClean="0">
                <a:solidFill>
                  <a:srgbClr val="0070C0"/>
                </a:solidFill>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test </a:t>
            </a:r>
            <a:r>
              <a:rPr lang="en-US" sz="2400" dirty="0">
                <a:latin typeface="Arial" panose="020B0604020202020204" pitchFamily="34" charset="0"/>
                <a:cs typeface="Arial" panose="020B0604020202020204" pitchFamily="34" charset="0"/>
              </a:rPr>
              <a:t>(Computer-Based Assessment for Sampling Personal Characteristics) to register go to: </a:t>
            </a:r>
            <a:r>
              <a:rPr lang="en-US" sz="2400" dirty="0" smtClean="0">
                <a:latin typeface="Arial" panose="020B0604020202020204" pitchFamily="34" charset="0"/>
                <a:cs typeface="Arial" panose="020B0604020202020204" pitchFamily="34" charset="0"/>
              </a:rPr>
              <a:t>takecasper.com    </a:t>
            </a:r>
            <a:endParaRPr lang="en-US" sz="2400" dirty="0">
              <a:latin typeface="Arial" panose="020B0604020202020204" pitchFamily="34" charset="0"/>
              <a:cs typeface="Arial" panose="020B0604020202020204" pitchFamily="34" charset="0"/>
            </a:endParaRPr>
          </a:p>
          <a:p>
            <a:pPr>
              <a:buClr>
                <a:schemeClr val="tx1"/>
              </a:buClr>
            </a:pPr>
            <a:r>
              <a:rPr lang="en-US" sz="2400" dirty="0">
                <a:latin typeface="Arial" panose="020B0604020202020204" pitchFamily="34" charset="0"/>
                <a:cs typeface="Arial" panose="020B0604020202020204" pitchFamily="34" charset="0"/>
              </a:rPr>
              <a:t>Proof of </a:t>
            </a:r>
            <a:r>
              <a:rPr lang="en-US" sz="2400" dirty="0">
                <a:solidFill>
                  <a:srgbClr val="0070C0"/>
                </a:solidFill>
                <a:latin typeface="Arial" panose="020B0604020202020204" pitchFamily="34" charset="0"/>
                <a:cs typeface="Arial" panose="020B0604020202020204" pitchFamily="34" charset="0"/>
              </a:rPr>
              <a:t>English</a:t>
            </a:r>
            <a:r>
              <a:rPr lang="en-US" sz="2400" dirty="0">
                <a:latin typeface="Arial" panose="020B0604020202020204" pitchFamily="34" charset="0"/>
                <a:cs typeface="Arial" panose="020B0604020202020204" pitchFamily="34" charset="0"/>
              </a:rPr>
              <a:t> </a:t>
            </a:r>
            <a:r>
              <a:rPr lang="en-US" sz="2400" u="sng" dirty="0">
                <a:solidFill>
                  <a:srgbClr val="0070C0"/>
                </a:solidFill>
                <a:latin typeface="Arial" panose="020B0604020202020204" pitchFamily="34" charset="0"/>
                <a:cs typeface="Arial" panose="020B0604020202020204" pitchFamily="34" charset="0"/>
              </a:rPr>
              <a:t>or</a:t>
            </a:r>
            <a:r>
              <a:rPr lang="en-US" sz="2400" dirty="0">
                <a:solidFill>
                  <a:srgbClr val="0070C0"/>
                </a:solidFill>
                <a:latin typeface="Arial" panose="020B0604020202020204" pitchFamily="34" charset="0"/>
                <a:cs typeface="Arial" panose="020B0604020202020204" pitchFamily="34" charset="0"/>
              </a:rPr>
              <a:t> French proficiency </a:t>
            </a:r>
            <a:r>
              <a:rPr lang="en-US" sz="2400" dirty="0">
                <a:latin typeface="Arial" panose="020B0604020202020204" pitchFamily="34" charset="0"/>
                <a:cs typeface="Arial" panose="020B0604020202020204" pitchFamily="34" charset="0"/>
              </a:rPr>
              <a:t>(unless you have completed your MD in English or French or meet the exemptions that are found on our website</a:t>
            </a:r>
          </a:p>
          <a:p>
            <a:pPr marL="0" indent="0">
              <a:buNone/>
            </a:pP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For the full list of admission requirements and documents please view our </a:t>
            </a:r>
            <a:r>
              <a:rPr lang="en-US" sz="2400" i="1" dirty="0">
                <a:latin typeface="Arial" panose="020B0604020202020204" pitchFamily="34" charset="0"/>
                <a:cs typeface="Arial" panose="020B0604020202020204" pitchFamily="34" charset="0"/>
              </a:rPr>
              <a:t>website: </a:t>
            </a:r>
            <a:r>
              <a:rPr lang="en-US" sz="2400" i="1" dirty="0">
                <a:latin typeface="Arial" panose="020B0604020202020204" pitchFamily="34" charset="0"/>
                <a:cs typeface="Arial" panose="020B0604020202020204" pitchFamily="34" charset="0"/>
                <a:hlinkClick r:id="rId3"/>
              </a:rPr>
              <a:t>https://</a:t>
            </a:r>
            <a:r>
              <a:rPr lang="en-US" sz="2400" i="1" dirty="0" smtClean="0">
                <a:latin typeface="Arial" panose="020B0604020202020204" pitchFamily="34" charset="0"/>
                <a:cs typeface="Arial" panose="020B0604020202020204" pitchFamily="34" charset="0"/>
                <a:hlinkClick r:id="rId3"/>
              </a:rPr>
              <a:t>mcgill.ca/medadmissions/programs/mdcm-img</a:t>
            </a:r>
            <a:r>
              <a:rPr lang="en-US" sz="2400" i="1" dirty="0" smtClean="0">
                <a:latin typeface="Arial" panose="020B0604020202020204" pitchFamily="34" charset="0"/>
                <a:cs typeface="Arial" panose="020B0604020202020204" pitchFamily="34" charset="0"/>
              </a:rPr>
              <a:t> </a:t>
            </a:r>
          </a:p>
          <a:p>
            <a:endParaRPr lang="en-US" dirty="0"/>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650" y="83202"/>
            <a:ext cx="3593960" cy="834494"/>
          </a:xfrm>
          <a:prstGeom prst="rect">
            <a:avLst/>
          </a:prstGeom>
        </p:spPr>
      </p:pic>
    </p:spTree>
    <p:extLst>
      <p:ext uri="{BB962C8B-B14F-4D97-AF65-F5344CB8AC3E}">
        <p14:creationId xmlns:p14="http://schemas.microsoft.com/office/powerpoint/2010/main" val="10226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1786</TotalTime>
  <Words>995</Words>
  <Application>Microsoft Office PowerPoint</Application>
  <PresentationFormat>Widescreen</PresentationFormat>
  <Paragraphs>238</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Bradley Hand ITC</vt:lpstr>
      <vt:lpstr>Calibri</vt:lpstr>
      <vt:lpstr>Calibri Light</vt:lpstr>
      <vt:lpstr>Californian FB</vt:lpstr>
      <vt:lpstr>Segoe Print</vt:lpstr>
      <vt:lpstr>Wingdings</vt:lpstr>
      <vt:lpstr>Wingdings 2</vt:lpstr>
      <vt:lpstr>ZapfDingbats</vt:lpstr>
      <vt:lpstr>Office Theme</vt:lpstr>
      <vt:lpstr>    Information Session: International Medical School Graduates</vt:lpstr>
      <vt:lpstr>     International Medical Graduates</vt:lpstr>
      <vt:lpstr>  The 2 year Category</vt:lpstr>
      <vt:lpstr>M.D.C.M Curriculum Schema</vt:lpstr>
      <vt:lpstr> What are the academic requirements to apply to the 2 year category?</vt:lpstr>
      <vt:lpstr>  How are applications assessed for the IMG 2?</vt:lpstr>
      <vt:lpstr>  Number of Applicants and Number of Positions available for IMG 2</vt:lpstr>
      <vt:lpstr> The 4 year Category</vt:lpstr>
      <vt:lpstr> What are the academic requirements to apply to the 4 year category?</vt:lpstr>
      <vt:lpstr> How are applications assessed for the IMG 4?</vt:lpstr>
      <vt:lpstr> Academic Requirements </vt:lpstr>
      <vt:lpstr> Language Requirements</vt:lpstr>
      <vt:lpstr>  What are the Non-Academic Qualities we seek</vt:lpstr>
      <vt:lpstr> What are we looking for?</vt:lpstr>
      <vt:lpstr>  Final Assessment: Getting an offer IMG-2</vt:lpstr>
      <vt:lpstr>       Final Assessment: Getting an offer IMG-4  For applicants invited to the multiple mini-interviews, the final rank order list (which includes those who will receive an offer of admission and those who will be placed on a waiting list) is calculated as follows  </vt:lpstr>
      <vt:lpstr>  Mini Multiple-Interviews</vt:lpstr>
      <vt:lpstr>  What are the Multiple Mini-Interviews?</vt:lpstr>
      <vt:lpstr>  Key Dates &amp; Application Deadline </vt:lpstr>
      <vt:lpstr> How to apply to the IMG 2 &amp; IMG 4 categories</vt:lpstr>
      <vt:lpstr> How to submit documents?</vt:lpstr>
      <vt:lpstr>  What other options are available to you?</vt:lpstr>
      <vt:lpstr>  Postgraduate Medical Education (PGME)  &amp; Collège des médecins du Québec (CMQ)</vt:lpstr>
      <vt:lpstr>  Visit our website &amp; Contact Us</vt:lpstr>
      <vt:lpstr>PowerPoint Presentation</vt:lpstr>
    </vt:vector>
  </TitlesOfParts>
  <Company>McGill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Medical School Graduates</dc:title>
  <dc:creator>Admofficer Med</dc:creator>
  <cp:lastModifiedBy>Admofficer Med</cp:lastModifiedBy>
  <cp:revision>157</cp:revision>
  <cp:lastPrinted>2018-08-31T12:30:14Z</cp:lastPrinted>
  <dcterms:created xsi:type="dcterms:W3CDTF">2018-07-27T18:27:09Z</dcterms:created>
  <dcterms:modified xsi:type="dcterms:W3CDTF">2018-09-07T12:49:53Z</dcterms:modified>
</cp:coreProperties>
</file>