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028" r:id="rId1"/>
  </p:sldMasterIdLst>
  <p:notesMasterIdLst>
    <p:notesMasterId r:id="rId14"/>
  </p:notesMasterIdLst>
  <p:sldIdLst>
    <p:sldId id="555" r:id="rId2"/>
    <p:sldId id="527" r:id="rId3"/>
    <p:sldId id="582" r:id="rId4"/>
    <p:sldId id="531" r:id="rId5"/>
    <p:sldId id="562" r:id="rId6"/>
    <p:sldId id="577" r:id="rId7"/>
    <p:sldId id="559" r:id="rId8"/>
    <p:sldId id="589" r:id="rId9"/>
    <p:sldId id="571" r:id="rId10"/>
    <p:sldId id="537" r:id="rId11"/>
    <p:sldId id="586" r:id="rId12"/>
    <p:sldId id="59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ncy Heath, Prof." initials="NHP" lastIdx="4" clrIdx="0">
    <p:extLst>
      <p:ext uri="{19B8F6BF-5375-455C-9EA6-DF929625EA0E}">
        <p15:presenceInfo xmlns:p15="http://schemas.microsoft.com/office/powerpoint/2012/main" userId="78a699c7-4131-4584-9846-ccec0b2ae1c1" providerId="Windows Live"/>
      </p:ext>
    </p:extLst>
  </p:cmAuthor>
  <p:cmAuthor id="2" name="Nancy Heath, Prof." initials="NHP [2]" lastIdx="38" clrIdx="1">
    <p:extLst>
      <p:ext uri="{19B8F6BF-5375-455C-9EA6-DF929625EA0E}">
        <p15:presenceInfo xmlns:p15="http://schemas.microsoft.com/office/powerpoint/2012/main" userId="S-1-5-21-2570627339-595396017-2782738742-87010" providerId="AD"/>
      </p:ext>
    </p:extLst>
  </p:cmAuthor>
  <p:cmAuthor id="3" name="Heathproject Educ" initials="HE" lastIdx="21" clrIdx="2">
    <p:extLst>
      <p:ext uri="{19B8F6BF-5375-455C-9EA6-DF929625EA0E}">
        <p15:presenceInfo xmlns:p15="http://schemas.microsoft.com/office/powerpoint/2012/main" userId="S-1-5-21-2570627339-595396017-2782738742-214287" providerId="AD"/>
      </p:ext>
    </p:extLst>
  </p:cmAuthor>
  <p:cmAuthor id="4" name="Stephanie Zito" initials="SZ" lastIdx="3" clrIdx="3">
    <p:extLst>
      <p:ext uri="{19B8F6BF-5375-455C-9EA6-DF929625EA0E}">
        <p15:presenceInfo xmlns:p15="http://schemas.microsoft.com/office/powerpoint/2012/main" userId="d132cc14-c784-44dc-a37f-b597d9d893e5" providerId="Windows Live"/>
      </p:ext>
    </p:extLst>
  </p:cmAuthor>
  <p:cmAuthor id="5" name="Amanda Argento" initials="AA" lastIdx="10" clrIdx="4">
    <p:extLst>
      <p:ext uri="{19B8F6BF-5375-455C-9EA6-DF929625EA0E}">
        <p15:presenceInfo xmlns:p15="http://schemas.microsoft.com/office/powerpoint/2012/main" userId="c3b6bbdd-53d5-4996-b2c1-20e0bf3987eb" providerId="Windows Live"/>
      </p:ext>
    </p:extLst>
  </p:cmAuthor>
  <p:cmAuthor id="6" name="Jessica Mettler" initials="JM" lastIdx="36" clrIdx="5">
    <p:extLst>
      <p:ext uri="{19B8F6BF-5375-455C-9EA6-DF929625EA0E}">
        <p15:presenceInfo xmlns:p15="http://schemas.microsoft.com/office/powerpoint/2012/main" userId="Jessica Mettl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C79A"/>
    <a:srgbClr val="FFFABE"/>
    <a:srgbClr val="FFF5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1" autoAdjust="0"/>
    <p:restoredTop sz="94819" autoAdjust="0"/>
  </p:normalViewPr>
  <p:slideViewPr>
    <p:cSldViewPr snapToGrid="0" snapToObjects="1">
      <p:cViewPr varScale="1">
        <p:scale>
          <a:sx n="105" d="100"/>
          <a:sy n="105" d="100"/>
        </p:scale>
        <p:origin x="15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481F91-6A42-EC43-832D-63347D21B224}" type="datetimeFigureOut">
              <a:rPr lang="en-US" smtClean="0"/>
              <a:t>12/5/2018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C4FAA-E302-5341-8FB7-1B72EE59B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521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</a:t>
            </a:r>
            <a:r>
              <a:rPr lang="en-US" baseline="0" dirty="0" smtClean="0"/>
              <a:t>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C4FAA-E302-5341-8FB7-1B72EE59BE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150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10</a:t>
            </a:r>
            <a:endParaRPr lang="en-US" sz="120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C4FAA-E302-5341-8FB7-1B72EE59BEF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29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</a:t>
            </a:r>
            <a:r>
              <a:rPr lang="en-US" baseline="0" dirty="0" smtClean="0"/>
              <a:t> 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C4FAA-E302-5341-8FB7-1B72EE59BEF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73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C4FAA-E302-5341-8FB7-1B72EE59BE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664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C4FAA-E302-5341-8FB7-1B72EE59BEF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67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r>
              <a:rPr lang="en-CA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</a:t>
            </a:r>
            <a:r>
              <a:rPr lang="en-CA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</a:t>
            </a:r>
            <a:endParaRPr lang="en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1C4FAA-E302-5341-8FB7-1B72EE59BE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26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 smtClean="0"/>
              <a:t>Slide</a:t>
            </a:r>
            <a:r>
              <a:rPr lang="en-US" baseline="0" dirty="0" smtClean="0"/>
              <a:t>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1C4FAA-E302-5341-8FB7-1B72EE59BE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19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C4FAA-E302-5341-8FB7-1B72EE59BEF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838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C4FAA-E302-5341-8FB7-1B72EE59BE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13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C4FAA-E302-5341-8FB7-1B72EE59BE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042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C4FAA-E302-5341-8FB7-1B72EE59BEF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93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Slide</a:t>
            </a:r>
            <a:r>
              <a:rPr lang="en-CA" baseline="0" dirty="0" smtClean="0"/>
              <a:t> 9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1C4FAA-E302-5341-8FB7-1B72EE59BE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9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61BEF0D-F0BB-DE4B-95CE-6DB70DBA9567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56060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165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5025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39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83269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50764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9248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69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461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0076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76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32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919DA-20C0-8A4B-A3FD-5B0AB28A9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6" y="4994985"/>
            <a:ext cx="7772400" cy="146304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UNDERSTANDING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Responding</a:t>
            </a:r>
            <a:r>
              <a:rPr lang="en-US" dirty="0"/>
              <a:t> effectively to STUDENT STRESS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B37032-6A06-BC40-B209-3C5A29BBB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85174" y="4877667"/>
            <a:ext cx="3200400" cy="1463040"/>
          </a:xfrm>
        </p:spPr>
        <p:txBody>
          <a:bodyPr>
            <a:normAutofit/>
          </a:bodyPr>
          <a:lstStyle/>
          <a:p>
            <a:r>
              <a:rPr lang="en-US" dirty="0"/>
              <a:t>Nancy L. Heath, PhD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232CCE97-3497-6241-8D64-51AAAD68356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6569" b="16569"/>
          <a:stretch>
            <a:fillRect/>
          </a:stretch>
        </p:blipFill>
        <p:spPr>
          <a:xfrm>
            <a:off x="0" y="-1"/>
            <a:ext cx="12188952" cy="4572000"/>
          </a:xfrm>
        </p:spPr>
      </p:pic>
      <p:pic>
        <p:nvPicPr>
          <p:cNvPr id="6" name="Picture 5" descr="Image result for mcgill university logo">
            <a:extLst>
              <a:ext uri="{FF2B5EF4-FFF2-40B4-BE49-F238E27FC236}">
                <a16:creationId xmlns:a16="http://schemas.microsoft.com/office/drawing/2014/main" id="{428D9056-DCE0-3A45-A49F-0877A359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8657" y="5967827"/>
            <a:ext cx="1586717" cy="37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6EE8FE-24D2-B74E-9FC7-80B07EFF9F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3" b="29314"/>
          <a:stretch/>
        </p:blipFill>
        <p:spPr>
          <a:xfrm>
            <a:off x="10161565" y="5811689"/>
            <a:ext cx="1705028" cy="68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07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6A8568E1-99C9-7B47-8154-826038739AA1}"/>
              </a:ext>
            </a:extLst>
          </p:cNvPr>
          <p:cNvSpPr txBox="1"/>
          <p:nvPr/>
        </p:nvSpPr>
        <p:spPr>
          <a:xfrm>
            <a:off x="5358440" y="2545382"/>
            <a:ext cx="4824445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STOP, THOUGHT CHALLENGE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4A0796-52EF-AB43-80EA-1E666E7414D1}"/>
              </a:ext>
            </a:extLst>
          </p:cNvPr>
          <p:cNvSpPr txBox="1"/>
          <p:nvPr/>
        </p:nvSpPr>
        <p:spPr>
          <a:xfrm>
            <a:off x="5353678" y="4719281"/>
            <a:ext cx="4829207" cy="646331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MINDFULNESS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F8046D-94C8-4147-B972-CE0E2DB7F354}"/>
              </a:ext>
            </a:extLst>
          </p:cNvPr>
          <p:cNvSpPr txBox="1"/>
          <p:nvPr/>
        </p:nvSpPr>
        <p:spPr>
          <a:xfrm>
            <a:off x="5353678" y="3992968"/>
            <a:ext cx="4842864" cy="646331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BREATHING                                     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2D3A47E-DAAC-3946-B83E-23203FE7C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Emotion regulatory Stress management Strategies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2A8EB1-97AA-9643-928B-62A1C0C7900F}"/>
              </a:ext>
            </a:extLst>
          </p:cNvPr>
          <p:cNvSpPr txBox="1"/>
          <p:nvPr/>
        </p:nvSpPr>
        <p:spPr>
          <a:xfrm>
            <a:off x="5353679" y="5449323"/>
            <a:ext cx="4829206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+mj-lt"/>
              </a:rPr>
              <a:t>SELF-CARE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F504BD-EE3C-4E5D-B0CD-D85A582F7A9A}"/>
              </a:ext>
            </a:extLst>
          </p:cNvPr>
          <p:cNvSpPr txBox="1"/>
          <p:nvPr/>
        </p:nvSpPr>
        <p:spPr>
          <a:xfrm>
            <a:off x="1" y="1737"/>
            <a:ext cx="1219199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Tw Cen MT Condensed"/>
              </a:rPr>
              <a:t>STRATEGIES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9300BE-0C23-074F-BA77-69DD6D04C98C}"/>
              </a:ext>
            </a:extLst>
          </p:cNvPr>
          <p:cNvSpPr txBox="1"/>
          <p:nvPr/>
        </p:nvSpPr>
        <p:spPr>
          <a:xfrm>
            <a:off x="5353678" y="3271803"/>
            <a:ext cx="4829207" cy="646331"/>
          </a:xfrm>
          <a:prstGeom prst="rect">
            <a:avLst/>
          </a:prstGeom>
          <a:solidFill>
            <a:schemeClr val="accent3"/>
          </a:solidFill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+mj-lt"/>
              </a:rPr>
              <a:t>PROGRESSIVE MUSCLE RELAXATION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A0127-9032-9349-9648-EC642BA8F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2324047"/>
            <a:ext cx="4009229" cy="3984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26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6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2ECF79-B3F8-2D4A-AB82-1A0CA50EF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4487" y="1579444"/>
            <a:ext cx="4093417" cy="423228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4CF4FC-3A28-EC43-89ED-B5CFFE236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>
            <a:normAutofit/>
          </a:bodyPr>
          <a:lstStyle/>
          <a:p>
            <a:r>
              <a:rPr lang="en-US" dirty="0">
                <a:latin typeface="Tw Cen MT Condensed" panose="020B0606020104020203" pitchFamily="34" charset="77"/>
              </a:rPr>
              <a:t>Cognitive </a:t>
            </a:r>
            <a:r>
              <a:rPr lang="en-US" dirty="0" err="1">
                <a:latin typeface="Tw Cen MT Condensed" panose="020B0606020104020203" pitchFamily="34" charset="77"/>
              </a:rPr>
              <a:t>Behavioural</a:t>
            </a:r>
            <a:r>
              <a:rPr lang="en-US" dirty="0">
                <a:latin typeface="Tw Cen MT Condensed" panose="020B0606020104020203" pitchFamily="34" charset="77"/>
              </a:rPr>
              <a:t>: Thought Challenge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F504BD-EE3C-4E5D-B0CD-D85A582F7A9A}"/>
              </a:ext>
            </a:extLst>
          </p:cNvPr>
          <p:cNvSpPr txBox="1"/>
          <p:nvPr/>
        </p:nvSpPr>
        <p:spPr>
          <a:xfrm>
            <a:off x="1" y="1737"/>
            <a:ext cx="1219199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Tw Cen MT Condensed"/>
              </a:rPr>
              <a:t>STRATEGIES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F4C9B-5DD1-5444-9262-B7E72B73319E}"/>
              </a:ext>
            </a:extLst>
          </p:cNvPr>
          <p:cNvSpPr txBox="1"/>
          <p:nvPr/>
        </p:nvSpPr>
        <p:spPr>
          <a:xfrm>
            <a:off x="7147225" y="2565007"/>
            <a:ext cx="3100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I am so stupid!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A54F34-5FDC-7B43-BC95-63D7E3E93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8804" y="2110270"/>
            <a:ext cx="1884782" cy="1884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3500D2-A376-5342-A48F-5FA399FF4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2886" y="2090052"/>
            <a:ext cx="1790700" cy="1905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2E0355-B249-6E4A-A198-79F1C5B1E9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18755" y="3605561"/>
            <a:ext cx="1382617" cy="320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21C156-1F82-4141-9D9C-3335EB9996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0552" y="1857328"/>
            <a:ext cx="2102138" cy="210213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E84B497-C73B-498A-B669-4EE1A29992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268201"/>
            <a:ext cx="5749205" cy="815658"/>
          </a:xfrm>
        </p:spPr>
        <p:txBody>
          <a:bodyPr>
            <a:normAutofit/>
          </a:bodyPr>
          <a:lstStyle/>
          <a:p>
            <a:pPr lvl="1"/>
            <a:r>
              <a:rPr lang="en-CA" sz="2400" dirty="0">
                <a:latin typeface="Tw Cen MT" panose="020B0602020104020603" pitchFamily="34" charset="77"/>
              </a:rPr>
              <a:t>For self-critical rumination or repetitive negative thoughts.</a:t>
            </a:r>
          </a:p>
          <a:p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F9F92D3-59F6-418C-BBA7-E65EADD8A0A4}"/>
              </a:ext>
            </a:extLst>
          </p:cNvPr>
          <p:cNvSpPr txBox="1">
            <a:spLocks/>
          </p:cNvSpPr>
          <p:nvPr/>
        </p:nvSpPr>
        <p:spPr>
          <a:xfrm>
            <a:off x="609599" y="3194081"/>
            <a:ext cx="5749205" cy="80097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>
                <a:latin typeface="Tw Cen MT" panose="020B0602020104020603" pitchFamily="34" charset="77"/>
              </a:rPr>
              <a:t>Student visualizes a </a:t>
            </a:r>
            <a:r>
              <a:rPr lang="en-US" sz="2400" b="1" dirty="0">
                <a:latin typeface="Tw Cen MT" panose="020B0602020104020603" pitchFamily="34" charset="77"/>
              </a:rPr>
              <a:t>stop sign</a:t>
            </a:r>
            <a:endParaRPr lang="en-US" dirty="0"/>
          </a:p>
          <a:p>
            <a:endParaRPr lang="en-US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A487D63E-E51D-43FB-A5AC-5937515560DB}"/>
              </a:ext>
            </a:extLst>
          </p:cNvPr>
          <p:cNvSpPr txBox="1">
            <a:spLocks/>
          </p:cNvSpPr>
          <p:nvPr/>
        </p:nvSpPr>
        <p:spPr>
          <a:xfrm>
            <a:off x="609596" y="3977097"/>
            <a:ext cx="5749205" cy="973116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>
                <a:latin typeface="Tw Cen MT" panose="020B0602020104020603" pitchFamily="34" charset="77"/>
              </a:rPr>
              <a:t>Which indicates to stop and take a </a:t>
            </a:r>
            <a:r>
              <a:rPr lang="en-US" sz="2400" b="1" dirty="0">
                <a:latin typeface="Tw Cen MT" panose="020B0602020104020603" pitchFamily="34" charset="77"/>
              </a:rPr>
              <a:t>deep breath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2AD6364B-4EE1-421F-8D5F-C1EE023E9D4C}"/>
              </a:ext>
            </a:extLst>
          </p:cNvPr>
          <p:cNvSpPr txBox="1">
            <a:spLocks/>
          </p:cNvSpPr>
          <p:nvPr/>
        </p:nvSpPr>
        <p:spPr>
          <a:xfrm>
            <a:off x="609597" y="5022383"/>
            <a:ext cx="5749205" cy="85371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2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2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dirty="0">
                <a:latin typeface="Tw Cen MT" panose="020B0602020104020603" pitchFamily="34" charset="77"/>
              </a:rPr>
              <a:t>And </a:t>
            </a:r>
            <a:r>
              <a:rPr lang="en-US" sz="2400" b="1" dirty="0">
                <a:latin typeface="Tw Cen MT" panose="020B0602020104020603" pitchFamily="34" charset="77"/>
              </a:rPr>
              <a:t>challenge </a:t>
            </a:r>
            <a:r>
              <a:rPr lang="en-US" sz="2400" dirty="0">
                <a:latin typeface="Tw Cen MT" panose="020B0602020104020603" pitchFamily="34" charset="77"/>
              </a:rPr>
              <a:t>the critical thought as if they were their own best friend.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95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8" grpId="3"/>
      <p:bldP spid="14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CF4FC-3A28-EC43-89ED-B5CFFE236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414772" cy="1499616"/>
          </a:xfrm>
        </p:spPr>
        <p:txBody>
          <a:bodyPr>
            <a:normAutofit/>
          </a:bodyPr>
          <a:lstStyle/>
          <a:p>
            <a:r>
              <a:rPr lang="en-US" sz="3700" dirty="0"/>
              <a:t>PROGRESSIVE MUSCLE RELAXATION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10D5F-89E3-524E-B25A-C12AF4802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0302" y="1483112"/>
            <a:ext cx="5103151" cy="4853212"/>
          </a:xfrm>
          <a:solidFill>
            <a:schemeClr val="accent5">
              <a:lumMod val="60000"/>
              <a:lumOff val="40000"/>
            </a:schemeClr>
          </a:solidFill>
        </p:spPr>
        <p:txBody>
          <a:bodyPr anchor="ctr">
            <a:normAutofit/>
          </a:bodyPr>
          <a:lstStyle/>
          <a:p>
            <a:pPr marL="128016" lvl="1" indent="0" algn="ctr">
              <a:buNone/>
            </a:pPr>
            <a:r>
              <a:rPr lang="en-CA" sz="2400" b="1" dirty="0"/>
              <a:t>Progressive Muscle Relaxation</a:t>
            </a:r>
          </a:p>
          <a:p>
            <a:pPr marL="128016" lvl="1" indent="0" algn="ctr">
              <a:buNone/>
            </a:pPr>
            <a:endParaRPr lang="en-CA" sz="2400" b="1" dirty="0"/>
          </a:p>
          <a:p>
            <a:pPr marL="128016" lvl="1" indent="0">
              <a:buNone/>
            </a:pPr>
            <a:r>
              <a:rPr lang="en-CA" sz="2400" dirty="0"/>
              <a:t>Physically turns off the stress response. No cognitive requirements. Can be done anywhere.</a:t>
            </a:r>
          </a:p>
          <a:p>
            <a:pPr marL="128016" lvl="1" indent="0">
              <a:buNone/>
            </a:pPr>
            <a:endParaRPr lang="en-CA" sz="2400" dirty="0"/>
          </a:p>
          <a:p>
            <a:pPr marL="128016" lvl="1" indent="0">
              <a:buNone/>
            </a:pPr>
            <a:r>
              <a:rPr lang="en-CA" sz="2400" dirty="0"/>
              <a:t>Involves tensing and then relaxing each muscle group in the body.</a:t>
            </a:r>
          </a:p>
          <a:p>
            <a:pPr marL="128016" lvl="1" indent="0">
              <a:buNone/>
            </a:pPr>
            <a:endParaRPr lang="en-CA" sz="2400" dirty="0"/>
          </a:p>
          <a:p>
            <a:pPr marL="128016" lvl="1" indent="0">
              <a:buNone/>
            </a:pPr>
            <a:r>
              <a:rPr lang="en-CA" sz="2400" dirty="0"/>
              <a:t>As you tense-relax you focus on and notice the FEELING of the muscles.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264" y="2043724"/>
            <a:ext cx="6334165" cy="4292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F504BD-EE3C-4E5D-B0CD-D85A582F7A9A}"/>
              </a:ext>
            </a:extLst>
          </p:cNvPr>
          <p:cNvSpPr txBox="1"/>
          <p:nvPr/>
        </p:nvSpPr>
        <p:spPr>
          <a:xfrm>
            <a:off x="1" y="1737"/>
            <a:ext cx="1219199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9CBEBD"/>
                </a:solidFill>
                <a:effectLst/>
                <a:uLnTx/>
                <a:uFillTx/>
                <a:latin typeface="Tw Cen MT Condensed"/>
                <a:ea typeface="+mn-ea"/>
                <a:cs typeface="+mn-cs"/>
              </a:rPr>
              <a:t>STRATEGIES</a:t>
            </a:r>
          </a:p>
        </p:txBody>
      </p:sp>
    </p:spTree>
    <p:extLst>
      <p:ext uri="{BB962C8B-B14F-4D97-AF65-F5344CB8AC3E}">
        <p14:creationId xmlns:p14="http://schemas.microsoft.com/office/powerpoint/2010/main" val="13368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919DA-20C0-8A4B-A3FD-5B0AB28A9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46" y="4994985"/>
            <a:ext cx="7772400" cy="146304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PaRT</a:t>
            </a:r>
            <a:r>
              <a:rPr lang="en-US" dirty="0">
                <a:solidFill>
                  <a:schemeClr val="tx1"/>
                </a:solidFill>
              </a:rPr>
              <a:t> II: </a:t>
            </a:r>
            <a:r>
              <a:rPr lang="en-US" dirty="0">
                <a:solidFill>
                  <a:srgbClr val="FF0000"/>
                </a:solidFill>
              </a:rPr>
              <a:t>Responding</a:t>
            </a:r>
            <a:r>
              <a:rPr lang="en-US" dirty="0"/>
              <a:t> Effectively to</a:t>
            </a:r>
            <a:br>
              <a:rPr lang="en-US" dirty="0"/>
            </a:br>
            <a:r>
              <a:rPr lang="en-US" dirty="0"/>
              <a:t>Student STRESS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B37032-6A06-BC40-B209-3C5A29BBB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85174" y="4877667"/>
            <a:ext cx="3200400" cy="1463040"/>
          </a:xfrm>
        </p:spPr>
        <p:txBody>
          <a:bodyPr>
            <a:normAutofit/>
          </a:bodyPr>
          <a:lstStyle/>
          <a:p>
            <a:r>
              <a:rPr lang="en-US" dirty="0"/>
              <a:t>Nancy L. Heath, PhD</a:t>
            </a:r>
          </a:p>
        </p:txBody>
      </p:sp>
      <p:pic>
        <p:nvPicPr>
          <p:cNvPr id="6" name="Picture 5" descr="Image result for mcgill university logo">
            <a:extLst>
              <a:ext uri="{FF2B5EF4-FFF2-40B4-BE49-F238E27FC236}">
                <a16:creationId xmlns:a16="http://schemas.microsoft.com/office/drawing/2014/main" id="{428D9056-DCE0-3A45-A49F-0877A3594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8657" y="5967827"/>
            <a:ext cx="1586717" cy="37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6EE8FE-24D2-B74E-9FC7-80B07EFF9F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3" b="29314"/>
          <a:stretch/>
        </p:blipFill>
        <p:spPr>
          <a:xfrm>
            <a:off x="10161565" y="5811689"/>
            <a:ext cx="1705028" cy="685156"/>
          </a:xfrm>
          <a:prstGeom prst="rect">
            <a:avLst/>
          </a:prstGeom>
        </p:spPr>
      </p:pic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0" b="24980"/>
          <a:stretch>
            <a:fillRect/>
          </a:stretch>
        </p:blipFill>
        <p:spPr>
          <a:xfrm>
            <a:off x="0" y="0"/>
            <a:ext cx="12188952" cy="4877667"/>
          </a:xfrm>
        </p:spPr>
      </p:pic>
    </p:spTree>
    <p:extLst>
      <p:ext uri="{BB962C8B-B14F-4D97-AF65-F5344CB8AC3E}">
        <p14:creationId xmlns:p14="http://schemas.microsoft.com/office/powerpoint/2010/main" val="913648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9B3ED-2C7D-6342-99E0-F8E8F8B09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Overview of the presentation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2792F-C76F-ED45-AF28-9CCA58873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sz="2400" b="1" dirty="0"/>
          </a:p>
          <a:p>
            <a:pPr marL="128016" lvl="1" indent="0">
              <a:buNone/>
            </a:pPr>
            <a:endParaRPr lang="en-US" sz="2400" b="1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marL="128016" lvl="1" indent="0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>
              <a:buFontTx/>
              <a:buChar char="-"/>
            </a:pPr>
            <a:endParaRPr lang="en-US" sz="2400" dirty="0"/>
          </a:p>
          <a:p>
            <a:pPr>
              <a:buFontTx/>
              <a:buChar char="-"/>
            </a:pPr>
            <a:endParaRPr lang="en-US" sz="2400" dirty="0"/>
          </a:p>
          <a:p>
            <a:pPr>
              <a:buFontTx/>
              <a:buChar char="-"/>
            </a:pPr>
            <a:endParaRPr lang="en-US" sz="2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0557577-BA43-5741-8B39-647E73EF1167}"/>
              </a:ext>
            </a:extLst>
          </p:cNvPr>
          <p:cNvSpPr/>
          <p:nvPr/>
        </p:nvSpPr>
        <p:spPr>
          <a:xfrm>
            <a:off x="838200" y="1690688"/>
            <a:ext cx="10891838" cy="4778375"/>
          </a:xfrm>
          <a:prstGeom prst="rect">
            <a:avLst/>
          </a:prstGeom>
          <a:noFill/>
        </p:spPr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818233F0-98B6-134B-9F82-F75CC0EE0AC5}"/>
              </a:ext>
            </a:extLst>
          </p:cNvPr>
          <p:cNvSpPr/>
          <p:nvPr/>
        </p:nvSpPr>
        <p:spPr>
          <a:xfrm>
            <a:off x="4974278" y="2951798"/>
            <a:ext cx="2943057" cy="2579762"/>
          </a:xfrm>
          <a:custGeom>
            <a:avLst/>
            <a:gdLst>
              <a:gd name="connsiteX0" fmla="*/ 0 w 2943057"/>
              <a:gd name="connsiteY0" fmla="*/ 0 h 2579762"/>
              <a:gd name="connsiteX1" fmla="*/ 2943057 w 2943057"/>
              <a:gd name="connsiteY1" fmla="*/ 0 h 2579762"/>
              <a:gd name="connsiteX2" fmla="*/ 2943057 w 2943057"/>
              <a:gd name="connsiteY2" fmla="*/ 2579762 h 2579762"/>
              <a:gd name="connsiteX3" fmla="*/ 0 w 2943057"/>
              <a:gd name="connsiteY3" fmla="*/ 2579762 h 2579762"/>
              <a:gd name="connsiteX4" fmla="*/ 0 w 2943057"/>
              <a:gd name="connsiteY4" fmla="*/ 0 h 257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057" h="2579762">
                <a:moveTo>
                  <a:pt x="0" y="0"/>
                </a:moveTo>
                <a:lnTo>
                  <a:pt x="2943057" y="0"/>
                </a:lnTo>
                <a:lnTo>
                  <a:pt x="2943057" y="2579762"/>
                </a:lnTo>
                <a:lnTo>
                  <a:pt x="0" y="25797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820" tIns="83820" rIns="83820" bIns="83820" numCol="1" spcCol="1270" anchor="t" anchorCtr="0">
            <a:noAutofit/>
          </a:bodyPr>
          <a:lstStyle/>
          <a:p>
            <a:pPr marL="0" marR="0" lvl="0" indent="0" algn="l" defTabSz="977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E2B21">
                  <a:hueOff val="0"/>
                  <a:satOff val="0"/>
                  <a:lumOff val="0"/>
                  <a:alphaOff val="0"/>
                </a:srgbClr>
              </a:solidFill>
              <a:effectLst/>
              <a:highlight>
                <a:srgbClr val="FFFF00"/>
              </a:highlight>
              <a:uLnTx/>
              <a:uFillTx/>
              <a:latin typeface="Tw Cen MT"/>
              <a:ea typeface="+mn-ea"/>
              <a:cs typeface="+mn-cs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71117AD8-131C-E94E-A8A7-48E678AE436A}"/>
              </a:ext>
            </a:extLst>
          </p:cNvPr>
          <p:cNvSpPr/>
          <p:nvPr/>
        </p:nvSpPr>
        <p:spPr>
          <a:xfrm>
            <a:off x="8784229" y="2060262"/>
            <a:ext cx="2943057" cy="2579762"/>
          </a:xfrm>
          <a:custGeom>
            <a:avLst/>
            <a:gdLst>
              <a:gd name="connsiteX0" fmla="*/ 0 w 2943057"/>
              <a:gd name="connsiteY0" fmla="*/ 0 h 2579762"/>
              <a:gd name="connsiteX1" fmla="*/ 2943057 w 2943057"/>
              <a:gd name="connsiteY1" fmla="*/ 0 h 2579762"/>
              <a:gd name="connsiteX2" fmla="*/ 2943057 w 2943057"/>
              <a:gd name="connsiteY2" fmla="*/ 2579762 h 2579762"/>
              <a:gd name="connsiteX3" fmla="*/ 0 w 2943057"/>
              <a:gd name="connsiteY3" fmla="*/ 2579762 h 2579762"/>
              <a:gd name="connsiteX4" fmla="*/ 0 w 2943057"/>
              <a:gd name="connsiteY4" fmla="*/ 0 h 257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057" h="2579762">
                <a:moveTo>
                  <a:pt x="0" y="0"/>
                </a:moveTo>
                <a:lnTo>
                  <a:pt x="2943057" y="0"/>
                </a:lnTo>
                <a:lnTo>
                  <a:pt x="2943057" y="2579762"/>
                </a:lnTo>
                <a:lnTo>
                  <a:pt x="0" y="257976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2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2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3820" tIns="83820" rIns="83820" bIns="83820" numCol="1" spcCol="1270" anchor="t" anchorCtr="0">
            <a:noAutofit/>
          </a:bodyPr>
          <a:lstStyle/>
          <a:p>
            <a:pPr marL="0" marR="0" lvl="0" indent="0" algn="l" defTabSz="9779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2E2B21">
                  <a:hueOff val="0"/>
                  <a:satOff val="0"/>
                  <a:lumOff val="0"/>
                  <a:alphaOff val="0"/>
                </a:srgbClr>
              </a:solidFill>
              <a:effectLst/>
              <a:highlight>
                <a:srgbClr val="FFFF00"/>
              </a:highlight>
              <a:uLnTx/>
              <a:uFillTx/>
              <a:latin typeface="Tw Cen MT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783579" y="1875426"/>
            <a:ext cx="8957480" cy="4341487"/>
            <a:chOff x="1232245" y="1185304"/>
            <a:chExt cx="9138011" cy="4341487"/>
          </a:xfrm>
        </p:grpSpPr>
        <p:sp>
          <p:nvSpPr>
            <p:cNvPr id="16" name="Pentagon 15"/>
            <p:cNvSpPr/>
            <p:nvPr/>
          </p:nvSpPr>
          <p:spPr>
            <a:xfrm>
              <a:off x="1232245" y="1185304"/>
              <a:ext cx="2691771" cy="951045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6" tIns="520356" rIns="8255" bIns="520357" numCol="1" spcCol="1270" anchor="ctr" anchorCtr="0">
              <a:noAutofit/>
            </a:bodyPr>
            <a:lstStyle/>
            <a:p>
              <a:pPr marL="0" marR="0" lvl="0" indent="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Background</a:t>
              </a:r>
              <a:endPara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116940" y="1185304"/>
              <a:ext cx="6253316" cy="951045"/>
            </a:xfrm>
            <a:custGeom>
              <a:avLst/>
              <a:gdLst>
                <a:gd name="connsiteX0" fmla="*/ 158511 w 951044"/>
                <a:gd name="connsiteY0" fmla="*/ 0 h 9080147"/>
                <a:gd name="connsiteX1" fmla="*/ 792533 w 951044"/>
                <a:gd name="connsiteY1" fmla="*/ 0 h 9080147"/>
                <a:gd name="connsiteX2" fmla="*/ 951044 w 951044"/>
                <a:gd name="connsiteY2" fmla="*/ 158511 h 9080147"/>
                <a:gd name="connsiteX3" fmla="*/ 951044 w 951044"/>
                <a:gd name="connsiteY3" fmla="*/ 9080147 h 9080147"/>
                <a:gd name="connsiteX4" fmla="*/ 951044 w 951044"/>
                <a:gd name="connsiteY4" fmla="*/ 9080147 h 9080147"/>
                <a:gd name="connsiteX5" fmla="*/ 0 w 951044"/>
                <a:gd name="connsiteY5" fmla="*/ 9080147 h 9080147"/>
                <a:gd name="connsiteX6" fmla="*/ 0 w 951044"/>
                <a:gd name="connsiteY6" fmla="*/ 9080147 h 9080147"/>
                <a:gd name="connsiteX7" fmla="*/ 0 w 951044"/>
                <a:gd name="connsiteY7" fmla="*/ 158511 h 9080147"/>
                <a:gd name="connsiteX8" fmla="*/ 158511 w 951044"/>
                <a:gd name="connsiteY8" fmla="*/ 0 h 90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1044" h="9080147">
                  <a:moveTo>
                    <a:pt x="951044" y="1513396"/>
                  </a:moveTo>
                  <a:lnTo>
                    <a:pt x="951044" y="7566751"/>
                  </a:lnTo>
                  <a:cubicBezTo>
                    <a:pt x="951044" y="8402572"/>
                    <a:pt x="943611" y="9080142"/>
                    <a:pt x="934442" y="9080142"/>
                  </a:cubicBezTo>
                  <a:lnTo>
                    <a:pt x="0" y="9080142"/>
                  </a:lnTo>
                  <a:lnTo>
                    <a:pt x="0" y="9080142"/>
                  </a:lnTo>
                  <a:lnTo>
                    <a:pt x="0" y="5"/>
                  </a:lnTo>
                  <a:lnTo>
                    <a:pt x="0" y="5"/>
                  </a:lnTo>
                  <a:lnTo>
                    <a:pt x="934442" y="5"/>
                  </a:lnTo>
                  <a:cubicBezTo>
                    <a:pt x="943611" y="5"/>
                    <a:pt x="951044" y="677575"/>
                    <a:pt x="951044" y="1513396"/>
                  </a:cubicBezTo>
                  <a:close/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59126" rIns="59126" bIns="59127" numCol="1" spcCol="1270" anchor="ctr" anchorCtr="0">
              <a:noAutofit/>
            </a:bodyPr>
            <a:lstStyle/>
            <a:p>
              <a:pPr marL="228600" marR="0" lvl="1" indent="-22860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E2B21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Review of Part I: Understanding and Identifying Stress</a:t>
              </a:r>
              <a:endParaRPr kumimoji="0" lang="en-CA" sz="20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27" name="Pentagon 26"/>
            <p:cNvSpPr/>
            <p:nvPr/>
          </p:nvSpPr>
          <p:spPr>
            <a:xfrm>
              <a:off x="1232245" y="2315452"/>
              <a:ext cx="2691771" cy="951043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6" tIns="520356" rIns="8255" bIns="520357" numCol="1" spcCol="1270" anchor="ctr" anchorCtr="0">
              <a:noAutofit/>
            </a:bodyPr>
            <a:lstStyle/>
            <a:p>
              <a:pPr marL="0" marR="0" lvl="0" indent="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Strategies	</a:t>
              </a:r>
              <a:endPara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4116940" y="2315451"/>
              <a:ext cx="6253316" cy="951045"/>
            </a:xfrm>
            <a:custGeom>
              <a:avLst/>
              <a:gdLst>
                <a:gd name="connsiteX0" fmla="*/ 158511 w 951044"/>
                <a:gd name="connsiteY0" fmla="*/ 0 h 9080147"/>
                <a:gd name="connsiteX1" fmla="*/ 792533 w 951044"/>
                <a:gd name="connsiteY1" fmla="*/ 0 h 9080147"/>
                <a:gd name="connsiteX2" fmla="*/ 951044 w 951044"/>
                <a:gd name="connsiteY2" fmla="*/ 158511 h 9080147"/>
                <a:gd name="connsiteX3" fmla="*/ 951044 w 951044"/>
                <a:gd name="connsiteY3" fmla="*/ 9080147 h 9080147"/>
                <a:gd name="connsiteX4" fmla="*/ 951044 w 951044"/>
                <a:gd name="connsiteY4" fmla="*/ 9080147 h 9080147"/>
                <a:gd name="connsiteX5" fmla="*/ 0 w 951044"/>
                <a:gd name="connsiteY5" fmla="*/ 9080147 h 9080147"/>
                <a:gd name="connsiteX6" fmla="*/ 0 w 951044"/>
                <a:gd name="connsiteY6" fmla="*/ 9080147 h 9080147"/>
                <a:gd name="connsiteX7" fmla="*/ 0 w 951044"/>
                <a:gd name="connsiteY7" fmla="*/ 158511 h 9080147"/>
                <a:gd name="connsiteX8" fmla="*/ 158511 w 951044"/>
                <a:gd name="connsiteY8" fmla="*/ 0 h 90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1044" h="9080147">
                  <a:moveTo>
                    <a:pt x="951044" y="1513396"/>
                  </a:moveTo>
                  <a:lnTo>
                    <a:pt x="951044" y="7566751"/>
                  </a:lnTo>
                  <a:cubicBezTo>
                    <a:pt x="951044" y="8402572"/>
                    <a:pt x="943611" y="9080142"/>
                    <a:pt x="934442" y="9080142"/>
                  </a:cubicBezTo>
                  <a:lnTo>
                    <a:pt x="0" y="9080142"/>
                  </a:lnTo>
                  <a:lnTo>
                    <a:pt x="0" y="9080142"/>
                  </a:lnTo>
                  <a:lnTo>
                    <a:pt x="0" y="5"/>
                  </a:lnTo>
                  <a:lnTo>
                    <a:pt x="0" y="5"/>
                  </a:lnTo>
                  <a:lnTo>
                    <a:pt x="934442" y="5"/>
                  </a:lnTo>
                  <a:cubicBezTo>
                    <a:pt x="943611" y="5"/>
                    <a:pt x="951044" y="677575"/>
                    <a:pt x="951044" y="1513396"/>
                  </a:cubicBezTo>
                  <a:close/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59126" rIns="59126" bIns="59127" numCol="1" spcCol="1270" anchor="ctr" anchorCtr="0">
              <a:noAutofit/>
            </a:bodyPr>
            <a:lstStyle/>
            <a:p>
              <a:pPr marL="228600" lvl="1" indent="-228600" defTabSz="8890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Tx/>
                <a:buChar char="••"/>
                <a:defRPr/>
              </a:pPr>
              <a:r>
                <a:rPr lang="en-US" sz="2000" dirty="0">
                  <a:solidFill>
                    <a:srgbClr val="2E2B21">
                      <a:hueOff val="0"/>
                      <a:satOff val="0"/>
                      <a:lumOff val="0"/>
                      <a:alphaOff val="0"/>
                    </a:srgbClr>
                  </a:solidFill>
                </a:rPr>
                <a:t>Strategies for stress management</a:t>
              </a:r>
            </a:p>
          </p:txBody>
        </p:sp>
        <p:sp>
          <p:nvSpPr>
            <p:cNvPr id="29" name="Pentagon 28"/>
            <p:cNvSpPr/>
            <p:nvPr/>
          </p:nvSpPr>
          <p:spPr>
            <a:xfrm>
              <a:off x="1232245" y="3445598"/>
              <a:ext cx="2691771" cy="951045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6" tIns="520356" rIns="8255" bIns="520357" numCol="1" spcCol="1270" anchor="ctr" anchorCtr="0">
              <a:noAutofit/>
            </a:bodyPr>
            <a:lstStyle/>
            <a:p>
              <a:pPr marL="0" marR="0" lvl="0" indent="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Classroom Applications</a:t>
              </a:r>
              <a:endPara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4116940" y="3445598"/>
              <a:ext cx="6253316" cy="951045"/>
            </a:xfrm>
            <a:custGeom>
              <a:avLst/>
              <a:gdLst>
                <a:gd name="connsiteX0" fmla="*/ 158511 w 951044"/>
                <a:gd name="connsiteY0" fmla="*/ 0 h 9080147"/>
                <a:gd name="connsiteX1" fmla="*/ 792533 w 951044"/>
                <a:gd name="connsiteY1" fmla="*/ 0 h 9080147"/>
                <a:gd name="connsiteX2" fmla="*/ 951044 w 951044"/>
                <a:gd name="connsiteY2" fmla="*/ 158511 h 9080147"/>
                <a:gd name="connsiteX3" fmla="*/ 951044 w 951044"/>
                <a:gd name="connsiteY3" fmla="*/ 9080147 h 9080147"/>
                <a:gd name="connsiteX4" fmla="*/ 951044 w 951044"/>
                <a:gd name="connsiteY4" fmla="*/ 9080147 h 9080147"/>
                <a:gd name="connsiteX5" fmla="*/ 0 w 951044"/>
                <a:gd name="connsiteY5" fmla="*/ 9080147 h 9080147"/>
                <a:gd name="connsiteX6" fmla="*/ 0 w 951044"/>
                <a:gd name="connsiteY6" fmla="*/ 9080147 h 9080147"/>
                <a:gd name="connsiteX7" fmla="*/ 0 w 951044"/>
                <a:gd name="connsiteY7" fmla="*/ 158511 h 9080147"/>
                <a:gd name="connsiteX8" fmla="*/ 158511 w 951044"/>
                <a:gd name="connsiteY8" fmla="*/ 0 h 90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1044" h="9080147">
                  <a:moveTo>
                    <a:pt x="951044" y="1513396"/>
                  </a:moveTo>
                  <a:lnTo>
                    <a:pt x="951044" y="7566751"/>
                  </a:lnTo>
                  <a:cubicBezTo>
                    <a:pt x="951044" y="8402572"/>
                    <a:pt x="943611" y="9080142"/>
                    <a:pt x="934442" y="9080142"/>
                  </a:cubicBezTo>
                  <a:lnTo>
                    <a:pt x="0" y="9080142"/>
                  </a:lnTo>
                  <a:lnTo>
                    <a:pt x="0" y="9080142"/>
                  </a:lnTo>
                  <a:lnTo>
                    <a:pt x="0" y="5"/>
                  </a:lnTo>
                  <a:lnTo>
                    <a:pt x="0" y="5"/>
                  </a:lnTo>
                  <a:lnTo>
                    <a:pt x="934442" y="5"/>
                  </a:lnTo>
                  <a:cubicBezTo>
                    <a:pt x="943611" y="5"/>
                    <a:pt x="951044" y="677575"/>
                    <a:pt x="951044" y="1513396"/>
                  </a:cubicBezTo>
                  <a:close/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59126" rIns="59126" bIns="59127" numCol="1" spcCol="1270" anchor="ctr" anchorCtr="0">
              <a:noAutofit/>
            </a:bodyPr>
            <a:lstStyle/>
            <a:p>
              <a:pPr marL="228600" marR="0" lvl="1" indent="-22860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E2B21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How to use these in a regular classroom day</a:t>
              </a:r>
            </a:p>
            <a:p>
              <a:pPr marL="228600" marR="0" lvl="1" indent="-22860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lang="en-US" sz="2000" dirty="0">
                  <a:solidFill>
                    <a:srgbClr val="2E2B21">
                      <a:hueOff val="0"/>
                      <a:satOff val="0"/>
                      <a:lumOff val="0"/>
                      <a:alphaOff val="0"/>
                    </a:srgbClr>
                  </a:solidFill>
                  <a:latin typeface="Tw Cen MT"/>
                </a:rPr>
                <a:t>Specific situations for use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E2B21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31" name="Pentagon 30"/>
            <p:cNvSpPr/>
            <p:nvPr/>
          </p:nvSpPr>
          <p:spPr>
            <a:xfrm>
              <a:off x="1232245" y="4575746"/>
              <a:ext cx="2691771" cy="951045"/>
            </a:xfrm>
            <a:prstGeom prst="homePlat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256" tIns="520356" rIns="8255" bIns="520357" numCol="1" spcCol="1270" anchor="ctr" anchorCtr="0">
              <a:noAutofit/>
            </a:bodyPr>
            <a:lstStyle/>
            <a:p>
              <a:pPr marL="0" marR="0" lvl="0" indent="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Concluding Comments</a:t>
              </a:r>
              <a:endParaRPr kumimoji="0" lang="en-C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+mn-cs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4116940" y="4575744"/>
              <a:ext cx="6253316" cy="951045"/>
            </a:xfrm>
            <a:custGeom>
              <a:avLst/>
              <a:gdLst>
                <a:gd name="connsiteX0" fmla="*/ 158511 w 951044"/>
                <a:gd name="connsiteY0" fmla="*/ 0 h 9080147"/>
                <a:gd name="connsiteX1" fmla="*/ 792533 w 951044"/>
                <a:gd name="connsiteY1" fmla="*/ 0 h 9080147"/>
                <a:gd name="connsiteX2" fmla="*/ 951044 w 951044"/>
                <a:gd name="connsiteY2" fmla="*/ 158511 h 9080147"/>
                <a:gd name="connsiteX3" fmla="*/ 951044 w 951044"/>
                <a:gd name="connsiteY3" fmla="*/ 9080147 h 9080147"/>
                <a:gd name="connsiteX4" fmla="*/ 951044 w 951044"/>
                <a:gd name="connsiteY4" fmla="*/ 9080147 h 9080147"/>
                <a:gd name="connsiteX5" fmla="*/ 0 w 951044"/>
                <a:gd name="connsiteY5" fmla="*/ 9080147 h 9080147"/>
                <a:gd name="connsiteX6" fmla="*/ 0 w 951044"/>
                <a:gd name="connsiteY6" fmla="*/ 9080147 h 9080147"/>
                <a:gd name="connsiteX7" fmla="*/ 0 w 951044"/>
                <a:gd name="connsiteY7" fmla="*/ 158511 h 9080147"/>
                <a:gd name="connsiteX8" fmla="*/ 158511 w 951044"/>
                <a:gd name="connsiteY8" fmla="*/ 0 h 908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1044" h="9080147">
                  <a:moveTo>
                    <a:pt x="951044" y="1513396"/>
                  </a:moveTo>
                  <a:lnTo>
                    <a:pt x="951044" y="7566751"/>
                  </a:lnTo>
                  <a:cubicBezTo>
                    <a:pt x="951044" y="8402572"/>
                    <a:pt x="943611" y="9080142"/>
                    <a:pt x="934442" y="9080142"/>
                  </a:cubicBezTo>
                  <a:lnTo>
                    <a:pt x="0" y="9080142"/>
                  </a:lnTo>
                  <a:lnTo>
                    <a:pt x="0" y="9080142"/>
                  </a:lnTo>
                  <a:lnTo>
                    <a:pt x="0" y="5"/>
                  </a:lnTo>
                  <a:lnTo>
                    <a:pt x="0" y="5"/>
                  </a:lnTo>
                  <a:lnTo>
                    <a:pt x="934442" y="5"/>
                  </a:lnTo>
                  <a:cubicBezTo>
                    <a:pt x="943611" y="5"/>
                    <a:pt x="951044" y="677575"/>
                    <a:pt x="951044" y="1513396"/>
                  </a:cubicBezTo>
                  <a:close/>
                </a:path>
              </a:pathLst>
            </a:cu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1" tIns="59126" rIns="59126" bIns="59127" numCol="1" spcCol="1270" anchor="ctr" anchorCtr="0">
              <a:noAutofit/>
            </a:bodyPr>
            <a:lstStyle/>
            <a:p>
              <a:pPr marL="228600" marR="0" lvl="1" indent="-22860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E2B21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/>
                  <a:ea typeface="+mn-ea"/>
                  <a:cs typeface="+mn-cs"/>
                </a:rPr>
                <a:t>Importance of responding effectively to stress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3397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E3BA1-40BD-BB41-9F22-DA09760E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 dirty="0"/>
              <a:t>Background: Review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6273C-4BFE-2D40-B801-CACC401F1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84832"/>
            <a:ext cx="12192000" cy="4406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778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7983C-7845-B242-8ED8-AFBD4561D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</a:t>
            </a:r>
            <a:r>
              <a:rPr lang="en-US" dirty="0" err="1"/>
              <a:t>PaRT</a:t>
            </a:r>
            <a:r>
              <a:rPr lang="en-US" dirty="0"/>
              <a:t>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50550" y="1785178"/>
            <a:ext cx="82403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CA" sz="2400" b="1" dirty="0"/>
              <a:t>Stress</a:t>
            </a:r>
            <a:r>
              <a:rPr lang="en-CA" sz="2400" dirty="0"/>
              <a:t> is an internal experience we have when we perceive the demands of the situation are greater than we can cope with.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F504BD-EE3C-4E5D-B0CD-D85A582F7A9A}"/>
              </a:ext>
            </a:extLst>
          </p:cNvPr>
          <p:cNvSpPr txBox="1"/>
          <p:nvPr/>
        </p:nvSpPr>
        <p:spPr>
          <a:xfrm>
            <a:off x="1" y="1737"/>
            <a:ext cx="1219199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Tw Cen MT Condensed"/>
              </a:rPr>
              <a:t>BACKGROUND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184552" y="1654459"/>
            <a:ext cx="3701977" cy="2971272"/>
            <a:chOff x="2298773" y="2604671"/>
            <a:chExt cx="5733257" cy="418273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98773" y="4801600"/>
              <a:ext cx="1985809" cy="1985809"/>
            </a:xfrm>
            <a:prstGeom prst="rect">
              <a:avLst/>
            </a:prstGeom>
          </p:spPr>
        </p:pic>
        <p:sp>
          <p:nvSpPr>
            <p:cNvPr id="9" name="Cloud Callout 8"/>
            <p:cNvSpPr/>
            <p:nvPr/>
          </p:nvSpPr>
          <p:spPr>
            <a:xfrm>
              <a:off x="4284582" y="2604671"/>
              <a:ext cx="3747448" cy="2662690"/>
            </a:xfrm>
            <a:prstGeom prst="cloudCallout">
              <a:avLst>
                <a:gd name="adj1" fmla="val -62815"/>
                <a:gd name="adj2" fmla="val 32854"/>
              </a:avLst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3545" y="3054348"/>
              <a:ext cx="2676400" cy="17267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522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7983C-7845-B242-8ED8-AFBD4561D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</a:t>
            </a:r>
            <a:r>
              <a:rPr lang="en-US" dirty="0" err="1"/>
              <a:t>PaRT</a:t>
            </a:r>
            <a:r>
              <a:rPr lang="en-US" dirty="0"/>
              <a:t>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50550" y="1785178"/>
            <a:ext cx="8179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CA" sz="2400" b="1" dirty="0">
                <a:solidFill>
                  <a:schemeClr val="bg1">
                    <a:lumMod val="50000"/>
                  </a:schemeClr>
                </a:solidFill>
              </a:rPr>
              <a:t>Stress</a:t>
            </a:r>
            <a:r>
              <a:rPr lang="en-CA" sz="2400" dirty="0">
                <a:solidFill>
                  <a:schemeClr val="bg1">
                    <a:lumMod val="50000"/>
                  </a:schemeClr>
                </a:solidFill>
              </a:rPr>
              <a:t> is an internal experience we have when we perceive the demands of the situation are greater than we can cope with.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F504BD-EE3C-4E5D-B0CD-D85A582F7A9A}"/>
              </a:ext>
            </a:extLst>
          </p:cNvPr>
          <p:cNvSpPr txBox="1"/>
          <p:nvPr/>
        </p:nvSpPr>
        <p:spPr>
          <a:xfrm>
            <a:off x="1" y="1737"/>
            <a:ext cx="1219199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Tw Cen MT Condensed"/>
              </a:rPr>
              <a:t>BACKGROUND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34826" y="3497764"/>
            <a:ext cx="2926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Stress can manifest in </a:t>
            </a:r>
            <a:r>
              <a:rPr lang="en-US" sz="2400" b="1" dirty="0"/>
              <a:t>multiple ways</a:t>
            </a:r>
            <a:r>
              <a:rPr lang="en-US" sz="2400" dirty="0"/>
              <a:t>.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381783" y="4328761"/>
            <a:ext cx="2557680" cy="5548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Psychological</a:t>
            </a:r>
            <a:endParaRPr lang="en-CA" sz="2800" b="1" dirty="0"/>
          </a:p>
        </p:txBody>
      </p:sp>
      <p:sp>
        <p:nvSpPr>
          <p:cNvPr id="57" name="Rectangle 56"/>
          <p:cNvSpPr/>
          <p:nvPr/>
        </p:nvSpPr>
        <p:spPr>
          <a:xfrm>
            <a:off x="6366927" y="3635836"/>
            <a:ext cx="2572536" cy="55485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Emotional</a:t>
            </a:r>
            <a:endParaRPr lang="en-CA" sz="2800" b="1" dirty="0"/>
          </a:p>
        </p:txBody>
      </p:sp>
      <p:sp>
        <p:nvSpPr>
          <p:cNvPr id="58" name="Rectangle 57"/>
          <p:cNvSpPr/>
          <p:nvPr/>
        </p:nvSpPr>
        <p:spPr>
          <a:xfrm>
            <a:off x="6381783" y="5717104"/>
            <a:ext cx="2572537" cy="55485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Behavioural</a:t>
            </a:r>
            <a:endParaRPr lang="en-CA" sz="2800" b="1" dirty="0"/>
          </a:p>
        </p:txBody>
      </p:sp>
      <p:sp>
        <p:nvSpPr>
          <p:cNvPr id="59" name="Rectangle 58"/>
          <p:cNvSpPr/>
          <p:nvPr/>
        </p:nvSpPr>
        <p:spPr>
          <a:xfrm>
            <a:off x="6381782" y="5021686"/>
            <a:ext cx="2572538" cy="55485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Physical</a:t>
            </a:r>
            <a:endParaRPr lang="en-CA" sz="2800" b="1" dirty="0"/>
          </a:p>
        </p:txBody>
      </p:sp>
    </p:spTree>
    <p:extLst>
      <p:ext uri="{BB962C8B-B14F-4D97-AF65-F5344CB8AC3E}">
        <p14:creationId xmlns:p14="http://schemas.microsoft.com/office/powerpoint/2010/main" val="660177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7983C-7845-B242-8ED8-AFBD4561D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</a:t>
            </a:r>
            <a:r>
              <a:rPr lang="en-US" dirty="0" err="1"/>
              <a:t>PaRT</a:t>
            </a:r>
            <a:r>
              <a:rPr lang="en-US" dirty="0"/>
              <a:t>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50550" y="1785178"/>
            <a:ext cx="8179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CA" sz="2400" b="1" dirty="0">
                <a:solidFill>
                  <a:schemeClr val="bg1">
                    <a:lumMod val="50000"/>
                  </a:schemeClr>
                </a:solidFill>
              </a:rPr>
              <a:t>Stress</a:t>
            </a:r>
            <a:r>
              <a:rPr lang="en-CA" sz="2400" dirty="0">
                <a:solidFill>
                  <a:schemeClr val="bg1">
                    <a:lumMod val="50000"/>
                  </a:schemeClr>
                </a:solidFill>
              </a:rPr>
              <a:t> is an internal experience we have when we perceive the demands of the situation are greater than we can cope with.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F504BD-EE3C-4E5D-B0CD-D85A582F7A9A}"/>
              </a:ext>
            </a:extLst>
          </p:cNvPr>
          <p:cNvSpPr txBox="1"/>
          <p:nvPr/>
        </p:nvSpPr>
        <p:spPr>
          <a:xfrm>
            <a:off x="1" y="1737"/>
            <a:ext cx="1219199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Tw Cen MT Condensed"/>
              </a:rPr>
              <a:t>BACKGROUND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34826" y="3497764"/>
            <a:ext cx="2926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Stress can manifest in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multiple ways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50550" y="4349752"/>
            <a:ext cx="30014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Stress levels vary along a </a:t>
            </a:r>
            <a:r>
              <a:rPr lang="en-US" sz="2400" b="1" dirty="0"/>
              <a:t>continuum</a:t>
            </a:r>
            <a:r>
              <a:rPr lang="en-US" sz="2400" dirty="0"/>
              <a:t>.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4097450" y="3208409"/>
            <a:ext cx="8094550" cy="3567900"/>
            <a:chOff x="779424" y="1206534"/>
            <a:chExt cx="10617292" cy="521237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C6EACD2-2970-6842-BB50-69FA1035BC05}"/>
                </a:ext>
              </a:extLst>
            </p:cNvPr>
            <p:cNvGrpSpPr/>
            <p:nvPr/>
          </p:nvGrpSpPr>
          <p:grpSpPr>
            <a:xfrm>
              <a:off x="779424" y="1746296"/>
              <a:ext cx="10617292" cy="4672615"/>
              <a:chOff x="977335" y="1320115"/>
              <a:chExt cx="7612992" cy="533511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A62D023-E0F6-3A4D-AEFB-0ED0CC1AABB4}"/>
                  </a:ext>
                </a:extLst>
              </p:cNvPr>
              <p:cNvSpPr txBox="1"/>
              <p:nvPr/>
            </p:nvSpPr>
            <p:spPr>
              <a:xfrm>
                <a:off x="7183468" y="6039170"/>
                <a:ext cx="1406859" cy="616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Stress Level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7043456A-61DA-F14C-80B6-635E271BC30C}"/>
                  </a:ext>
                </a:extLst>
              </p:cNvPr>
              <p:cNvSpPr txBox="1"/>
              <p:nvPr/>
            </p:nvSpPr>
            <p:spPr>
              <a:xfrm rot="16200000">
                <a:off x="-637336" y="3443472"/>
                <a:ext cx="3505202" cy="2758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900" b="1" dirty="0"/>
                  <a:t>Performance</a:t>
                </a:r>
                <a:endParaRPr lang="en-US" sz="1900" b="1" dirty="0"/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1BA5BE8A-F71D-9841-BC4A-0167B86E35EC}"/>
                  </a:ext>
                </a:extLst>
              </p:cNvPr>
              <p:cNvCxnSpPr/>
              <p:nvPr/>
            </p:nvCxnSpPr>
            <p:spPr>
              <a:xfrm>
                <a:off x="1301750" y="5575300"/>
                <a:ext cx="6872404" cy="0"/>
              </a:xfrm>
              <a:prstGeom prst="straightConnector1">
                <a:avLst/>
              </a:prstGeom>
              <a:pattFill prst="pct10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 w="28575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>
                <a:extLst>
                  <a:ext uri="{FF2B5EF4-FFF2-40B4-BE49-F238E27FC236}">
                    <a16:creationId xmlns:a16="http://schemas.microsoft.com/office/drawing/2014/main" id="{36DC5AB8-0BD9-874E-98F7-E23B33D648C6}"/>
                  </a:ext>
                </a:extLst>
              </p:cNvPr>
              <p:cNvCxnSpPr/>
              <p:nvPr/>
            </p:nvCxnSpPr>
            <p:spPr>
              <a:xfrm flipH="1" flipV="1">
                <a:off x="1288472" y="1320115"/>
                <a:ext cx="11459" cy="4265984"/>
              </a:xfrm>
              <a:prstGeom prst="straightConnector1">
                <a:avLst/>
              </a:prstGeom>
              <a:pattFill prst="pct10">
                <a:fgClr>
                  <a:schemeClr val="bg1">
                    <a:lumMod val="65000"/>
                  </a:schemeClr>
                </a:fgClr>
                <a:bgClr>
                  <a:schemeClr val="bg1"/>
                </a:bgClr>
              </a:pattFill>
              <a:ln w="28575">
                <a:solidFill>
                  <a:schemeClr val="tx1">
                    <a:lumMod val="50000"/>
                    <a:lumOff val="50000"/>
                  </a:schemeClr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Oval 7">
              <a:extLst>
                <a:ext uri="{FF2B5EF4-FFF2-40B4-BE49-F238E27FC236}">
                  <a16:creationId xmlns:a16="http://schemas.microsoft.com/office/drawing/2014/main" id="{23B435D7-038D-4244-98FD-ADFA9EA312C9}"/>
                </a:ext>
              </a:extLst>
            </p:cNvPr>
            <p:cNvSpPr/>
            <p:nvPr/>
          </p:nvSpPr>
          <p:spPr>
            <a:xfrm>
              <a:off x="1289501" y="4674578"/>
              <a:ext cx="1847088" cy="798504"/>
            </a:xfrm>
            <a:custGeom>
              <a:avLst/>
              <a:gdLst/>
              <a:ahLst/>
              <a:cxnLst/>
              <a:rect l="l" t="t" r="r" b="b"/>
              <a:pathLst>
                <a:path w="1847088" h="798504">
                  <a:moveTo>
                    <a:pt x="1847088" y="0"/>
                  </a:moveTo>
                  <a:lnTo>
                    <a:pt x="1847088" y="798504"/>
                  </a:lnTo>
                  <a:lnTo>
                    <a:pt x="0" y="798504"/>
                  </a:lnTo>
                  <a:lnTo>
                    <a:pt x="0" y="776617"/>
                  </a:lnTo>
                  <a:lnTo>
                    <a:pt x="0" y="776616"/>
                  </a:lnTo>
                  <a:cubicBezTo>
                    <a:pt x="628914" y="692489"/>
                    <a:pt x="1258363" y="459955"/>
                    <a:pt x="1847088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prstClr val="white"/>
                </a:solidFill>
              </a:endParaRPr>
            </a:p>
          </p:txBody>
        </p:sp>
        <p:sp>
          <p:nvSpPr>
            <p:cNvPr id="34" name="Rectangle 14">
              <a:extLst>
                <a:ext uri="{FF2B5EF4-FFF2-40B4-BE49-F238E27FC236}">
                  <a16:creationId xmlns:a16="http://schemas.microsoft.com/office/drawing/2014/main" id="{7CE0AD19-4D7D-AC42-AE43-4737BDF5C53F}"/>
                </a:ext>
              </a:extLst>
            </p:cNvPr>
            <p:cNvSpPr/>
            <p:nvPr/>
          </p:nvSpPr>
          <p:spPr>
            <a:xfrm>
              <a:off x="3135406" y="2462664"/>
              <a:ext cx="1847088" cy="3010418"/>
            </a:xfrm>
            <a:custGeom>
              <a:avLst/>
              <a:gdLst/>
              <a:ahLst/>
              <a:cxnLst/>
              <a:rect l="l" t="t" r="r" b="b"/>
              <a:pathLst>
                <a:path w="1847088" h="3010418">
                  <a:moveTo>
                    <a:pt x="1847088" y="0"/>
                  </a:moveTo>
                  <a:lnTo>
                    <a:pt x="1847088" y="3010418"/>
                  </a:lnTo>
                  <a:lnTo>
                    <a:pt x="0" y="3010418"/>
                  </a:lnTo>
                  <a:lnTo>
                    <a:pt x="0" y="2217293"/>
                  </a:lnTo>
                  <a:cubicBezTo>
                    <a:pt x="196868" y="2064304"/>
                    <a:pt x="389169" y="1885914"/>
                    <a:pt x="575414" y="1679240"/>
                  </a:cubicBezTo>
                  <a:cubicBezTo>
                    <a:pt x="1029843" y="1174967"/>
                    <a:pt x="1402408" y="468456"/>
                    <a:pt x="1847088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prstClr val="white"/>
                </a:solidFill>
              </a:endParaRPr>
            </a:p>
          </p:txBody>
        </p:sp>
        <p:sp>
          <p:nvSpPr>
            <p:cNvPr id="35" name="Oval 7">
              <a:extLst>
                <a:ext uri="{FF2B5EF4-FFF2-40B4-BE49-F238E27FC236}">
                  <a16:creationId xmlns:a16="http://schemas.microsoft.com/office/drawing/2014/main" id="{5BBF1481-0B0C-AE42-83D4-BB354579B5D5}"/>
                </a:ext>
              </a:extLst>
            </p:cNvPr>
            <p:cNvSpPr/>
            <p:nvPr/>
          </p:nvSpPr>
          <p:spPr>
            <a:xfrm flipH="1">
              <a:off x="8626947" y="4691715"/>
              <a:ext cx="1621697" cy="798504"/>
            </a:xfrm>
            <a:custGeom>
              <a:avLst/>
              <a:gdLst/>
              <a:ahLst/>
              <a:cxnLst/>
              <a:rect l="l" t="t" r="r" b="b"/>
              <a:pathLst>
                <a:path w="1847088" h="798504">
                  <a:moveTo>
                    <a:pt x="1847088" y="0"/>
                  </a:moveTo>
                  <a:lnTo>
                    <a:pt x="1847088" y="798504"/>
                  </a:lnTo>
                  <a:lnTo>
                    <a:pt x="0" y="798504"/>
                  </a:lnTo>
                  <a:lnTo>
                    <a:pt x="0" y="776617"/>
                  </a:lnTo>
                  <a:lnTo>
                    <a:pt x="0" y="776616"/>
                  </a:lnTo>
                  <a:cubicBezTo>
                    <a:pt x="628914" y="692489"/>
                    <a:pt x="1258363" y="459955"/>
                    <a:pt x="1847088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prstClr val="white"/>
                </a:solidFill>
              </a:endParaRPr>
            </a:p>
          </p:txBody>
        </p:sp>
        <p:sp>
          <p:nvSpPr>
            <p:cNvPr id="36" name="Rectangle 14">
              <a:extLst>
                <a:ext uri="{FF2B5EF4-FFF2-40B4-BE49-F238E27FC236}">
                  <a16:creationId xmlns:a16="http://schemas.microsoft.com/office/drawing/2014/main" id="{424C6B76-6759-B04D-997B-AA59501812A2}"/>
                </a:ext>
              </a:extLst>
            </p:cNvPr>
            <p:cNvSpPr/>
            <p:nvPr/>
          </p:nvSpPr>
          <p:spPr>
            <a:xfrm flipH="1">
              <a:off x="6836958" y="2468992"/>
              <a:ext cx="1792407" cy="3010418"/>
            </a:xfrm>
            <a:custGeom>
              <a:avLst/>
              <a:gdLst/>
              <a:ahLst/>
              <a:cxnLst/>
              <a:rect l="l" t="t" r="r" b="b"/>
              <a:pathLst>
                <a:path w="1847088" h="3010418">
                  <a:moveTo>
                    <a:pt x="1847088" y="0"/>
                  </a:moveTo>
                  <a:lnTo>
                    <a:pt x="1847088" y="3010418"/>
                  </a:lnTo>
                  <a:lnTo>
                    <a:pt x="0" y="3010418"/>
                  </a:lnTo>
                  <a:lnTo>
                    <a:pt x="0" y="2217293"/>
                  </a:lnTo>
                  <a:cubicBezTo>
                    <a:pt x="196868" y="2064304"/>
                    <a:pt x="389169" y="1885914"/>
                    <a:pt x="575414" y="1679240"/>
                  </a:cubicBezTo>
                  <a:cubicBezTo>
                    <a:pt x="1029843" y="1174967"/>
                    <a:pt x="1402408" y="468456"/>
                    <a:pt x="1847088" y="0"/>
                  </a:cubicBez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 dirty="0">
                <a:solidFill>
                  <a:prstClr val="white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6E471B4-A763-FE40-BD66-F6FBCA0832E2}"/>
                </a:ext>
              </a:extLst>
            </p:cNvPr>
            <p:cNvSpPr txBox="1"/>
            <p:nvPr/>
          </p:nvSpPr>
          <p:spPr>
            <a:xfrm>
              <a:off x="1576272" y="5491189"/>
              <a:ext cx="1557951" cy="854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Too little stress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3D9637B-4369-1640-A5A5-D87B37EDE1E4}"/>
                </a:ext>
              </a:extLst>
            </p:cNvPr>
            <p:cNvSpPr txBox="1"/>
            <p:nvPr/>
          </p:nvSpPr>
          <p:spPr>
            <a:xfrm>
              <a:off x="6631175" y="5531757"/>
              <a:ext cx="1365673" cy="854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Stress Overload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6F88C0E-4A0C-CB49-8109-DFE5DF18BA65}"/>
                </a:ext>
              </a:extLst>
            </p:cNvPr>
            <p:cNvSpPr txBox="1"/>
            <p:nvPr/>
          </p:nvSpPr>
          <p:spPr>
            <a:xfrm>
              <a:off x="9001647" y="5507307"/>
              <a:ext cx="1055966" cy="49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600" dirty="0"/>
                <a:t>B</a:t>
              </a:r>
              <a:r>
                <a:rPr lang="en-US" sz="1600" dirty="0" err="1"/>
                <a:t>urnout</a:t>
              </a:r>
              <a:endParaRPr lang="en-US" sz="1600" dirty="0"/>
            </a:p>
          </p:txBody>
        </p:sp>
        <p:sp>
          <p:nvSpPr>
            <p:cNvPr id="40" name="Rectangle 15">
              <a:extLst>
                <a:ext uri="{FF2B5EF4-FFF2-40B4-BE49-F238E27FC236}">
                  <a16:creationId xmlns:a16="http://schemas.microsoft.com/office/drawing/2014/main" id="{5D7649DD-53B6-7C44-A035-34E9D5FDAB1A}"/>
                </a:ext>
              </a:extLst>
            </p:cNvPr>
            <p:cNvSpPr/>
            <p:nvPr/>
          </p:nvSpPr>
          <p:spPr>
            <a:xfrm>
              <a:off x="4981311" y="1967330"/>
              <a:ext cx="1847088" cy="3505259"/>
            </a:xfrm>
            <a:custGeom>
              <a:avLst/>
              <a:gdLst/>
              <a:ahLst/>
              <a:cxnLst/>
              <a:rect l="l" t="t" r="r" b="b"/>
              <a:pathLst>
                <a:path w="1847088" h="3505259">
                  <a:moveTo>
                    <a:pt x="964886" y="58"/>
                  </a:moveTo>
                  <a:cubicBezTo>
                    <a:pt x="1353180" y="4150"/>
                    <a:pt x="1591544" y="213043"/>
                    <a:pt x="1847088" y="492418"/>
                  </a:cubicBezTo>
                  <a:lnTo>
                    <a:pt x="1847088" y="3505259"/>
                  </a:lnTo>
                  <a:lnTo>
                    <a:pt x="0" y="3505259"/>
                  </a:lnTo>
                  <a:lnTo>
                    <a:pt x="0" y="494841"/>
                  </a:lnTo>
                  <a:cubicBezTo>
                    <a:pt x="279765" y="197749"/>
                    <a:pt x="588752" y="-3905"/>
                    <a:pt x="964886" y="58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00">
                <a:solidFill>
                  <a:prstClr val="white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380E302-59B0-B741-9BDF-9FDB88964216}"/>
                </a:ext>
              </a:extLst>
            </p:cNvPr>
            <p:cNvSpPr txBox="1"/>
            <p:nvPr/>
          </p:nvSpPr>
          <p:spPr>
            <a:xfrm>
              <a:off x="2695570" y="2843266"/>
              <a:ext cx="1557951" cy="449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Relaxed</a:t>
              </a:r>
            </a:p>
          </p:txBody>
        </p:sp>
        <p:sp>
          <p:nvSpPr>
            <p:cNvPr id="42" name="Down Arrow 41">
              <a:extLst>
                <a:ext uri="{FF2B5EF4-FFF2-40B4-BE49-F238E27FC236}">
                  <a16:creationId xmlns:a16="http://schemas.microsoft.com/office/drawing/2014/main" id="{72E967DA-0AA3-3F46-85C8-577EE27685CC}"/>
                </a:ext>
              </a:extLst>
            </p:cNvPr>
            <p:cNvSpPr/>
            <p:nvPr/>
          </p:nvSpPr>
          <p:spPr>
            <a:xfrm rot="19635072">
              <a:off x="2377342" y="4617860"/>
              <a:ext cx="177460" cy="4005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025823C-247B-544E-8D07-66A5513F780B}"/>
                </a:ext>
              </a:extLst>
            </p:cNvPr>
            <p:cNvSpPr txBox="1"/>
            <p:nvPr/>
          </p:nvSpPr>
          <p:spPr>
            <a:xfrm>
              <a:off x="1401902" y="4189835"/>
              <a:ext cx="1557951" cy="449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Inactive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E3EF234-447B-4C45-90D2-CC29C95EE101}"/>
                </a:ext>
              </a:extLst>
            </p:cNvPr>
            <p:cNvSpPr txBox="1"/>
            <p:nvPr/>
          </p:nvSpPr>
          <p:spPr>
            <a:xfrm>
              <a:off x="6260402" y="1206534"/>
              <a:ext cx="1557951" cy="449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Exhaustion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B7EA577-FAAD-EB48-B170-D81794FF2DD6}"/>
                </a:ext>
              </a:extLst>
            </p:cNvPr>
            <p:cNvSpPr txBox="1"/>
            <p:nvPr/>
          </p:nvSpPr>
          <p:spPr>
            <a:xfrm>
              <a:off x="7846007" y="2919116"/>
              <a:ext cx="2354499" cy="449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Anxiety/panic/anger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A9D4E5F-24A3-574E-89F6-8D5CF6112648}"/>
                </a:ext>
              </a:extLst>
            </p:cNvPr>
            <p:cNvSpPr txBox="1"/>
            <p:nvPr/>
          </p:nvSpPr>
          <p:spPr>
            <a:xfrm>
              <a:off x="8963437" y="4252115"/>
              <a:ext cx="1557951" cy="449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Breakdown</a:t>
              </a:r>
            </a:p>
          </p:txBody>
        </p:sp>
        <p:sp>
          <p:nvSpPr>
            <p:cNvPr id="47" name="Down Arrow 46">
              <a:extLst>
                <a:ext uri="{FF2B5EF4-FFF2-40B4-BE49-F238E27FC236}">
                  <a16:creationId xmlns:a16="http://schemas.microsoft.com/office/drawing/2014/main" id="{5E5B672E-9CBE-814C-B829-20C3FF0AE545}"/>
                </a:ext>
              </a:extLst>
            </p:cNvPr>
            <p:cNvSpPr/>
            <p:nvPr/>
          </p:nvSpPr>
          <p:spPr>
            <a:xfrm rot="19635072">
              <a:off x="3784477" y="3276258"/>
              <a:ext cx="177460" cy="4005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8" name="Down Arrow 47">
              <a:extLst>
                <a:ext uri="{FF2B5EF4-FFF2-40B4-BE49-F238E27FC236}">
                  <a16:creationId xmlns:a16="http://schemas.microsoft.com/office/drawing/2014/main" id="{95BDCB15-3A1A-8E44-B1D5-F694DF94A1C7}"/>
                </a:ext>
              </a:extLst>
            </p:cNvPr>
            <p:cNvSpPr/>
            <p:nvPr/>
          </p:nvSpPr>
          <p:spPr>
            <a:xfrm rot="1943944">
              <a:off x="6342636" y="1578125"/>
              <a:ext cx="177460" cy="4005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Down Arrow 48">
              <a:extLst>
                <a:ext uri="{FF2B5EF4-FFF2-40B4-BE49-F238E27FC236}">
                  <a16:creationId xmlns:a16="http://schemas.microsoft.com/office/drawing/2014/main" id="{3994FCA1-13FB-5545-833F-ECB022C4AC9D}"/>
                </a:ext>
              </a:extLst>
            </p:cNvPr>
            <p:cNvSpPr/>
            <p:nvPr/>
          </p:nvSpPr>
          <p:spPr>
            <a:xfrm rot="1943944">
              <a:off x="8051331" y="3341966"/>
              <a:ext cx="177460" cy="4005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Down Arrow 49">
              <a:extLst>
                <a:ext uri="{FF2B5EF4-FFF2-40B4-BE49-F238E27FC236}">
                  <a16:creationId xmlns:a16="http://schemas.microsoft.com/office/drawing/2014/main" id="{25FF57E8-16E0-6B4A-AFB2-A0DE9B949F42}"/>
                </a:ext>
              </a:extLst>
            </p:cNvPr>
            <p:cNvSpPr/>
            <p:nvPr/>
          </p:nvSpPr>
          <p:spPr>
            <a:xfrm rot="1943944">
              <a:off x="8938787" y="4486521"/>
              <a:ext cx="177460" cy="40054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E1A8D4A-0B06-4B73-BB9E-63D7C7B5655F}"/>
                </a:ext>
              </a:extLst>
            </p:cNvPr>
            <p:cNvSpPr txBox="1"/>
            <p:nvPr/>
          </p:nvSpPr>
          <p:spPr>
            <a:xfrm>
              <a:off x="4201401" y="5503002"/>
              <a:ext cx="1365673" cy="854303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sz="1600" dirty="0"/>
                <a:t>Optimal</a:t>
              </a:r>
            </a:p>
            <a:p>
              <a:pPr algn="ctr"/>
              <a:r>
                <a:rPr lang="en-US" sz="1600" dirty="0"/>
                <a:t>Stress</a:t>
              </a:r>
            </a:p>
          </p:txBody>
        </p: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938BC20B-85C6-2E41-8A26-7D47A0AB6CD9}"/>
              </a:ext>
            </a:extLst>
          </p:cNvPr>
          <p:cNvSpPr/>
          <p:nvPr/>
        </p:nvSpPr>
        <p:spPr>
          <a:xfrm>
            <a:off x="6594445" y="3596784"/>
            <a:ext cx="1282001" cy="3274904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88390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7983C-7845-B242-8ED8-AFBD4561D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</a:t>
            </a:r>
            <a:r>
              <a:rPr lang="en-US" dirty="0" err="1"/>
              <a:t>PaRT</a:t>
            </a:r>
            <a:r>
              <a:rPr lang="en-US" dirty="0"/>
              <a:t> 1</a:t>
            </a:r>
          </a:p>
        </p:txBody>
      </p:sp>
      <p:sp>
        <p:nvSpPr>
          <p:cNvPr id="5" name="Rectangle 4"/>
          <p:cNvSpPr/>
          <p:nvPr/>
        </p:nvSpPr>
        <p:spPr>
          <a:xfrm>
            <a:off x="850550" y="1785178"/>
            <a:ext cx="8179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CA" sz="2400" b="1" dirty="0">
                <a:solidFill>
                  <a:schemeClr val="bg1">
                    <a:lumMod val="50000"/>
                  </a:schemeClr>
                </a:solidFill>
              </a:rPr>
              <a:t>Stress</a:t>
            </a:r>
            <a:r>
              <a:rPr lang="en-CA" sz="2400" dirty="0">
                <a:solidFill>
                  <a:schemeClr val="bg1">
                    <a:lumMod val="50000"/>
                  </a:schemeClr>
                </a:solidFill>
              </a:rPr>
              <a:t> is an internal experience we have when we perceive the demands of the situation are greater than we can cope with.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F504BD-EE3C-4E5D-B0CD-D85A582F7A9A}"/>
              </a:ext>
            </a:extLst>
          </p:cNvPr>
          <p:cNvSpPr txBox="1"/>
          <p:nvPr/>
        </p:nvSpPr>
        <p:spPr>
          <a:xfrm>
            <a:off x="1" y="1737"/>
            <a:ext cx="1219199" cy="4001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Tw Cen MT Condensed"/>
              </a:rPr>
              <a:t>BACKGROUND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34826" y="3497764"/>
            <a:ext cx="2926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Stress can manifest in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multiple ways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50550" y="4349752"/>
            <a:ext cx="30014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Stress levels vary along a 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</a:rPr>
              <a:t>continuum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BD689FE-842C-4712-9FF5-DB1197E246C8}"/>
              </a:ext>
            </a:extLst>
          </p:cNvPr>
          <p:cNvSpPr/>
          <p:nvPr/>
        </p:nvSpPr>
        <p:spPr>
          <a:xfrm>
            <a:off x="857075" y="5142773"/>
            <a:ext cx="30014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400" dirty="0"/>
              <a:t>We can intervene </a:t>
            </a:r>
            <a:r>
              <a:rPr lang="en-US" sz="2400" b="1" dirty="0"/>
              <a:t>before, during, or after </a:t>
            </a:r>
            <a:r>
              <a:rPr lang="en-US" sz="2400" dirty="0"/>
              <a:t>the stress response.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114800" y="3468165"/>
            <a:ext cx="7772400" cy="2946102"/>
            <a:chOff x="349819" y="3779831"/>
            <a:chExt cx="11292002" cy="2795457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88CE39B-5CCA-E743-AF63-E740674CBCF9}"/>
                </a:ext>
              </a:extLst>
            </p:cNvPr>
            <p:cNvGrpSpPr/>
            <p:nvPr/>
          </p:nvGrpSpPr>
          <p:grpSpPr>
            <a:xfrm>
              <a:off x="1431342" y="3779831"/>
              <a:ext cx="8905644" cy="2230081"/>
              <a:chOff x="1489526" y="1671638"/>
              <a:chExt cx="8905644" cy="2230081"/>
            </a:xfrm>
            <a:solidFill>
              <a:schemeClr val="accent3">
                <a:lumMod val="40000"/>
                <a:lumOff val="60000"/>
              </a:schemeClr>
            </a:solidFill>
          </p:grpSpPr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D699CD4B-1E1F-934B-881B-5C348EDF2EB4}"/>
                  </a:ext>
                </a:extLst>
              </p:cNvPr>
              <p:cNvGrpSpPr/>
              <p:nvPr/>
            </p:nvGrpSpPr>
            <p:grpSpPr>
              <a:xfrm>
                <a:off x="1489526" y="1971852"/>
                <a:ext cx="8905644" cy="1929867"/>
                <a:chOff x="1489526" y="1971852"/>
                <a:chExt cx="8905644" cy="1929867"/>
              </a:xfrm>
              <a:grpFill/>
            </p:grpSpPr>
            <p:sp>
              <p:nvSpPr>
                <p:cNvPr id="61" name="Oval 7">
                  <a:extLst>
                    <a:ext uri="{FF2B5EF4-FFF2-40B4-BE49-F238E27FC236}">
                      <a16:creationId xmlns:a16="http://schemas.microsoft.com/office/drawing/2014/main" id="{A0D9DE84-FB15-0045-B100-684F496F4FFF}"/>
                    </a:ext>
                  </a:extLst>
                </p:cNvPr>
                <p:cNvSpPr/>
                <p:nvPr/>
              </p:nvSpPr>
              <p:spPr>
                <a:xfrm>
                  <a:off x="1489526" y="3393815"/>
                  <a:ext cx="1847088" cy="507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088" h="798504">
                      <a:moveTo>
                        <a:pt x="1847088" y="0"/>
                      </a:moveTo>
                      <a:lnTo>
                        <a:pt x="1847088" y="798504"/>
                      </a:lnTo>
                      <a:lnTo>
                        <a:pt x="0" y="798504"/>
                      </a:lnTo>
                      <a:lnTo>
                        <a:pt x="0" y="776617"/>
                      </a:lnTo>
                      <a:lnTo>
                        <a:pt x="0" y="776616"/>
                      </a:lnTo>
                      <a:cubicBezTo>
                        <a:pt x="628914" y="692489"/>
                        <a:pt x="1258363" y="459955"/>
                        <a:pt x="184708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Rectangle 14">
                  <a:extLst>
                    <a:ext uri="{FF2B5EF4-FFF2-40B4-BE49-F238E27FC236}">
                      <a16:creationId xmlns:a16="http://schemas.microsoft.com/office/drawing/2014/main" id="{0C4D5D43-ECE9-1145-8C94-948F93C41ADF}"/>
                    </a:ext>
                  </a:extLst>
                </p:cNvPr>
                <p:cNvSpPr/>
                <p:nvPr/>
              </p:nvSpPr>
              <p:spPr>
                <a:xfrm>
                  <a:off x="3335431" y="1986883"/>
                  <a:ext cx="1847088" cy="1914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088" h="3010418">
                      <a:moveTo>
                        <a:pt x="1847088" y="0"/>
                      </a:moveTo>
                      <a:lnTo>
                        <a:pt x="1847088" y="3010418"/>
                      </a:lnTo>
                      <a:lnTo>
                        <a:pt x="0" y="3010418"/>
                      </a:lnTo>
                      <a:lnTo>
                        <a:pt x="0" y="2217293"/>
                      </a:lnTo>
                      <a:cubicBezTo>
                        <a:pt x="196868" y="2064304"/>
                        <a:pt x="389169" y="1885914"/>
                        <a:pt x="575414" y="1679240"/>
                      </a:cubicBezTo>
                      <a:cubicBezTo>
                        <a:pt x="1029843" y="1174967"/>
                        <a:pt x="1402408" y="468456"/>
                        <a:pt x="184708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Oval 7">
                  <a:extLst>
                    <a:ext uri="{FF2B5EF4-FFF2-40B4-BE49-F238E27FC236}">
                      <a16:creationId xmlns:a16="http://schemas.microsoft.com/office/drawing/2014/main" id="{D1702EEA-BA26-194D-A879-8952AFAC4B43}"/>
                    </a:ext>
                  </a:extLst>
                </p:cNvPr>
                <p:cNvSpPr/>
                <p:nvPr/>
              </p:nvSpPr>
              <p:spPr>
                <a:xfrm flipH="1">
                  <a:off x="8773473" y="3393815"/>
                  <a:ext cx="1621697" cy="507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088" h="798504">
                      <a:moveTo>
                        <a:pt x="1847088" y="0"/>
                      </a:moveTo>
                      <a:lnTo>
                        <a:pt x="1847088" y="798504"/>
                      </a:lnTo>
                      <a:lnTo>
                        <a:pt x="0" y="798504"/>
                      </a:lnTo>
                      <a:lnTo>
                        <a:pt x="0" y="776617"/>
                      </a:lnTo>
                      <a:lnTo>
                        <a:pt x="0" y="776616"/>
                      </a:lnTo>
                      <a:cubicBezTo>
                        <a:pt x="628914" y="692489"/>
                        <a:pt x="1258363" y="459955"/>
                        <a:pt x="184708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00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Rectangle 14">
                  <a:extLst>
                    <a:ext uri="{FF2B5EF4-FFF2-40B4-BE49-F238E27FC236}">
                      <a16:creationId xmlns:a16="http://schemas.microsoft.com/office/drawing/2014/main" id="{3CA003B5-E70B-9741-8972-E6034E8E0870}"/>
                    </a:ext>
                  </a:extLst>
                </p:cNvPr>
                <p:cNvSpPr/>
                <p:nvPr/>
              </p:nvSpPr>
              <p:spPr>
                <a:xfrm flipH="1">
                  <a:off x="6981066" y="1971852"/>
                  <a:ext cx="1792407" cy="1914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7088" h="3010418">
                      <a:moveTo>
                        <a:pt x="1847088" y="0"/>
                      </a:moveTo>
                      <a:lnTo>
                        <a:pt x="1847088" y="3010418"/>
                      </a:lnTo>
                      <a:lnTo>
                        <a:pt x="0" y="3010418"/>
                      </a:lnTo>
                      <a:lnTo>
                        <a:pt x="0" y="2217293"/>
                      </a:lnTo>
                      <a:cubicBezTo>
                        <a:pt x="196868" y="2064304"/>
                        <a:pt x="389169" y="1885914"/>
                        <a:pt x="575414" y="1679240"/>
                      </a:cubicBezTo>
                      <a:cubicBezTo>
                        <a:pt x="1029843" y="1174967"/>
                        <a:pt x="1402408" y="468456"/>
                        <a:pt x="184708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900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60" name="Rectangle 15">
                <a:extLst>
                  <a:ext uri="{FF2B5EF4-FFF2-40B4-BE49-F238E27FC236}">
                    <a16:creationId xmlns:a16="http://schemas.microsoft.com/office/drawing/2014/main" id="{B51DEA4F-6A31-844E-A4F4-DC00BBFD5FFA}"/>
                  </a:ext>
                </a:extLst>
              </p:cNvPr>
              <p:cNvSpPr/>
              <p:nvPr/>
            </p:nvSpPr>
            <p:spPr>
              <a:xfrm>
                <a:off x="5181336" y="1671638"/>
                <a:ext cx="1847088" cy="2229588"/>
              </a:xfrm>
              <a:custGeom>
                <a:avLst/>
                <a:gdLst/>
                <a:ahLst/>
                <a:cxnLst/>
                <a:rect l="l" t="t" r="r" b="b"/>
                <a:pathLst>
                  <a:path w="1847088" h="3505259">
                    <a:moveTo>
                      <a:pt x="964886" y="58"/>
                    </a:moveTo>
                    <a:cubicBezTo>
                      <a:pt x="1353180" y="4150"/>
                      <a:pt x="1591544" y="213043"/>
                      <a:pt x="1847088" y="492418"/>
                    </a:cubicBezTo>
                    <a:lnTo>
                      <a:pt x="1847088" y="3505259"/>
                    </a:lnTo>
                    <a:lnTo>
                      <a:pt x="0" y="3505259"/>
                    </a:lnTo>
                    <a:lnTo>
                      <a:pt x="0" y="494841"/>
                    </a:lnTo>
                    <a:cubicBezTo>
                      <a:pt x="279765" y="197749"/>
                      <a:pt x="588752" y="-3905"/>
                      <a:pt x="964886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9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0530674-B5E7-D845-873A-FA1C67FF70CA}"/>
                </a:ext>
              </a:extLst>
            </p:cNvPr>
            <p:cNvSpPr txBox="1"/>
            <p:nvPr/>
          </p:nvSpPr>
          <p:spPr>
            <a:xfrm>
              <a:off x="698541" y="6166434"/>
              <a:ext cx="1656343" cy="40885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BEFORE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F3C3164-B60B-9A46-B72F-05788064D078}"/>
                </a:ext>
              </a:extLst>
            </p:cNvPr>
            <p:cNvSpPr txBox="1"/>
            <p:nvPr/>
          </p:nvSpPr>
          <p:spPr>
            <a:xfrm>
              <a:off x="5157355" y="6166434"/>
              <a:ext cx="1793436" cy="40885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DURING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CFE400D0-57B0-9048-9C29-DF88552D2433}"/>
                </a:ext>
              </a:extLst>
            </p:cNvPr>
            <p:cNvSpPr txBox="1"/>
            <p:nvPr/>
          </p:nvSpPr>
          <p:spPr>
            <a:xfrm>
              <a:off x="9541895" y="6162855"/>
              <a:ext cx="1371803" cy="408854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/>
                <a:t>AFTER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90B8B883-44FC-164F-BBDF-5A8EC900E483}"/>
                </a:ext>
              </a:extLst>
            </p:cNvPr>
            <p:cNvSpPr/>
            <p:nvPr/>
          </p:nvSpPr>
          <p:spPr>
            <a:xfrm>
              <a:off x="349819" y="5218666"/>
              <a:ext cx="11292002" cy="2900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STRATEGIES</a:t>
              </a:r>
              <a:r>
                <a:rPr lang="en-US" dirty="0"/>
                <a:t> </a:t>
              </a:r>
            </a:p>
          </p:txBody>
        </p:sp>
        <p:sp>
          <p:nvSpPr>
            <p:cNvPr id="69" name="Down Arrow 68">
              <a:extLst>
                <a:ext uri="{FF2B5EF4-FFF2-40B4-BE49-F238E27FC236}">
                  <a16:creationId xmlns:a16="http://schemas.microsoft.com/office/drawing/2014/main" id="{DA365F57-E999-9340-BE9F-965C5A60EFD2}"/>
                </a:ext>
              </a:extLst>
            </p:cNvPr>
            <p:cNvSpPr/>
            <p:nvPr/>
          </p:nvSpPr>
          <p:spPr>
            <a:xfrm>
              <a:off x="1345344" y="5507991"/>
              <a:ext cx="374808" cy="492872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Down Arrow 69">
              <a:extLst>
                <a:ext uri="{FF2B5EF4-FFF2-40B4-BE49-F238E27FC236}">
                  <a16:creationId xmlns:a16="http://schemas.microsoft.com/office/drawing/2014/main" id="{AD80B5C4-35CF-C04B-A5DD-AB1290CD0F83}"/>
                </a:ext>
              </a:extLst>
            </p:cNvPr>
            <p:cNvSpPr/>
            <p:nvPr/>
          </p:nvSpPr>
          <p:spPr>
            <a:xfrm>
              <a:off x="5859881" y="5504869"/>
              <a:ext cx="374808" cy="492872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Down Arrow 70">
              <a:extLst>
                <a:ext uri="{FF2B5EF4-FFF2-40B4-BE49-F238E27FC236}">
                  <a16:creationId xmlns:a16="http://schemas.microsoft.com/office/drawing/2014/main" id="{45B344C1-E533-AF44-8305-48CB06345EE2}"/>
                </a:ext>
              </a:extLst>
            </p:cNvPr>
            <p:cNvSpPr/>
            <p:nvPr/>
          </p:nvSpPr>
          <p:spPr>
            <a:xfrm>
              <a:off x="10040392" y="5511452"/>
              <a:ext cx="374808" cy="492872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6758C6D7-F41B-6F4E-AC2E-9A90E7A4962B}"/>
              </a:ext>
            </a:extLst>
          </p:cNvPr>
          <p:cNvSpPr txBox="1"/>
          <p:nvPr/>
        </p:nvSpPr>
        <p:spPr>
          <a:xfrm>
            <a:off x="7410590" y="3960209"/>
            <a:ext cx="11822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/>
              <a:t>EVENT</a:t>
            </a:r>
          </a:p>
        </p:txBody>
      </p:sp>
    </p:spTree>
    <p:extLst>
      <p:ext uri="{BB962C8B-B14F-4D97-AF65-F5344CB8AC3E}">
        <p14:creationId xmlns:p14="http://schemas.microsoft.com/office/powerpoint/2010/main" val="2808264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sTRATEGIES</a:t>
            </a:r>
            <a:endParaRPr lang="en-C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A9CF34-9074-4D46-9E7C-157C51171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128" y="1918963"/>
            <a:ext cx="9861550" cy="427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66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4825F1AF-8DBC-4E3D-9F3D-688338DA83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16379</TotalTime>
  <Words>405</Words>
  <Application>Microsoft Office PowerPoint</Application>
  <PresentationFormat>Widescreen</PresentationFormat>
  <Paragraphs>109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Tw Cen MT</vt:lpstr>
      <vt:lpstr>Tw Cen MT Condensed</vt:lpstr>
      <vt:lpstr>Wingdings</vt:lpstr>
      <vt:lpstr>Wingdings 3</vt:lpstr>
      <vt:lpstr>Integral</vt:lpstr>
      <vt:lpstr>UNDERSTANDING and Responding effectively to STUDENT STRESS</vt:lpstr>
      <vt:lpstr>PaRT II: Responding Effectively to Student STRESS</vt:lpstr>
      <vt:lpstr>Overview of the presentation</vt:lpstr>
      <vt:lpstr>Background: Review</vt:lpstr>
      <vt:lpstr>Review of PaRT 1</vt:lpstr>
      <vt:lpstr>Review of PaRT 1</vt:lpstr>
      <vt:lpstr>Review of PaRT 1</vt:lpstr>
      <vt:lpstr>Review of PaRT 1</vt:lpstr>
      <vt:lpstr>sTRATEGIES</vt:lpstr>
      <vt:lpstr>Emotion regulatory Stress management Strategies</vt:lpstr>
      <vt:lpstr>Cognitive Behavioural: Thought Challenge</vt:lpstr>
      <vt:lpstr>PROGRESSIVE MUSCLE RELAXATION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Helping your child manage stress in a complex world</dc:title>
  <dc:creator>Amy Shapiro</dc:creator>
  <cp:lastModifiedBy>Stéphanie Keller-Busque, Ms.</cp:lastModifiedBy>
  <cp:revision>840</cp:revision>
  <dcterms:created xsi:type="dcterms:W3CDTF">2018-01-29T19:00:04Z</dcterms:created>
  <dcterms:modified xsi:type="dcterms:W3CDTF">2018-12-05T15:05:30Z</dcterms:modified>
</cp:coreProperties>
</file>