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3" r:id="rId1"/>
  </p:sldMasterIdLst>
  <p:notesMasterIdLst>
    <p:notesMasterId r:id="rId22"/>
  </p:notesMasterIdLst>
  <p:sldIdLst>
    <p:sldId id="270" r:id="rId2"/>
    <p:sldId id="358" r:id="rId3"/>
    <p:sldId id="359" r:id="rId4"/>
    <p:sldId id="277" r:id="rId5"/>
    <p:sldId id="348" r:id="rId6"/>
    <p:sldId id="352" r:id="rId7"/>
    <p:sldId id="355" r:id="rId8"/>
    <p:sldId id="356" r:id="rId9"/>
    <p:sldId id="344" r:id="rId10"/>
    <p:sldId id="345" r:id="rId11"/>
    <p:sldId id="371" r:id="rId12"/>
    <p:sldId id="357" r:id="rId13"/>
    <p:sldId id="372" r:id="rId14"/>
    <p:sldId id="368" r:id="rId15"/>
    <p:sldId id="369" r:id="rId16"/>
    <p:sldId id="362" r:id="rId17"/>
    <p:sldId id="363" r:id="rId18"/>
    <p:sldId id="364" r:id="rId19"/>
    <p:sldId id="365" r:id="rId20"/>
    <p:sldId id="366" r:id="rId2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19" autoAdjust="0"/>
    <p:restoredTop sz="78346" autoAdjust="0"/>
  </p:normalViewPr>
  <p:slideViewPr>
    <p:cSldViewPr>
      <p:cViewPr varScale="1">
        <p:scale>
          <a:sx n="75" d="100"/>
          <a:sy n="75" d="100"/>
        </p:scale>
        <p:origin x="-120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F70FF-BF4D-420A-ABB7-6CDDFB0F54C4}" type="datetimeFigureOut">
              <a:rPr lang="en-US" smtClean="0"/>
              <a:pPr/>
              <a:t>10/8/13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9055D-4559-411F-937E-EBDB0C94FA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CCE9DD3-76A9-45E2-BCCE-C87657F822E2}" type="slidenum">
              <a:rPr lang="en-US" smtClean="0"/>
              <a:pPr/>
              <a:t>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CCE9DD3-76A9-45E2-BCCE-C87657F822E2}" type="slidenum">
              <a:rPr lang="en-US" smtClean="0"/>
              <a:pPr/>
              <a:t>16</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CCE9DD3-76A9-45E2-BCCE-C87657F822E2}" type="slidenum">
              <a:rPr lang="en-US" smtClean="0"/>
              <a:pPr/>
              <a:t>17</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CCE9DD3-76A9-45E2-BCCE-C87657F822E2}" type="slidenum">
              <a:rPr lang="en-US" smtClean="0"/>
              <a:pPr/>
              <a:t>18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CCE9DD3-76A9-45E2-BCCE-C87657F822E2}" type="slidenum">
              <a:rPr lang="en-US" smtClean="0"/>
              <a:pPr/>
              <a:t>19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CCE9DD3-76A9-45E2-BCCE-C87657F822E2}" type="slidenum">
              <a:rPr lang="en-US" smtClean="0"/>
              <a:pPr/>
              <a:t>20</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dirty="0" smtClean="0"/>
              <a:t>In</a:t>
            </a:r>
            <a:r>
              <a:rPr lang="en-US" baseline="0" dirty="0" smtClean="0"/>
              <a:t> this sense, any systematic study, any rigorous investigation of some phenomena fits the definition of science.</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CCE9DD3-76A9-45E2-BCCE-C87657F822E2}" type="slidenum">
              <a:rPr lang="en-US" smtClean="0"/>
              <a:pPr/>
              <a:t>2</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49055D-4559-411F-937E-EBDB0C94FA6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spcAft>
                <a:spcPts val="600"/>
              </a:spcAft>
            </a:pPr>
            <a:r>
              <a:rPr lang="en-US" dirty="0" smtClean="0"/>
              <a:t>What brain mechanisms underlie hallucinations?</a:t>
            </a:r>
          </a:p>
          <a:p>
            <a:pPr>
              <a:lnSpc>
                <a:spcPct val="90000"/>
              </a:lnSpc>
            </a:pPr>
            <a:r>
              <a:rPr lang="en-US" dirty="0" smtClean="0"/>
              <a:t>Compared 2 groups of high </a:t>
            </a:r>
            <a:r>
              <a:rPr lang="en-US" dirty="0" err="1" smtClean="0"/>
              <a:t>hypnotizables</a:t>
            </a:r>
            <a:r>
              <a:rPr lang="en-US" dirty="0" smtClean="0"/>
              <a:t>: </a:t>
            </a:r>
            <a:r>
              <a:rPr lang="en-US" dirty="0" err="1" smtClean="0"/>
              <a:t>hallucinators</a:t>
            </a:r>
            <a:r>
              <a:rPr lang="en-US" dirty="0" smtClean="0"/>
              <a:t> vs. </a:t>
            </a:r>
            <a:r>
              <a:rPr lang="en-US" dirty="0" err="1" smtClean="0"/>
              <a:t>nonhallucinators</a:t>
            </a:r>
            <a:r>
              <a:rPr lang="en-US" dirty="0" smtClean="0"/>
              <a:t>.</a:t>
            </a:r>
          </a:p>
          <a:p>
            <a:pPr>
              <a:lnSpc>
                <a:spcPct val="90000"/>
              </a:lnSpc>
            </a:pPr>
            <a:r>
              <a:rPr lang="en-US" dirty="0" smtClean="0"/>
              <a:t>Question: Which brain regions take part in distinguishing whether an event come from the external world or not? </a:t>
            </a:r>
          </a:p>
          <a:p>
            <a:pPr>
              <a:lnSpc>
                <a:spcPct val="90000"/>
              </a:lnSpc>
            </a:pPr>
            <a:r>
              <a:rPr lang="en-US" dirty="0" err="1" smtClean="0"/>
              <a:t>rCBF</a:t>
            </a:r>
            <a:r>
              <a:rPr lang="en-US" dirty="0" smtClean="0"/>
              <a:t> in 4 conditions during hypnosis: rest, listening, imagining, and hallucinating.</a:t>
            </a:r>
          </a:p>
          <a:p>
            <a:pPr>
              <a:lnSpc>
                <a:spcPct val="90000"/>
              </a:lnSpc>
            </a:pPr>
            <a:r>
              <a:rPr lang="en-US" dirty="0" smtClean="0"/>
              <a:t>Subjective ratings of externality and clarity.</a:t>
            </a:r>
          </a:p>
          <a:p>
            <a:endParaRPr lang="en-US" dirty="0" smtClean="0"/>
          </a:p>
          <a:p>
            <a:pPr>
              <a:lnSpc>
                <a:spcPct val="90000"/>
              </a:lnSpc>
            </a:pPr>
            <a:r>
              <a:rPr lang="en-US" dirty="0" smtClean="0"/>
              <a:t>Activation of the right anterior </a:t>
            </a:r>
            <a:r>
              <a:rPr lang="en-US" dirty="0" err="1" smtClean="0"/>
              <a:t>cingulate</a:t>
            </a:r>
            <a:r>
              <a:rPr lang="en-US" dirty="0" smtClean="0"/>
              <a:t> is critically implicated in the experience of a hallucination.</a:t>
            </a:r>
          </a:p>
          <a:p>
            <a:pPr>
              <a:lnSpc>
                <a:spcPct val="90000"/>
              </a:lnSpc>
            </a:pPr>
            <a:r>
              <a:rPr lang="en-US" dirty="0" smtClean="0"/>
              <a:t>Activation of the auditory cortex alone is not a sufficient basis for a hallucination.</a:t>
            </a:r>
          </a:p>
          <a:p>
            <a:pPr>
              <a:lnSpc>
                <a:spcPct val="90000"/>
              </a:lnSpc>
            </a:pPr>
            <a:r>
              <a:rPr lang="en-US" dirty="0" smtClean="0"/>
              <a:t>Consistent with other evidence suggesting the role of the anterior </a:t>
            </a:r>
            <a:r>
              <a:rPr lang="en-US" dirty="0" err="1" smtClean="0"/>
              <a:t>cingulate</a:t>
            </a:r>
            <a:r>
              <a:rPr lang="en-US" dirty="0" smtClean="0"/>
              <a:t> in hallucinations.</a:t>
            </a:r>
          </a:p>
          <a:p>
            <a:endParaRPr lang="en-US" dirty="0"/>
          </a:p>
        </p:txBody>
      </p:sp>
      <p:sp>
        <p:nvSpPr>
          <p:cNvPr id="4" name="Slide Number Placeholder 3"/>
          <p:cNvSpPr>
            <a:spLocks noGrp="1"/>
          </p:cNvSpPr>
          <p:nvPr>
            <p:ph type="sldNum" sz="quarter" idx="10"/>
          </p:nvPr>
        </p:nvSpPr>
        <p:spPr/>
        <p:txBody>
          <a:bodyPr/>
          <a:lstStyle/>
          <a:p>
            <a:fld id="{3649055D-4559-411F-937E-EBDB0C94FA6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CA" u="sng" dirty="0" smtClean="0"/>
              <a:t>Raz, Fan, &amp; Posner (2005)</a:t>
            </a:r>
          </a:p>
          <a:p>
            <a:pPr>
              <a:lnSpc>
                <a:spcPct val="80000"/>
              </a:lnSpc>
            </a:pPr>
            <a:r>
              <a:rPr lang="en-CA" dirty="0" smtClean="0"/>
              <a:t>High and low </a:t>
            </a:r>
            <a:r>
              <a:rPr lang="en-CA" dirty="0" err="1" smtClean="0"/>
              <a:t>hypnotizables</a:t>
            </a:r>
            <a:r>
              <a:rPr lang="en-CA" dirty="0" smtClean="0"/>
              <a:t>, as determined by pre-screening on HGSHS:A and SHSS:C.</a:t>
            </a:r>
          </a:p>
          <a:p>
            <a:pPr>
              <a:lnSpc>
                <a:spcPct val="80000"/>
              </a:lnSpc>
            </a:pPr>
            <a:r>
              <a:rPr lang="en-CA" dirty="0" smtClean="0"/>
              <a:t>Subjects given posthypnotic suggestion that words would look like meaningless symbols, and then run in the </a:t>
            </a:r>
            <a:r>
              <a:rPr lang="en-CA" dirty="0" err="1" smtClean="0"/>
              <a:t>Stroop</a:t>
            </a:r>
            <a:r>
              <a:rPr lang="en-CA" dirty="0" smtClean="0"/>
              <a:t> task.</a:t>
            </a:r>
          </a:p>
          <a:p>
            <a:pPr>
              <a:lnSpc>
                <a:spcPct val="80000"/>
              </a:lnSpc>
            </a:pPr>
            <a:r>
              <a:rPr lang="en-CA" dirty="0" smtClean="0"/>
              <a:t>Neural activity scanned with both </a:t>
            </a:r>
            <a:r>
              <a:rPr lang="en-CA" dirty="0" err="1" smtClean="0"/>
              <a:t>fMRI</a:t>
            </a:r>
            <a:r>
              <a:rPr lang="en-CA" dirty="0" smtClean="0"/>
              <a:t> and </a:t>
            </a:r>
            <a:r>
              <a:rPr lang="en-CA" dirty="0" err="1" smtClean="0"/>
              <a:t>ERPs</a:t>
            </a:r>
            <a:r>
              <a:rPr lang="en-CA" dirty="0" smtClean="0"/>
              <a:t>.</a:t>
            </a:r>
          </a:p>
          <a:p>
            <a:pPr>
              <a:lnSpc>
                <a:spcPct val="80000"/>
              </a:lnSpc>
            </a:pPr>
            <a:r>
              <a:rPr lang="en-CA" dirty="0" err="1" smtClean="0"/>
              <a:t>Posthynotic</a:t>
            </a:r>
            <a:r>
              <a:rPr lang="en-CA" dirty="0" smtClean="0"/>
              <a:t> suggestion in high </a:t>
            </a:r>
            <a:r>
              <a:rPr lang="en-CA" dirty="0" err="1" smtClean="0"/>
              <a:t>hypnotizables</a:t>
            </a:r>
            <a:r>
              <a:rPr lang="en-CA" dirty="0" smtClean="0"/>
              <a:t> eliminated </a:t>
            </a:r>
            <a:r>
              <a:rPr lang="en-CA" dirty="0" err="1" smtClean="0"/>
              <a:t>Stroop</a:t>
            </a:r>
            <a:r>
              <a:rPr lang="en-CA" dirty="0" smtClean="0"/>
              <a:t> effect.</a:t>
            </a:r>
            <a:endParaRPr lang="en-CA" smtClean="0"/>
          </a:p>
          <a:p>
            <a:endParaRPr lang="en-US"/>
          </a:p>
        </p:txBody>
      </p:sp>
      <p:sp>
        <p:nvSpPr>
          <p:cNvPr id="4" name="Slide Number Placeholder 3"/>
          <p:cNvSpPr>
            <a:spLocks noGrp="1"/>
          </p:cNvSpPr>
          <p:nvPr>
            <p:ph type="sldNum" sz="quarter" idx="10"/>
          </p:nvPr>
        </p:nvSpPr>
        <p:spPr/>
        <p:txBody>
          <a:bodyPr/>
          <a:lstStyle/>
          <a:p>
            <a:fld id="{70620EA8-95D8-4D0A-9B88-913B8875D3B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None/>
            </a:pPr>
            <a:r>
              <a:rPr lang="en-CA" u="sng" dirty="0" err="1" smtClean="0"/>
              <a:t>McGeown</a:t>
            </a:r>
            <a:r>
              <a:rPr lang="en-CA" u="sng" dirty="0" smtClean="0"/>
              <a:t> et al. (2009)</a:t>
            </a:r>
          </a:p>
          <a:p>
            <a:pPr>
              <a:lnSpc>
                <a:spcPct val="80000"/>
              </a:lnSpc>
            </a:pPr>
            <a:r>
              <a:rPr lang="en-CA" dirty="0" smtClean="0"/>
              <a:t>Question: In high-hypnotizable subjects, does resting hypnosis reduce activation in the default mode network (DMN)?</a:t>
            </a:r>
          </a:p>
          <a:p>
            <a:pPr>
              <a:lnSpc>
                <a:spcPct val="80000"/>
              </a:lnSpc>
            </a:pPr>
            <a:r>
              <a:rPr lang="en-CA" dirty="0" smtClean="0"/>
              <a:t>DMN involves several cortical midline structures, including anterior </a:t>
            </a:r>
            <a:r>
              <a:rPr lang="en-CA" dirty="0" err="1" smtClean="0"/>
              <a:t>cingulate</a:t>
            </a:r>
            <a:r>
              <a:rPr lang="en-CA" dirty="0" smtClean="0"/>
              <a:t> and ventral and dorsal medial prefrontal cortex.</a:t>
            </a:r>
          </a:p>
          <a:p>
            <a:pPr>
              <a:lnSpc>
                <a:spcPct val="80000"/>
              </a:lnSpc>
            </a:pPr>
            <a:r>
              <a:rPr lang="en-CA" dirty="0" smtClean="0"/>
              <a:t>High and low hypnotizable subjects, in and out of hypnosis.</a:t>
            </a:r>
          </a:p>
          <a:p>
            <a:pPr>
              <a:lnSpc>
                <a:spcPct val="80000"/>
              </a:lnSpc>
            </a:pPr>
            <a:r>
              <a:rPr lang="en-CA" dirty="0" err="1" smtClean="0"/>
              <a:t>fMRI</a:t>
            </a:r>
            <a:r>
              <a:rPr lang="en-CA" dirty="0" smtClean="0"/>
              <a:t> to record brain activity while subjects were passively looking at a visual stimulus.</a:t>
            </a:r>
          </a:p>
          <a:p>
            <a:endParaRPr lang="en-US" dirty="0"/>
          </a:p>
        </p:txBody>
      </p:sp>
      <p:sp>
        <p:nvSpPr>
          <p:cNvPr id="4" name="Slide Number Placeholder 3"/>
          <p:cNvSpPr>
            <a:spLocks noGrp="1"/>
          </p:cNvSpPr>
          <p:nvPr>
            <p:ph type="sldNum" sz="quarter" idx="10"/>
          </p:nvPr>
        </p:nvSpPr>
        <p:spPr/>
        <p:txBody>
          <a:bodyPr/>
          <a:lstStyle/>
          <a:p>
            <a:fld id="{3649055D-4559-411F-937E-EBDB0C94FA68}"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smtClean="0"/>
          </a:p>
        </p:txBody>
      </p:sp>
      <p:sp>
        <p:nvSpPr>
          <p:cNvPr id="57348" name="Slide Number Placeholder 3"/>
          <p:cNvSpPr>
            <a:spLocks noGrp="1"/>
          </p:cNvSpPr>
          <p:nvPr>
            <p:ph type="sldNum" sz="quarter" idx="5"/>
          </p:nvPr>
        </p:nvSpPr>
        <p:spPr>
          <a:noFill/>
        </p:spPr>
        <p:txBody>
          <a:bodyPr/>
          <a:lstStyle/>
          <a:p>
            <a:fld id="{42363EC4-3FCE-4BCF-AB16-80B6E92C34E2}"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27880737-AE0A-4B66-9CCB-D33B54B5F7DA}"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620EA8-95D8-4D0A-9B88-913B8875D3B7}" type="slidenum">
              <a:rPr lang="en-US" smtClean="0"/>
              <a:pPr/>
              <a:t>15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2933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9BC98-41CB-42FE-9C1A-6027995CED7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E191D9-2994-4184-84BE-A9540008D70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211C6F-7538-463A-B862-2CBA2B1CC5B1}"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549A24-4799-4CF3-98E8-7246DB10689B}" type="slidenum">
              <a:rPr lang="en-US"/>
              <a:pPr>
                <a:defRPr/>
              </a:pPr>
              <a:t>‹#›</a:t>
            </a:fld>
            <a:endParaRPr lang="en-US"/>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D46ADD-5894-43B5-8D9A-FF746731435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4A2A63-AD27-4F9A-8B0C-19092F8AC9B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34766-A386-48B5-9B26-D21E592AA85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A7625B-DB62-4B88-A702-72785AD4EEB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933B2B-D95B-4C26-A280-12A515BAE41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7FE462-6504-4DC7-9F7D-609D4A97EC9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59E735-ABCE-43E4-A81E-70BC0ECBBE1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4D3A6F-A932-478C-9D83-66BCC6A7A0E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31E5C-DDD4-4B89-9336-ACF600A8E94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219200"/>
            <a:ext cx="9144000" cy="1828800"/>
          </a:xfrm>
        </p:spPr>
        <p:txBody>
          <a:bodyPr>
            <a:normAutofit fontScale="90000"/>
          </a:bodyPr>
          <a:lstStyle/>
          <a:p>
            <a:r>
              <a:rPr lang="en-US" sz="4000" b="1" dirty="0" smtClean="0">
                <a:solidFill>
                  <a:srgbClr val="CC0000"/>
                </a:solidFill>
                <a:latin typeface="+mn-lt"/>
                <a:ea typeface="+mn-ea"/>
                <a:cs typeface="+mn-cs"/>
              </a:rPr>
              <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
            </a:r>
            <a:br>
              <a:rPr lang="en-US" sz="4000" b="1" dirty="0" smtClean="0">
                <a:solidFill>
                  <a:srgbClr val="CC0000"/>
                </a:solidFill>
                <a:latin typeface="+mn-lt"/>
                <a:ea typeface="+mn-ea"/>
                <a:cs typeface="+mn-cs"/>
              </a:rPr>
            </a:br>
            <a:r>
              <a:rPr lang="en-US" sz="4222" b="1" dirty="0" smtClean="0">
                <a:solidFill>
                  <a:srgbClr val="CC0000"/>
                </a:solidFill>
                <a:latin typeface="+mn-lt"/>
                <a:ea typeface="+mn-ea"/>
                <a:cs typeface="+mn-cs"/>
              </a:rPr>
              <a:t>Amir Raz</a:t>
            </a:r>
            <a:r>
              <a:rPr lang="en-US" sz="4000" b="1" dirty="0" smtClean="0">
                <a:solidFill>
                  <a:srgbClr val="CC0000"/>
                </a:solidFill>
                <a:latin typeface="+mn-lt"/>
                <a:ea typeface="+mn-ea"/>
                <a:cs typeface="+mn-cs"/>
              </a:rPr>
              <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Canada Research Chair</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Montreal Neurological Institute</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Jewish General Hospital</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McGill University</a:t>
            </a:r>
            <a:endParaRPr lang="en-US" sz="4000" b="1" dirty="0">
              <a:solidFill>
                <a:srgbClr val="CC0000"/>
              </a:solidFill>
              <a:latin typeface="+mn-lt"/>
              <a:ea typeface="+mn-ea"/>
              <a:cs typeface="+mn-cs"/>
            </a:endParaRPr>
          </a:p>
        </p:txBody>
      </p:sp>
      <p:sp>
        <p:nvSpPr>
          <p:cNvPr id="15364" name="Rectangle 4"/>
          <p:cNvSpPr>
            <a:spLocks noChangeArrowheads="1"/>
          </p:cNvSpPr>
          <p:nvPr/>
        </p:nvSpPr>
        <p:spPr bwMode="auto">
          <a:xfrm>
            <a:off x="4191000" y="3048000"/>
            <a:ext cx="9144000" cy="0"/>
          </a:xfrm>
          <a:prstGeom prst="rect">
            <a:avLst/>
          </a:prstGeom>
          <a:noFill/>
          <a:ln w="9525">
            <a:noFill/>
            <a:miter lim="800000"/>
            <a:headEnd/>
            <a:tailEnd/>
          </a:ln>
        </p:spPr>
        <p:txBody>
          <a:bodyPr>
            <a:spAutoFit/>
          </a:bodyPr>
          <a:lstStyle/>
          <a:p>
            <a:pPr algn="ctr"/>
            <a:endParaRPr lang="en-US"/>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sz="4000" b="1" smtClean="0"/>
              <a:t>DRD4 insertion class (N=6) compared with deletion class (N=10)</a:t>
            </a:r>
            <a:endParaRPr lang="en-US" sz="4000" smtClean="0"/>
          </a:p>
        </p:txBody>
      </p:sp>
      <p:pic>
        <p:nvPicPr>
          <p:cNvPr id="29699" name="Picture 3" descr="maoa1-2new"/>
          <p:cNvPicPr>
            <a:picLocks noGrp="1" noChangeAspect="1" noChangeArrowheads="1"/>
          </p:cNvPicPr>
          <p:nvPr>
            <p:ph idx="1"/>
          </p:nvPr>
        </p:nvPicPr>
        <p:blipFill>
          <a:blip r:embed="rId3" cstate="print">
            <a:lum bright="10000" contrast="10000"/>
          </a:blip>
          <a:srcRect/>
          <a:stretch>
            <a:fillRect/>
          </a:stretch>
        </p:blipFill>
        <p:spPr>
          <a:xfrm>
            <a:off x="2881313" y="2555875"/>
            <a:ext cx="3381375" cy="2965450"/>
          </a:xfrm>
        </p:spPr>
      </p:pic>
      <p:sp>
        <p:nvSpPr>
          <p:cNvPr id="29700" name="Text Box 4"/>
          <p:cNvSpPr txBox="1">
            <a:spLocks noChangeArrowheads="1"/>
          </p:cNvSpPr>
          <p:nvPr/>
        </p:nvSpPr>
        <p:spPr bwMode="auto">
          <a:xfrm>
            <a:off x="6553200" y="5562600"/>
            <a:ext cx="2133600" cy="366713"/>
          </a:xfrm>
          <a:prstGeom prst="rect">
            <a:avLst/>
          </a:prstGeom>
          <a:noFill/>
          <a:ln w="9525">
            <a:noFill/>
            <a:miter lim="800000"/>
            <a:headEnd/>
            <a:tailEnd/>
          </a:ln>
        </p:spPr>
        <p:txBody>
          <a:bodyPr>
            <a:spAutoFit/>
          </a:bodyPr>
          <a:lstStyle/>
          <a:p>
            <a:pPr>
              <a:spcBef>
                <a:spcPct val="50000"/>
              </a:spcBef>
            </a:pPr>
            <a:r>
              <a:rPr lang="en-US" sz="1800" b="0"/>
              <a:t>PNAS 2003</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2012-08-16 10.22.17.jpg"/>
          <p:cNvPicPr>
            <a:picLocks noChangeAspect="1"/>
          </p:cNvPicPr>
          <p:nvPr/>
        </p:nvPicPr>
        <p:blipFill>
          <a:blip r:embed="rId2"/>
          <a:stretch>
            <a:fillRect/>
          </a:stretch>
        </p:blipFill>
        <p:spPr>
          <a:xfrm>
            <a:off x="2019300" y="0"/>
            <a:ext cx="51435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0"/>
            <a:ext cx="7772400" cy="1143000"/>
          </a:xfrm>
        </p:spPr>
        <p:txBody>
          <a:bodyPr/>
          <a:lstStyle/>
          <a:p>
            <a:r>
              <a:rPr lang="en-US" dirty="0" smtClean="0">
                <a:solidFill>
                  <a:srgbClr val="000099"/>
                </a:solidFill>
                <a:latin typeface="Times New Roman" pitchFamily="18" charset="0"/>
                <a:cs typeface="Times New Roman" pitchFamily="18" charset="0"/>
              </a:rPr>
              <a:t> From the Brain to Monster Spray</a:t>
            </a:r>
            <a:endParaRPr lang="en-US" sz="3600" dirty="0" smtClean="0">
              <a:solidFill>
                <a:srgbClr val="000099"/>
              </a:solidFill>
              <a:latin typeface="Times New Roman" pitchFamily="18" charset="0"/>
              <a:cs typeface="Times New Roman" pitchFamily="18" charset="0"/>
            </a:endParaRPr>
          </a:p>
        </p:txBody>
      </p:sp>
      <p:sp>
        <p:nvSpPr>
          <p:cNvPr id="22531" name="Line 4"/>
          <p:cNvSpPr>
            <a:spLocks noChangeShapeType="1"/>
          </p:cNvSpPr>
          <p:nvPr/>
        </p:nvSpPr>
        <p:spPr bwMode="auto">
          <a:xfrm>
            <a:off x="0" y="1219200"/>
            <a:ext cx="9144000" cy="0"/>
          </a:xfrm>
          <a:prstGeom prst="line">
            <a:avLst/>
          </a:prstGeom>
          <a:noFill/>
          <a:ln w="41275">
            <a:solidFill>
              <a:srgbClr val="CC0000"/>
            </a:solidFill>
            <a:round/>
            <a:headEnd type="none" w="sm" len="sm"/>
            <a:tailEnd type="none" w="sm" len="sm"/>
          </a:ln>
        </p:spPr>
        <p:txBody>
          <a:bodyPr/>
          <a:lstStyle/>
          <a:p>
            <a:endParaRPr lang="en-US"/>
          </a:p>
        </p:txBody>
      </p:sp>
      <p:pic>
        <p:nvPicPr>
          <p:cNvPr id="145410" name="Picture 2" descr="C:\Users\jkelley\Desktop\JK's Documents\Placebo Project\Placebo Images\medium_Monster-Spray[1].jpg"/>
          <p:cNvPicPr>
            <a:picLocks noChangeAspect="1" noChangeArrowheads="1"/>
          </p:cNvPicPr>
          <p:nvPr/>
        </p:nvPicPr>
        <p:blipFill>
          <a:blip r:embed="rId2" cstate="print"/>
          <a:srcRect/>
          <a:stretch>
            <a:fillRect/>
          </a:stretch>
        </p:blipFill>
        <p:spPr bwMode="auto">
          <a:xfrm>
            <a:off x="3048000" y="1447799"/>
            <a:ext cx="2819400" cy="4640581"/>
          </a:xfrm>
          <a:prstGeom prst="rect">
            <a:avLst/>
          </a:prstGeom>
          <a:noFill/>
        </p:spPr>
      </p:pic>
      <p:sp>
        <p:nvSpPr>
          <p:cNvPr id="7" name="TextBox 6"/>
          <p:cNvSpPr txBox="1"/>
          <p:nvPr/>
        </p:nvSpPr>
        <p:spPr>
          <a:xfrm>
            <a:off x="304800" y="6248400"/>
            <a:ext cx="7848600" cy="369332"/>
          </a:xfrm>
          <a:prstGeom prst="rect">
            <a:avLst/>
          </a:prstGeom>
          <a:noFill/>
        </p:spPr>
        <p:txBody>
          <a:bodyPr wrap="square" rtlCol="0">
            <a:spAutoFit/>
          </a:bodyPr>
          <a:lstStyle/>
          <a:p>
            <a:r>
              <a:rPr lang="en-US" dirty="0" smtClean="0"/>
              <a:t>http://bestproductsmediaguide.info/product.php?product_number=1201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fade">
                                      <p:cBhvr>
                                        <p:cTn id="7" dur="1000"/>
                                        <p:tgtEl>
                                          <p:spTgt spid="145410"/>
                                        </p:tgtEl>
                                      </p:cBhvr>
                                    </p:animEffect>
                                    <p:anim calcmode="lin" valueType="num">
                                      <p:cBhvr>
                                        <p:cTn id="8" dur="1000" fill="hold"/>
                                        <p:tgtEl>
                                          <p:spTgt spid="145410"/>
                                        </p:tgtEl>
                                        <p:attrNameLst>
                                          <p:attrName>ppt_x</p:attrName>
                                        </p:attrNameLst>
                                      </p:cBhvr>
                                      <p:tavLst>
                                        <p:tav tm="0">
                                          <p:val>
                                            <p:strVal val="#ppt_x"/>
                                          </p:val>
                                        </p:tav>
                                        <p:tav tm="100000">
                                          <p:val>
                                            <p:strVal val="#ppt_x"/>
                                          </p:val>
                                        </p:tav>
                                      </p:tavLst>
                                    </p:anim>
                                    <p:anim calcmode="lin" valueType="num">
                                      <p:cBhvr>
                                        <p:cTn id="9" dur="900" decel="100000" fill="hold"/>
                                        <p:tgtEl>
                                          <p:spTgt spid="1454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54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raz%20lab%20logo-1.jpg"/>
          <p:cNvPicPr>
            <a:picLocks noChangeAspect="1"/>
          </p:cNvPicPr>
          <p:nvPr/>
        </p:nvPicPr>
        <p:blipFill>
          <a:blip r:embed="rId2"/>
          <a:stretch>
            <a:fillRect/>
          </a:stretch>
        </p:blipFill>
        <p:spPr>
          <a:xfrm>
            <a:off x="1498600" y="1828800"/>
            <a:ext cx="6121400" cy="2743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36104"/>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CA" b="1" dirty="0" smtClean="0"/>
              <a:t>Revisiting the definition of hypnosis</a:t>
            </a:r>
            <a:endParaRPr lang="en-CA" b="1" dirty="0"/>
          </a:p>
        </p:txBody>
      </p:sp>
      <p:sp>
        <p:nvSpPr>
          <p:cNvPr id="3" name="Content Placeholder 2"/>
          <p:cNvSpPr>
            <a:spLocks noGrp="1"/>
          </p:cNvSpPr>
          <p:nvPr>
            <p:ph idx="1"/>
          </p:nvPr>
        </p:nvSpPr>
        <p:spPr>
          <a:xfrm>
            <a:off x="457200" y="1196752"/>
            <a:ext cx="8229600" cy="5400600"/>
          </a:xfrm>
        </p:spPr>
        <p:txBody>
          <a:bodyPr>
            <a:normAutofit fontScale="92500"/>
          </a:bodyPr>
          <a:lstStyle/>
          <a:p>
            <a:pPr marL="514350" indent="-514350">
              <a:buNone/>
            </a:pPr>
            <a:r>
              <a:rPr lang="en-CA" dirty="0" err="1" smtClean="0"/>
              <a:t>Kihlstrom</a:t>
            </a:r>
            <a:r>
              <a:rPr lang="en-CA" dirty="0" smtClean="0"/>
              <a:t> (2012):</a:t>
            </a:r>
          </a:p>
          <a:p>
            <a:pPr marL="514350" indent="-514350">
              <a:buNone/>
            </a:pPr>
            <a:r>
              <a:rPr lang="en-CA" dirty="0" smtClean="0"/>
              <a:t>	Hypnosis is a social interaction in which one person, designated the subject, responds to suggestions offered by another person, designated the hypnotist, for </a:t>
            </a:r>
            <a:r>
              <a:rPr lang="en-CA" b="1" i="1" dirty="0" smtClean="0"/>
              <a:t>imaginative</a:t>
            </a:r>
            <a:r>
              <a:rPr lang="en-CA" dirty="0" smtClean="0"/>
              <a:t> experiences involving alterations in conscious perceptions and memory, and the voluntary control of action.  In the classic instance, these experiences are accompanied by subjective conviction bordering on delusion, and feelings of involuntariness bordering on compulsion.</a:t>
            </a:r>
            <a:endParaRPr lang="en-CA"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69170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fontScale="90000"/>
          </a:bodyPr>
          <a:lstStyle/>
          <a:p>
            <a:r>
              <a:rPr lang="en-CA" sz="4000" dirty="0" smtClean="0"/>
              <a:t>But Is this definition specific to hypnosis?</a:t>
            </a:r>
            <a:endParaRPr lang="en-CA" sz="4000" dirty="0"/>
          </a:p>
        </p:txBody>
      </p:sp>
      <p:sp>
        <p:nvSpPr>
          <p:cNvPr id="3" name="Content Placeholder 2"/>
          <p:cNvSpPr>
            <a:spLocks noGrp="1"/>
          </p:cNvSpPr>
          <p:nvPr>
            <p:ph idx="1"/>
          </p:nvPr>
        </p:nvSpPr>
        <p:spPr>
          <a:xfrm>
            <a:off x="467544" y="1340768"/>
            <a:ext cx="8229600" cy="5112568"/>
          </a:xfrm>
        </p:spPr>
        <p:txBody>
          <a:bodyPr>
            <a:normAutofit lnSpcReduction="10000"/>
          </a:bodyPr>
          <a:lstStyle/>
          <a:p>
            <a:pPr marL="514350" indent="-514350">
              <a:buNone/>
            </a:pPr>
            <a:r>
              <a:rPr lang="en-CA" dirty="0" smtClean="0"/>
              <a:t>	</a:t>
            </a:r>
            <a:r>
              <a:rPr lang="en-CA" b="1" i="1" dirty="0" smtClean="0"/>
              <a:t>Courtship</a:t>
            </a:r>
            <a:r>
              <a:rPr lang="en-CA" dirty="0" smtClean="0"/>
              <a:t> is a social interaction in which one person, designated the subject, responds to suggestions offered by another person, designated the </a:t>
            </a:r>
            <a:r>
              <a:rPr lang="en-CA" b="1" i="1" dirty="0" smtClean="0"/>
              <a:t>suitor</a:t>
            </a:r>
            <a:r>
              <a:rPr lang="en-CA" dirty="0" smtClean="0"/>
              <a:t>, for imaginative experiences involving alterations in conscious perceptions and memory, and the voluntary control of action.  In the classic instance, these experiences are accompanied by subjective conviction bordering on delusion, and feelings of involuntariness bordering on compulsion.</a:t>
            </a:r>
            <a:endParaRPr lang="en-CA"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53804536"/>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371600"/>
            <a:ext cx="9144000" cy="4038600"/>
          </a:xfrm>
        </p:spPr>
        <p:txBody>
          <a:bodyPr>
            <a:normAutofit fontScale="90000"/>
          </a:bodyPr>
          <a:lstStyle/>
          <a:p>
            <a:r>
              <a:rPr lang="en-US" sz="4000" b="1" dirty="0" smtClean="0">
                <a:solidFill>
                  <a:srgbClr val="CC0000"/>
                </a:solidFill>
                <a:latin typeface="+mn-lt"/>
                <a:ea typeface="+mn-ea"/>
                <a:cs typeface="+mn-cs"/>
              </a:rPr>
              <a:t>SCIENCE</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People, including scientists, often ask unscientific questions:</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
            </a:r>
            <a:br>
              <a:rPr lang="en-US" sz="4000" b="1" dirty="0" smtClean="0">
                <a:solidFill>
                  <a:srgbClr val="CC0000"/>
                </a:solidFill>
                <a:latin typeface="+mn-lt"/>
                <a:ea typeface="+mn-ea"/>
                <a:cs typeface="+mn-cs"/>
              </a:rPr>
            </a:br>
            <a:r>
              <a:rPr lang="en-US" sz="4000" dirty="0" smtClean="0">
                <a:solidFill>
                  <a:srgbClr val="CC0000"/>
                </a:solidFill>
                <a:latin typeface="+mn-lt"/>
                <a:ea typeface="+mn-ea"/>
                <a:cs typeface="+mn-cs"/>
              </a:rPr>
              <a:t>Do you believe that hypnosis can reduce pain?</a:t>
            </a:r>
            <a:br>
              <a:rPr lang="en-US" sz="4000" dirty="0" smtClean="0">
                <a:solidFill>
                  <a:srgbClr val="CC0000"/>
                </a:solidFill>
                <a:latin typeface="+mn-lt"/>
                <a:ea typeface="+mn-ea"/>
                <a:cs typeface="+mn-cs"/>
              </a:rPr>
            </a:br>
            <a:r>
              <a:rPr lang="en-US" sz="4000" dirty="0" smtClean="0">
                <a:solidFill>
                  <a:srgbClr val="CC0000"/>
                </a:solidFill>
                <a:latin typeface="+mn-lt"/>
                <a:ea typeface="+mn-ea"/>
                <a:cs typeface="+mn-cs"/>
              </a:rPr>
              <a:t/>
            </a:r>
            <a:br>
              <a:rPr lang="en-US" sz="4000" dirty="0" smtClean="0">
                <a:solidFill>
                  <a:srgbClr val="CC0000"/>
                </a:solidFill>
                <a:latin typeface="+mn-lt"/>
                <a:ea typeface="+mn-ea"/>
                <a:cs typeface="+mn-cs"/>
              </a:rPr>
            </a:br>
            <a:r>
              <a:rPr lang="en-US" sz="4000" dirty="0" smtClean="0">
                <a:solidFill>
                  <a:srgbClr val="CC0000"/>
                </a:solidFill>
                <a:latin typeface="+mn-lt"/>
                <a:ea typeface="+mn-ea"/>
                <a:cs typeface="+mn-cs"/>
              </a:rPr>
              <a:t>Do you suppose that suggestion can help depression?</a:t>
            </a:r>
            <a:r>
              <a:rPr lang="en-US" sz="4000" b="1" dirty="0" smtClean="0">
                <a:solidFill>
                  <a:srgbClr val="CC0000"/>
                </a:solidFill>
                <a:latin typeface="+mn-lt"/>
                <a:ea typeface="+mn-ea"/>
                <a:cs typeface="+mn-cs"/>
              </a:rPr>
              <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
            </a:r>
            <a:br>
              <a:rPr lang="en-US" sz="4000" b="1" dirty="0" smtClean="0">
                <a:solidFill>
                  <a:srgbClr val="CC0000"/>
                </a:solidFill>
                <a:latin typeface="+mn-lt"/>
                <a:ea typeface="+mn-ea"/>
                <a:cs typeface="+mn-cs"/>
              </a:rPr>
            </a:br>
            <a:endParaRPr lang="en-US" sz="4000" b="1" dirty="0">
              <a:solidFill>
                <a:srgbClr val="CC0000"/>
              </a:solidFill>
              <a:latin typeface="+mn-lt"/>
              <a:ea typeface="+mn-ea"/>
              <a:cs typeface="+mn-cs"/>
            </a:endParaRPr>
          </a:p>
        </p:txBody>
      </p:sp>
      <p:sp>
        <p:nvSpPr>
          <p:cNvPr id="15364" name="Rectangle 4"/>
          <p:cNvSpPr>
            <a:spLocks noChangeArrowheads="1"/>
          </p:cNvSpPr>
          <p:nvPr/>
        </p:nvSpPr>
        <p:spPr bwMode="auto">
          <a:xfrm>
            <a:off x="4191000" y="3048000"/>
            <a:ext cx="9144000" cy="0"/>
          </a:xfrm>
          <a:prstGeom prst="rect">
            <a:avLst/>
          </a:prstGeom>
          <a:noFill/>
          <a:ln w="9525">
            <a:noFill/>
            <a:miter lim="800000"/>
            <a:headEnd/>
            <a:tailEnd/>
          </a:ln>
        </p:spPr>
        <p:txBody>
          <a:bodyPr>
            <a:spAutoFit/>
          </a:bodyPr>
          <a:lstStyle/>
          <a:p>
            <a:pPr algn="ctr"/>
            <a:endParaRPr lang="en-US"/>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371600"/>
            <a:ext cx="9144000" cy="4038600"/>
          </a:xfrm>
        </p:spPr>
        <p:txBody>
          <a:bodyPr>
            <a:normAutofit fontScale="90000"/>
          </a:bodyPr>
          <a:lstStyle/>
          <a:p>
            <a:r>
              <a:rPr lang="en-US" sz="4000" b="1" dirty="0" smtClean="0">
                <a:solidFill>
                  <a:srgbClr val="CC0000"/>
                </a:solidFill>
                <a:latin typeface="+mn-lt"/>
                <a:ea typeface="+mn-ea"/>
                <a:cs typeface="+mn-cs"/>
              </a:rPr>
              <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Pristine scientists do not believe or suppose. Instead, they look at the data and ask whether the evidence supports the hypothesis. </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
            </a:r>
            <a:br>
              <a:rPr lang="en-US" sz="4000" b="1" dirty="0" smtClean="0">
                <a:solidFill>
                  <a:srgbClr val="CC0000"/>
                </a:solidFill>
                <a:latin typeface="+mn-lt"/>
                <a:ea typeface="+mn-ea"/>
                <a:cs typeface="+mn-cs"/>
              </a:rPr>
            </a:br>
            <a:r>
              <a:rPr lang="en-US" sz="4000" dirty="0" smtClean="0">
                <a:solidFill>
                  <a:srgbClr val="CC0000"/>
                </a:solidFill>
                <a:latin typeface="+mn-lt"/>
                <a:ea typeface="+mn-ea"/>
                <a:cs typeface="+mn-cs"/>
              </a:rPr>
              <a:t>At least in theory, beliefs should be immaterial to the results of experiments, because science is about empirical evidence.</a:t>
            </a:r>
            <a:endParaRPr lang="en-US" sz="4000" dirty="0">
              <a:solidFill>
                <a:srgbClr val="CC0000"/>
              </a:solidFill>
              <a:latin typeface="+mn-lt"/>
              <a:ea typeface="+mn-ea"/>
              <a:cs typeface="+mn-cs"/>
            </a:endParaRPr>
          </a:p>
        </p:txBody>
      </p:sp>
      <p:sp>
        <p:nvSpPr>
          <p:cNvPr id="15364" name="Rectangle 4"/>
          <p:cNvSpPr>
            <a:spLocks noChangeArrowheads="1"/>
          </p:cNvSpPr>
          <p:nvPr/>
        </p:nvSpPr>
        <p:spPr bwMode="auto">
          <a:xfrm>
            <a:off x="4191000" y="3048000"/>
            <a:ext cx="9144000" cy="0"/>
          </a:xfrm>
          <a:prstGeom prst="rect">
            <a:avLst/>
          </a:prstGeom>
          <a:noFill/>
          <a:ln w="9525">
            <a:noFill/>
            <a:miter lim="800000"/>
            <a:headEnd/>
            <a:tailEnd/>
          </a:ln>
        </p:spPr>
        <p:txBody>
          <a:bodyPr>
            <a:spAutoFit/>
          </a:bodyPr>
          <a:lstStyle/>
          <a:p>
            <a:pPr algn="ctr"/>
            <a:endParaRPr lang="en-US"/>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057400"/>
            <a:ext cx="9144000" cy="2286000"/>
          </a:xfrm>
        </p:spPr>
        <p:txBody>
          <a:bodyPr>
            <a:normAutofit fontScale="90000"/>
          </a:bodyPr>
          <a:lstStyle/>
          <a:p>
            <a:r>
              <a:rPr lang="en-US" sz="4000" dirty="0" smtClean="0">
                <a:solidFill>
                  <a:srgbClr val="CC0000"/>
                </a:solidFill>
                <a:latin typeface="+mn-lt"/>
                <a:ea typeface="+mn-ea"/>
                <a:cs typeface="+mn-cs"/>
              </a:rPr>
              <a:t>#1</a:t>
            </a:r>
            <a:br>
              <a:rPr lang="en-US" sz="4000" dirty="0" smtClean="0">
                <a:solidFill>
                  <a:srgbClr val="CC0000"/>
                </a:solidFill>
                <a:latin typeface="+mn-lt"/>
                <a:ea typeface="+mn-ea"/>
                <a:cs typeface="+mn-cs"/>
              </a:rPr>
            </a:br>
            <a:r>
              <a:rPr lang="en-US" sz="4000" dirty="0" smtClean="0">
                <a:solidFill>
                  <a:srgbClr val="CC0000"/>
                </a:solidFill>
                <a:latin typeface="+mn-lt"/>
                <a:ea typeface="+mn-ea"/>
                <a:cs typeface="+mn-cs"/>
              </a:rPr>
              <a:t>Science is mistakenly taken to be the name of a set of established truths.</a:t>
            </a:r>
            <a:br>
              <a:rPr lang="en-US" sz="4000" dirty="0" smtClean="0">
                <a:solidFill>
                  <a:srgbClr val="CC0000"/>
                </a:solidFill>
                <a:latin typeface="+mn-lt"/>
                <a:ea typeface="+mn-ea"/>
                <a:cs typeface="+mn-cs"/>
              </a:rPr>
            </a:br>
            <a:r>
              <a:rPr lang="en-US" sz="4000" dirty="0" smtClean="0">
                <a:solidFill>
                  <a:srgbClr val="CC0000"/>
                </a:solidFill>
                <a:latin typeface="+mn-lt"/>
                <a:ea typeface="+mn-ea"/>
                <a:cs typeface="+mn-cs"/>
              </a:rPr>
              <a:t/>
            </a:r>
            <a:br>
              <a:rPr lang="en-US" sz="4000" dirty="0" smtClean="0">
                <a:solidFill>
                  <a:srgbClr val="CC0000"/>
                </a:solidFill>
                <a:latin typeface="+mn-lt"/>
                <a:ea typeface="+mn-ea"/>
                <a:cs typeface="+mn-cs"/>
              </a:rPr>
            </a:br>
            <a:endParaRPr lang="en-US" sz="4000" b="1" dirty="0">
              <a:solidFill>
                <a:srgbClr val="CC0000"/>
              </a:solidFill>
              <a:latin typeface="+mn-lt"/>
              <a:ea typeface="+mn-ea"/>
              <a:cs typeface="+mn-cs"/>
            </a:endParaRPr>
          </a:p>
        </p:txBody>
      </p:sp>
      <p:sp>
        <p:nvSpPr>
          <p:cNvPr id="15364" name="Rectangle 4"/>
          <p:cNvSpPr>
            <a:spLocks noChangeArrowheads="1"/>
          </p:cNvSpPr>
          <p:nvPr/>
        </p:nvSpPr>
        <p:spPr bwMode="auto">
          <a:xfrm>
            <a:off x="4191000" y="3048000"/>
            <a:ext cx="9144000" cy="0"/>
          </a:xfrm>
          <a:prstGeom prst="rect">
            <a:avLst/>
          </a:prstGeom>
          <a:noFill/>
          <a:ln w="9525">
            <a:noFill/>
            <a:miter lim="800000"/>
            <a:headEnd/>
            <a:tailEnd/>
          </a:ln>
        </p:spPr>
        <p:txBody>
          <a:bodyPr>
            <a:spAutoFit/>
          </a:bodyPr>
          <a:lstStyle/>
          <a:p>
            <a:pPr algn="ctr"/>
            <a:endParaRPr lang="en-US"/>
          </a:p>
        </p:txBody>
      </p:sp>
      <p:sp>
        <p:nvSpPr>
          <p:cNvPr id="4" name="TextBox 3"/>
          <p:cNvSpPr txBox="1"/>
          <p:nvPr/>
        </p:nvSpPr>
        <p:spPr>
          <a:xfrm>
            <a:off x="0" y="468868"/>
            <a:ext cx="9144000" cy="646331"/>
          </a:xfrm>
          <a:prstGeom prst="rect">
            <a:avLst/>
          </a:prstGeom>
          <a:noFill/>
        </p:spPr>
        <p:txBody>
          <a:bodyPr wrap="square" rtlCol="0">
            <a:spAutoFit/>
          </a:bodyPr>
          <a:lstStyle/>
          <a:p>
            <a:pPr algn="ctr"/>
            <a:r>
              <a:rPr lang="en-US" sz="3600" b="1" dirty="0" smtClean="0">
                <a:solidFill>
                  <a:srgbClr val="CC0000"/>
                </a:solidFill>
                <a:latin typeface="+mn-lt"/>
              </a:rPr>
              <a:t>Critical Misconceptions about Science</a:t>
            </a:r>
          </a:p>
        </p:txBody>
      </p:sp>
      <p:sp>
        <p:nvSpPr>
          <p:cNvPr id="5" name="TextBox 4"/>
          <p:cNvSpPr txBox="1"/>
          <p:nvPr/>
        </p:nvSpPr>
        <p:spPr>
          <a:xfrm>
            <a:off x="2286000" y="4840069"/>
            <a:ext cx="4495800" cy="646331"/>
          </a:xfrm>
          <a:prstGeom prst="rect">
            <a:avLst/>
          </a:prstGeom>
          <a:noFill/>
        </p:spPr>
        <p:txBody>
          <a:bodyPr wrap="square" rtlCol="0">
            <a:spAutoFit/>
          </a:bodyPr>
          <a:lstStyle/>
          <a:p>
            <a:pPr algn="ctr"/>
            <a:r>
              <a:rPr lang="en-US" sz="3600" dirty="0" smtClean="0">
                <a:solidFill>
                  <a:srgbClr val="CC0000"/>
                </a:solidFill>
                <a:latin typeface="+mn-lt"/>
              </a:rPr>
              <a:t>It is NOT that.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447800"/>
            <a:ext cx="9144000" cy="3352800"/>
          </a:xfrm>
        </p:spPr>
        <p:txBody>
          <a:bodyPr>
            <a:normAutofit fontScale="90000"/>
          </a:bodyPr>
          <a:lstStyle/>
          <a:p>
            <a:r>
              <a:rPr lang="en-US" sz="4000" dirty="0" smtClean="0">
                <a:solidFill>
                  <a:srgbClr val="CC0000"/>
                </a:solidFill>
                <a:latin typeface="+mn-lt"/>
                <a:ea typeface="+mn-ea"/>
                <a:cs typeface="+mn-cs"/>
              </a:rPr>
              <a:t>#2</a:t>
            </a:r>
            <a:br>
              <a:rPr lang="en-US" sz="4000" dirty="0" smtClean="0">
                <a:solidFill>
                  <a:srgbClr val="CC0000"/>
                </a:solidFill>
                <a:latin typeface="+mn-lt"/>
                <a:ea typeface="+mn-ea"/>
                <a:cs typeface="+mn-cs"/>
              </a:rPr>
            </a:br>
            <a:r>
              <a:rPr lang="en-US" sz="4000" dirty="0" smtClean="0">
                <a:solidFill>
                  <a:srgbClr val="CC0000"/>
                </a:solidFill>
              </a:rPr>
              <a:t>Science is the name of a set of materialist and reductionist propositions.  There is no place in science for </a:t>
            </a:r>
            <a:r>
              <a:rPr lang="en-US" sz="4000" dirty="0" err="1" smtClean="0">
                <a:solidFill>
                  <a:srgbClr val="CC0000"/>
                </a:solidFill>
              </a:rPr>
              <a:t>qualitativeness</a:t>
            </a:r>
            <a:r>
              <a:rPr lang="en-US" sz="4000" dirty="0" smtClean="0">
                <a:solidFill>
                  <a:srgbClr val="CC0000"/>
                </a:solidFill>
              </a:rPr>
              <a:t>, subjectivity, unity, intentional causation, etc. </a:t>
            </a:r>
            <a:endParaRPr lang="en-US" sz="4000" b="1" dirty="0">
              <a:solidFill>
                <a:srgbClr val="CC0000"/>
              </a:solidFill>
              <a:latin typeface="+mn-lt"/>
              <a:ea typeface="+mn-ea"/>
              <a:cs typeface="+mn-cs"/>
            </a:endParaRPr>
          </a:p>
        </p:txBody>
      </p:sp>
      <p:sp>
        <p:nvSpPr>
          <p:cNvPr id="15364" name="Rectangle 4"/>
          <p:cNvSpPr>
            <a:spLocks noChangeArrowheads="1"/>
          </p:cNvSpPr>
          <p:nvPr/>
        </p:nvSpPr>
        <p:spPr bwMode="auto">
          <a:xfrm>
            <a:off x="4191000" y="3048000"/>
            <a:ext cx="9144000" cy="0"/>
          </a:xfrm>
          <a:prstGeom prst="rect">
            <a:avLst/>
          </a:prstGeom>
          <a:noFill/>
          <a:ln w="9525">
            <a:noFill/>
            <a:miter lim="800000"/>
            <a:headEnd/>
            <a:tailEnd/>
          </a:ln>
        </p:spPr>
        <p:txBody>
          <a:bodyPr>
            <a:spAutoFit/>
          </a:bodyPr>
          <a:lstStyle/>
          <a:p>
            <a:pPr algn="ctr"/>
            <a:endParaRPr lang="en-US"/>
          </a:p>
        </p:txBody>
      </p:sp>
      <p:sp>
        <p:nvSpPr>
          <p:cNvPr id="4" name="TextBox 3"/>
          <p:cNvSpPr txBox="1"/>
          <p:nvPr/>
        </p:nvSpPr>
        <p:spPr>
          <a:xfrm>
            <a:off x="0" y="468868"/>
            <a:ext cx="9144000" cy="646331"/>
          </a:xfrm>
          <a:prstGeom prst="rect">
            <a:avLst/>
          </a:prstGeom>
          <a:noFill/>
        </p:spPr>
        <p:txBody>
          <a:bodyPr wrap="square" rtlCol="0">
            <a:spAutoFit/>
          </a:bodyPr>
          <a:lstStyle/>
          <a:p>
            <a:pPr algn="ctr"/>
            <a:r>
              <a:rPr lang="en-US" sz="3600" b="1" dirty="0" smtClean="0">
                <a:solidFill>
                  <a:srgbClr val="CC0000"/>
                </a:solidFill>
                <a:latin typeface="+mn-lt"/>
              </a:rPr>
              <a:t>Critical Misconceptions about Science</a:t>
            </a:r>
          </a:p>
        </p:txBody>
      </p:sp>
      <p:sp>
        <p:nvSpPr>
          <p:cNvPr id="5" name="TextBox 4"/>
          <p:cNvSpPr txBox="1"/>
          <p:nvPr/>
        </p:nvSpPr>
        <p:spPr>
          <a:xfrm>
            <a:off x="2286000" y="5221069"/>
            <a:ext cx="4495800" cy="646331"/>
          </a:xfrm>
          <a:prstGeom prst="rect">
            <a:avLst/>
          </a:prstGeom>
          <a:noFill/>
        </p:spPr>
        <p:txBody>
          <a:bodyPr wrap="square" rtlCol="0">
            <a:spAutoFit/>
          </a:bodyPr>
          <a:lstStyle/>
          <a:p>
            <a:pPr algn="ctr"/>
            <a:r>
              <a:rPr lang="en-US" sz="3600" dirty="0" smtClean="0">
                <a:solidFill>
                  <a:srgbClr val="CC0000"/>
                </a:solidFill>
                <a:latin typeface="+mn-lt"/>
              </a:rPr>
              <a:t>It is NOT that either.</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381000"/>
            <a:ext cx="9144000" cy="838200"/>
          </a:xfrm>
        </p:spPr>
        <p:txBody>
          <a:bodyPr>
            <a:normAutofit fontScale="90000"/>
          </a:bodyPr>
          <a:lstStyle/>
          <a:p>
            <a:r>
              <a:rPr lang="en-US" sz="4000" b="1" dirty="0" smtClean="0">
                <a:solidFill>
                  <a:srgbClr val="CC0000"/>
                </a:solidFill>
                <a:latin typeface="+mn-lt"/>
                <a:ea typeface="+mn-ea"/>
                <a:cs typeface="+mn-cs"/>
              </a:rPr>
              <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What is the theme?</a:t>
            </a:r>
            <a:br>
              <a:rPr lang="en-US" sz="4000" b="1" dirty="0" smtClean="0">
                <a:solidFill>
                  <a:srgbClr val="CC0000"/>
                </a:solidFill>
                <a:latin typeface="+mn-lt"/>
                <a:ea typeface="+mn-ea"/>
                <a:cs typeface="+mn-cs"/>
              </a:rPr>
            </a:br>
            <a:r>
              <a:rPr lang="en-US" sz="4000" b="1" dirty="0" smtClean="0">
                <a:solidFill>
                  <a:srgbClr val="CC0000"/>
                </a:solidFill>
                <a:latin typeface="+mn-lt"/>
                <a:ea typeface="+mn-ea"/>
                <a:cs typeface="+mn-cs"/>
              </a:rPr>
              <a:t/>
            </a:r>
            <a:br>
              <a:rPr lang="en-US" sz="4000" b="1" dirty="0" smtClean="0">
                <a:solidFill>
                  <a:srgbClr val="CC0000"/>
                </a:solidFill>
                <a:latin typeface="+mn-lt"/>
                <a:ea typeface="+mn-ea"/>
                <a:cs typeface="+mn-cs"/>
              </a:rPr>
            </a:br>
            <a:endParaRPr lang="en-US" sz="4000" b="1" dirty="0">
              <a:solidFill>
                <a:srgbClr val="CC0000"/>
              </a:solidFill>
              <a:latin typeface="+mn-lt"/>
              <a:ea typeface="+mn-ea"/>
              <a:cs typeface="+mn-cs"/>
            </a:endParaRPr>
          </a:p>
        </p:txBody>
      </p:sp>
      <p:sp>
        <p:nvSpPr>
          <p:cNvPr id="15364" name="Rectangle 4"/>
          <p:cNvSpPr>
            <a:spLocks noChangeArrowheads="1"/>
          </p:cNvSpPr>
          <p:nvPr/>
        </p:nvSpPr>
        <p:spPr bwMode="auto">
          <a:xfrm>
            <a:off x="4191000" y="3048000"/>
            <a:ext cx="9144000" cy="0"/>
          </a:xfrm>
          <a:prstGeom prst="rect">
            <a:avLst/>
          </a:prstGeom>
          <a:noFill/>
          <a:ln w="9525">
            <a:noFill/>
            <a:miter lim="800000"/>
            <a:headEnd/>
            <a:tailEnd/>
          </a:ln>
        </p:spPr>
        <p:txBody>
          <a:bodyPr>
            <a:spAutoFit/>
          </a:bodyPr>
          <a:lstStyle/>
          <a:p>
            <a:pPr algn="ctr"/>
            <a:endParaRPr lang="en-US"/>
          </a:p>
        </p:txBody>
      </p:sp>
      <p:sp>
        <p:nvSpPr>
          <p:cNvPr id="4" name="TextBox 3"/>
          <p:cNvSpPr txBox="1"/>
          <p:nvPr/>
        </p:nvSpPr>
        <p:spPr>
          <a:xfrm>
            <a:off x="0" y="2286000"/>
            <a:ext cx="9144000" cy="1323439"/>
          </a:xfrm>
          <a:prstGeom prst="rect">
            <a:avLst/>
          </a:prstGeom>
          <a:noFill/>
        </p:spPr>
        <p:txBody>
          <a:bodyPr wrap="square" rtlCol="0">
            <a:spAutoFit/>
          </a:bodyPr>
          <a:lstStyle/>
          <a:p>
            <a:pPr algn="ctr"/>
            <a:r>
              <a:rPr lang="en-US" sz="4000" b="1" dirty="0" smtClean="0">
                <a:solidFill>
                  <a:srgbClr val="CC0000"/>
                </a:solidFill>
              </a:rPr>
              <a:t>The Science of Hypnosis	</a:t>
            </a:r>
          </a:p>
          <a:p>
            <a:pPr algn="ctr"/>
            <a:r>
              <a:rPr lang="en-US" sz="4000" b="1" dirty="0" smtClean="0">
                <a:solidFill>
                  <a:srgbClr val="CC0000"/>
                </a:solidFill>
              </a:rPr>
              <a:t>Top</a:t>
            </a:r>
            <a:r>
              <a:rPr lang="en-US" sz="4000" b="1" dirty="0" smtClean="0">
                <a:solidFill>
                  <a:srgbClr val="CC0000"/>
                </a:solidFill>
              </a:rPr>
              <a:t>-Down versus Bottom-Up</a:t>
            </a:r>
            <a:endParaRPr lang="en-US" sz="4000" dirty="0"/>
          </a:p>
        </p:txBody>
      </p:sp>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905000"/>
            <a:ext cx="9144000" cy="3429000"/>
          </a:xfrm>
        </p:spPr>
        <p:txBody>
          <a:bodyPr>
            <a:normAutofit fontScale="90000"/>
          </a:bodyPr>
          <a:lstStyle/>
          <a:p>
            <a:r>
              <a:rPr lang="en-US" sz="4000" dirty="0" smtClean="0">
                <a:solidFill>
                  <a:srgbClr val="CC0000"/>
                </a:solidFill>
              </a:rPr>
              <a:t>Science is the name of a set of institutional structures wherein techniques and methods have evolved over the past several centuries for improving our knowledge.</a:t>
            </a:r>
            <a:br>
              <a:rPr lang="en-US" sz="4000" dirty="0" smtClean="0">
                <a:solidFill>
                  <a:srgbClr val="CC0000"/>
                </a:solidFill>
              </a:rPr>
            </a:br>
            <a:r>
              <a:rPr lang="en-US" sz="4000" dirty="0" smtClean="0">
                <a:solidFill>
                  <a:srgbClr val="CC0000"/>
                </a:solidFill>
              </a:rPr>
              <a:t/>
            </a:r>
            <a:br>
              <a:rPr lang="en-US" sz="4000" dirty="0" smtClean="0">
                <a:solidFill>
                  <a:srgbClr val="CC0000"/>
                </a:solidFill>
              </a:rPr>
            </a:br>
            <a:r>
              <a:rPr lang="en-US" sz="4000" dirty="0" smtClean="0">
                <a:solidFill>
                  <a:srgbClr val="CC0000"/>
                </a:solidFill>
              </a:rPr>
              <a:t>Science is one of the most stunning achievements of our species.</a:t>
            </a:r>
            <a:br>
              <a:rPr lang="en-US" sz="4000" dirty="0" smtClean="0">
                <a:solidFill>
                  <a:srgbClr val="CC0000"/>
                </a:solidFill>
              </a:rPr>
            </a:br>
            <a:endParaRPr lang="en-US" sz="4000" b="1" dirty="0">
              <a:solidFill>
                <a:srgbClr val="CC0000"/>
              </a:solidFill>
              <a:latin typeface="+mn-lt"/>
              <a:ea typeface="+mn-ea"/>
              <a:cs typeface="+mn-cs"/>
            </a:endParaRPr>
          </a:p>
        </p:txBody>
      </p:sp>
      <p:sp>
        <p:nvSpPr>
          <p:cNvPr id="15364" name="Rectangle 4"/>
          <p:cNvSpPr>
            <a:spLocks noChangeArrowheads="1"/>
          </p:cNvSpPr>
          <p:nvPr/>
        </p:nvSpPr>
        <p:spPr bwMode="auto">
          <a:xfrm>
            <a:off x="4191000" y="3048000"/>
            <a:ext cx="9144000" cy="0"/>
          </a:xfrm>
          <a:prstGeom prst="rect">
            <a:avLst/>
          </a:prstGeom>
          <a:noFill/>
          <a:ln w="9525">
            <a:noFill/>
            <a:miter lim="800000"/>
            <a:headEnd/>
            <a:tailEnd/>
          </a:ln>
        </p:spPr>
        <p:txBody>
          <a:bodyPr>
            <a:spAutoFit/>
          </a:bodyPr>
          <a:lstStyle/>
          <a:p>
            <a:pPr algn="ctr"/>
            <a:endParaRPr lang="en-US"/>
          </a:p>
        </p:txBody>
      </p:sp>
      <p:sp>
        <p:nvSpPr>
          <p:cNvPr id="4" name="TextBox 3"/>
          <p:cNvSpPr txBox="1"/>
          <p:nvPr/>
        </p:nvSpPr>
        <p:spPr>
          <a:xfrm>
            <a:off x="0" y="468868"/>
            <a:ext cx="9144000" cy="646331"/>
          </a:xfrm>
          <a:prstGeom prst="rect">
            <a:avLst/>
          </a:prstGeom>
          <a:noFill/>
        </p:spPr>
        <p:txBody>
          <a:bodyPr wrap="square" rtlCol="0">
            <a:spAutoFit/>
          </a:bodyPr>
          <a:lstStyle/>
          <a:p>
            <a:pPr algn="ctr"/>
            <a:r>
              <a:rPr lang="en-US" sz="3600" b="1" dirty="0" smtClean="0">
                <a:solidFill>
                  <a:srgbClr val="CC0000"/>
                </a:solidFill>
                <a:latin typeface="+mn-lt"/>
              </a:rPr>
              <a:t>Instead</a:t>
            </a:r>
          </a:p>
        </p:txBody>
      </p: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2012-08-16 10.35.24.jpg"/>
          <p:cNvPicPr>
            <a:picLocks noChangeAspect="1"/>
          </p:cNvPicPr>
          <p:nvPr/>
        </p:nvPicPr>
        <p:blipFill>
          <a:blip r:embed="rId2"/>
          <a:stretch>
            <a:fillRect/>
          </a:stretch>
        </p:blipFill>
        <p:spPr>
          <a:xfrm>
            <a:off x="1409700" y="0"/>
            <a:ext cx="62103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76"/>
            <a:ext cx="8229600" cy="1143000"/>
          </a:xfrm>
        </p:spPr>
        <p:txBody>
          <a:bodyPr/>
          <a:lstStyle/>
          <a:p>
            <a:r>
              <a:rPr lang="en-GB" dirty="0" smtClean="0"/>
              <a:t>A few things to ponder:</a:t>
            </a:r>
            <a:endParaRPr lang="en-GB" dirty="0"/>
          </a:p>
        </p:txBody>
      </p:sp>
      <p:sp>
        <p:nvSpPr>
          <p:cNvPr id="4" name="Content Placeholder 3"/>
          <p:cNvSpPr>
            <a:spLocks noGrp="1"/>
          </p:cNvSpPr>
          <p:nvPr>
            <p:ph idx="1"/>
          </p:nvPr>
        </p:nvSpPr>
        <p:spPr>
          <a:xfrm>
            <a:off x="457200" y="1295400"/>
            <a:ext cx="8229600" cy="4525963"/>
          </a:xfrm>
        </p:spPr>
        <p:txBody>
          <a:bodyPr>
            <a:noAutofit/>
          </a:bodyPr>
          <a:lstStyle/>
          <a:p>
            <a:pPr marL="457200" lvl="2" indent="-457200">
              <a:buNone/>
            </a:pPr>
            <a:r>
              <a:rPr lang="en-GB" dirty="0" smtClean="0"/>
              <a:t>Most people are confused about top-down effects.</a:t>
            </a:r>
          </a:p>
          <a:p>
            <a:pPr marL="457200" lvl="2" indent="-457200">
              <a:buNone/>
            </a:pPr>
            <a:endParaRPr lang="en-GB" dirty="0" smtClean="0"/>
          </a:p>
          <a:p>
            <a:pPr marL="457200" lvl="2" indent="-457200">
              <a:buNone/>
            </a:pPr>
            <a:r>
              <a:rPr lang="en-GB" dirty="0" smtClean="0"/>
              <a:t>Most clinicians and health care practitioners are largely unfamiliar with top-down effects.</a:t>
            </a:r>
          </a:p>
          <a:p>
            <a:pPr marL="457200" lvl="2" indent="-457200">
              <a:buNone/>
            </a:pPr>
            <a:endParaRPr lang="en-GB" dirty="0" smtClean="0"/>
          </a:p>
          <a:p>
            <a:pPr marL="457200" lvl="2" indent="-457200">
              <a:buNone/>
            </a:pPr>
            <a:r>
              <a:rPr lang="en-GB" dirty="0" smtClean="0"/>
              <a:t>Non-drug parameters influence response.</a:t>
            </a:r>
          </a:p>
          <a:p>
            <a:pPr marL="457200" lvl="2" indent="-457200">
              <a:buNone/>
            </a:pPr>
            <a:endParaRPr lang="en-GB" dirty="0"/>
          </a:p>
          <a:p>
            <a:pPr marL="457200" lvl="2" indent="-457200">
              <a:buNone/>
            </a:pPr>
            <a:r>
              <a:rPr lang="en-GB" dirty="0" smtClean="0"/>
              <a:t>The behavioural and social sciences provide good insights into top-down effects.</a:t>
            </a:r>
          </a:p>
          <a:p>
            <a:pPr marL="457200" lvl="2" indent="-457200">
              <a:buNone/>
            </a:pPr>
            <a:endParaRPr lang="en-GB" dirty="0" smtClean="0"/>
          </a:p>
          <a:p>
            <a:pPr marL="457200" lvl="2" indent="-457200">
              <a:buNone/>
            </a:pPr>
            <a:r>
              <a:rPr lang="en-GB" dirty="0" smtClean="0"/>
              <a:t>Diagnosis, reassurance, attention, etc. are forms of treatment.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ox(i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ox(in)">
                                      <p:cBhvr>
                                        <p:cTn id="22" dur="500"/>
                                        <p:tgtEl>
                                          <p:spTgt spid="4">
                                            <p:txEl>
                                              <p:pRg st="6" end="6"/>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box(in)">
                                      <p:cBhvr>
                                        <p:cTn id="2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94122"/>
          </a:xfrm>
        </p:spPr>
        <p:txBody>
          <a:bodyPr>
            <a:normAutofit/>
          </a:bodyPr>
          <a:lstStyle/>
          <a:p>
            <a:r>
              <a:rPr lang="en-CA" sz="3600" dirty="0" err="1" smtClean="0"/>
              <a:t>Szechtman</a:t>
            </a:r>
            <a:r>
              <a:rPr lang="en-CA" sz="3600" dirty="0" smtClean="0"/>
              <a:t> et al. (1998)</a:t>
            </a:r>
            <a:endParaRPr lang="en-CA" sz="3600" dirty="0"/>
          </a:p>
        </p:txBody>
      </p:sp>
      <p:sp>
        <p:nvSpPr>
          <p:cNvPr id="3" name="Content Placeholder 2"/>
          <p:cNvSpPr>
            <a:spLocks noGrp="1"/>
          </p:cNvSpPr>
          <p:nvPr>
            <p:ph idx="1"/>
          </p:nvPr>
        </p:nvSpPr>
        <p:spPr>
          <a:xfrm>
            <a:off x="611560" y="5817021"/>
            <a:ext cx="8208912" cy="852339"/>
          </a:xfrm>
        </p:spPr>
        <p:txBody>
          <a:bodyPr>
            <a:noAutofit/>
          </a:bodyPr>
          <a:lstStyle/>
          <a:p>
            <a:pPr marL="0" indent="0" algn="ctr">
              <a:buNone/>
            </a:pPr>
            <a:r>
              <a:rPr lang="en-CA" sz="2800" dirty="0" smtClean="0"/>
              <a:t>Area differentially activated by hallucination and hearing vs. imagine and baseline under hypnosis</a:t>
            </a:r>
            <a:endParaRPr lang="en-CA" sz="2800" dirty="0"/>
          </a:p>
        </p:txBody>
      </p:sp>
      <p:grpSp>
        <p:nvGrpSpPr>
          <p:cNvPr id="5" name="Group 112"/>
          <p:cNvGrpSpPr>
            <a:grpSpLocks/>
          </p:cNvGrpSpPr>
          <p:nvPr/>
        </p:nvGrpSpPr>
        <p:grpSpPr bwMode="auto">
          <a:xfrm>
            <a:off x="692150" y="764704"/>
            <a:ext cx="3727450" cy="4657725"/>
            <a:chOff x="388" y="912"/>
            <a:chExt cx="2087" cy="2934"/>
          </a:xfrm>
        </p:grpSpPr>
        <p:sp>
          <p:nvSpPr>
            <p:cNvPr id="9" name="Rectangle 15"/>
            <p:cNvSpPr>
              <a:spLocks noChangeArrowheads="1"/>
            </p:cNvSpPr>
            <p:nvPr/>
          </p:nvSpPr>
          <p:spPr bwMode="auto">
            <a:xfrm>
              <a:off x="820" y="3438"/>
              <a:ext cx="1655" cy="10"/>
            </a:xfrm>
            <a:prstGeom prst="rect">
              <a:avLst/>
            </a:prstGeom>
            <a:solidFill>
              <a:srgbClr val="000000"/>
            </a:solidFill>
            <a:ln w="0">
              <a:solidFill>
                <a:srgbClr val="000000"/>
              </a:solidFill>
              <a:miter lim="800000"/>
              <a:headEnd/>
              <a:tailEnd/>
            </a:ln>
          </p:spPr>
          <p:txBody>
            <a:bodyPr/>
            <a:lstStyle/>
            <a:p>
              <a:endParaRPr lang="en-US">
                <a:solidFill>
                  <a:prstClr val="black"/>
                </a:solidFill>
              </a:endParaRPr>
            </a:p>
          </p:txBody>
        </p:sp>
        <p:sp>
          <p:nvSpPr>
            <p:cNvPr id="10" name="Rectangle 16"/>
            <p:cNvSpPr>
              <a:spLocks noChangeArrowheads="1"/>
            </p:cNvSpPr>
            <p:nvPr/>
          </p:nvSpPr>
          <p:spPr bwMode="auto">
            <a:xfrm>
              <a:off x="1038" y="3438"/>
              <a:ext cx="6" cy="10"/>
            </a:xfrm>
            <a:prstGeom prst="rect">
              <a:avLst/>
            </a:prstGeom>
            <a:solidFill>
              <a:srgbClr val="000000"/>
            </a:solidFill>
            <a:ln w="0">
              <a:solidFill>
                <a:srgbClr val="000000"/>
              </a:solidFill>
              <a:miter lim="800000"/>
              <a:headEnd/>
              <a:tailEnd/>
            </a:ln>
          </p:spPr>
          <p:txBody>
            <a:bodyPr/>
            <a:lstStyle/>
            <a:p>
              <a:endParaRPr lang="en-US">
                <a:solidFill>
                  <a:prstClr val="black"/>
                </a:solidFill>
              </a:endParaRPr>
            </a:p>
          </p:txBody>
        </p:sp>
        <p:sp>
          <p:nvSpPr>
            <p:cNvPr id="11" name="Rectangle 17"/>
            <p:cNvSpPr>
              <a:spLocks noChangeArrowheads="1"/>
            </p:cNvSpPr>
            <p:nvPr/>
          </p:nvSpPr>
          <p:spPr bwMode="auto">
            <a:xfrm>
              <a:off x="1443" y="3438"/>
              <a:ext cx="5" cy="10"/>
            </a:xfrm>
            <a:prstGeom prst="rect">
              <a:avLst/>
            </a:prstGeom>
            <a:solidFill>
              <a:srgbClr val="000000"/>
            </a:solidFill>
            <a:ln w="0">
              <a:solidFill>
                <a:srgbClr val="000000"/>
              </a:solidFill>
              <a:miter lim="800000"/>
              <a:headEnd/>
              <a:tailEnd/>
            </a:ln>
          </p:spPr>
          <p:txBody>
            <a:bodyPr/>
            <a:lstStyle/>
            <a:p>
              <a:endParaRPr lang="en-US">
                <a:solidFill>
                  <a:prstClr val="black"/>
                </a:solidFill>
              </a:endParaRPr>
            </a:p>
          </p:txBody>
        </p:sp>
        <p:sp>
          <p:nvSpPr>
            <p:cNvPr id="12" name="Rectangle 18"/>
            <p:cNvSpPr>
              <a:spLocks noChangeArrowheads="1"/>
            </p:cNvSpPr>
            <p:nvPr/>
          </p:nvSpPr>
          <p:spPr bwMode="auto">
            <a:xfrm>
              <a:off x="1848" y="3438"/>
              <a:ext cx="5" cy="10"/>
            </a:xfrm>
            <a:prstGeom prst="rect">
              <a:avLst/>
            </a:prstGeom>
            <a:solidFill>
              <a:srgbClr val="000000"/>
            </a:solidFill>
            <a:ln w="0">
              <a:solidFill>
                <a:srgbClr val="000000"/>
              </a:solidFill>
              <a:miter lim="800000"/>
              <a:headEnd/>
              <a:tailEnd/>
            </a:ln>
          </p:spPr>
          <p:txBody>
            <a:bodyPr/>
            <a:lstStyle/>
            <a:p>
              <a:endParaRPr lang="en-US">
                <a:solidFill>
                  <a:prstClr val="black"/>
                </a:solidFill>
              </a:endParaRPr>
            </a:p>
          </p:txBody>
        </p:sp>
        <p:sp>
          <p:nvSpPr>
            <p:cNvPr id="13" name="Rectangle 19"/>
            <p:cNvSpPr>
              <a:spLocks noChangeArrowheads="1"/>
            </p:cNvSpPr>
            <p:nvPr/>
          </p:nvSpPr>
          <p:spPr bwMode="auto">
            <a:xfrm>
              <a:off x="2252" y="3438"/>
              <a:ext cx="6" cy="10"/>
            </a:xfrm>
            <a:prstGeom prst="rect">
              <a:avLst/>
            </a:prstGeom>
            <a:solidFill>
              <a:srgbClr val="000000"/>
            </a:solidFill>
            <a:ln w="0">
              <a:solidFill>
                <a:srgbClr val="000000"/>
              </a:solidFill>
              <a:miter lim="800000"/>
              <a:headEnd/>
              <a:tailEnd/>
            </a:ln>
          </p:spPr>
          <p:txBody>
            <a:bodyPr/>
            <a:lstStyle/>
            <a:p>
              <a:endParaRPr lang="en-US">
                <a:solidFill>
                  <a:prstClr val="black"/>
                </a:solidFill>
              </a:endParaRPr>
            </a:p>
          </p:txBody>
        </p:sp>
        <p:sp>
          <p:nvSpPr>
            <p:cNvPr id="14" name="Rectangle 20"/>
            <p:cNvSpPr>
              <a:spLocks noChangeArrowheads="1"/>
            </p:cNvSpPr>
            <p:nvPr/>
          </p:nvSpPr>
          <p:spPr bwMode="auto">
            <a:xfrm rot="18900000">
              <a:off x="589" y="3628"/>
              <a:ext cx="557" cy="182"/>
            </a:xfrm>
            <a:prstGeom prst="rect">
              <a:avLst/>
            </a:prstGeom>
            <a:noFill/>
            <a:ln w="9525">
              <a:noFill/>
              <a:miter lim="800000"/>
              <a:headEnd/>
              <a:tailEnd/>
            </a:ln>
          </p:spPr>
          <p:txBody>
            <a:bodyPr wrap="none" lIns="0" tIns="0" rIns="0" bIns="0">
              <a:spAutoFit/>
            </a:bodyPr>
            <a:lstStyle/>
            <a:p>
              <a:pPr defTabSz="762000">
                <a:defRPr/>
              </a:pPr>
              <a:r>
                <a:rPr lang="en-US" sz="1900" b="1">
                  <a:solidFill>
                    <a:srgbClr val="000000"/>
                  </a:solidFill>
                  <a:effectLst>
                    <a:outerShdw blurRad="38100" dist="38100" dir="2700000" algn="tl">
                      <a:srgbClr val="FFFFFF"/>
                    </a:outerShdw>
                  </a:effectLst>
                  <a:latin typeface="Arial" charset="0"/>
                </a:rPr>
                <a:t>Baseline</a:t>
              </a:r>
              <a:endParaRPr lang="en-US" b="1">
                <a:solidFill>
                  <a:prstClr val="black"/>
                </a:solidFill>
                <a:effectLst>
                  <a:outerShdw blurRad="38100" dist="38100" dir="2700000" algn="tl">
                    <a:srgbClr val="000000"/>
                  </a:outerShdw>
                </a:effectLst>
              </a:endParaRPr>
            </a:p>
          </p:txBody>
        </p:sp>
        <p:sp>
          <p:nvSpPr>
            <p:cNvPr id="15" name="Rectangle 21"/>
            <p:cNvSpPr>
              <a:spLocks noChangeArrowheads="1"/>
            </p:cNvSpPr>
            <p:nvPr/>
          </p:nvSpPr>
          <p:spPr bwMode="auto">
            <a:xfrm rot="18900000">
              <a:off x="1160" y="3569"/>
              <a:ext cx="300" cy="182"/>
            </a:xfrm>
            <a:prstGeom prst="rect">
              <a:avLst/>
            </a:prstGeom>
            <a:noFill/>
            <a:ln w="9525">
              <a:noFill/>
              <a:miter lim="800000"/>
              <a:headEnd/>
              <a:tailEnd/>
            </a:ln>
          </p:spPr>
          <p:txBody>
            <a:bodyPr wrap="none" lIns="0" tIns="0" rIns="0" bIns="0">
              <a:spAutoFit/>
            </a:bodyPr>
            <a:lstStyle/>
            <a:p>
              <a:pPr defTabSz="762000">
                <a:defRPr/>
              </a:pPr>
              <a:r>
                <a:rPr lang="en-US" sz="1900" b="1">
                  <a:solidFill>
                    <a:srgbClr val="000000"/>
                  </a:solidFill>
                  <a:effectLst>
                    <a:outerShdw blurRad="38100" dist="38100" dir="2700000" algn="tl">
                      <a:srgbClr val="FFFFFF"/>
                    </a:outerShdw>
                  </a:effectLst>
                  <a:latin typeface="Arial" charset="0"/>
                </a:rPr>
                <a:t>Hear</a:t>
              </a:r>
              <a:endParaRPr lang="en-US" b="1">
                <a:solidFill>
                  <a:prstClr val="black"/>
                </a:solidFill>
                <a:effectLst>
                  <a:outerShdw blurRad="38100" dist="38100" dir="2700000" algn="tl">
                    <a:srgbClr val="000000"/>
                  </a:outerShdw>
                </a:effectLst>
              </a:endParaRPr>
            </a:p>
          </p:txBody>
        </p:sp>
        <p:sp>
          <p:nvSpPr>
            <p:cNvPr id="16" name="Rectangle 22"/>
            <p:cNvSpPr>
              <a:spLocks noChangeArrowheads="1"/>
            </p:cNvSpPr>
            <p:nvPr/>
          </p:nvSpPr>
          <p:spPr bwMode="auto">
            <a:xfrm rot="18900000">
              <a:off x="1419" y="3618"/>
              <a:ext cx="511" cy="182"/>
            </a:xfrm>
            <a:prstGeom prst="rect">
              <a:avLst/>
            </a:prstGeom>
            <a:noFill/>
            <a:ln w="9525">
              <a:noFill/>
              <a:miter lim="800000"/>
              <a:headEnd/>
              <a:tailEnd/>
            </a:ln>
          </p:spPr>
          <p:txBody>
            <a:bodyPr wrap="none" lIns="0" tIns="0" rIns="0" bIns="0">
              <a:spAutoFit/>
            </a:bodyPr>
            <a:lstStyle/>
            <a:p>
              <a:pPr defTabSz="762000">
                <a:defRPr/>
              </a:pPr>
              <a:r>
                <a:rPr lang="en-US" sz="1900" b="1">
                  <a:solidFill>
                    <a:srgbClr val="000000"/>
                  </a:solidFill>
                  <a:effectLst>
                    <a:outerShdw blurRad="38100" dist="38100" dir="2700000" algn="tl">
                      <a:srgbClr val="FFFFFF"/>
                    </a:outerShdw>
                  </a:effectLst>
                  <a:latin typeface="Arial" charset="0"/>
                </a:rPr>
                <a:t>Imagine</a:t>
              </a:r>
              <a:endParaRPr lang="en-US" b="1">
                <a:solidFill>
                  <a:prstClr val="black"/>
                </a:solidFill>
                <a:effectLst>
                  <a:outerShdw blurRad="38100" dist="38100" dir="2700000" algn="tl">
                    <a:srgbClr val="000000"/>
                  </a:outerShdw>
                </a:effectLst>
              </a:endParaRPr>
            </a:p>
          </p:txBody>
        </p:sp>
        <p:sp>
          <p:nvSpPr>
            <p:cNvPr id="17" name="Rectangle 23"/>
            <p:cNvSpPr>
              <a:spLocks noChangeArrowheads="1"/>
            </p:cNvSpPr>
            <p:nvPr/>
          </p:nvSpPr>
          <p:spPr bwMode="auto">
            <a:xfrm rot="18900000">
              <a:off x="1675" y="3664"/>
              <a:ext cx="723" cy="182"/>
            </a:xfrm>
            <a:prstGeom prst="rect">
              <a:avLst/>
            </a:prstGeom>
            <a:noFill/>
            <a:ln w="9525">
              <a:noFill/>
              <a:miter lim="800000"/>
              <a:headEnd/>
              <a:tailEnd/>
            </a:ln>
          </p:spPr>
          <p:txBody>
            <a:bodyPr wrap="none" lIns="0" tIns="0" rIns="0" bIns="0">
              <a:spAutoFit/>
            </a:bodyPr>
            <a:lstStyle/>
            <a:p>
              <a:pPr defTabSz="762000">
                <a:defRPr/>
              </a:pPr>
              <a:r>
                <a:rPr lang="en-US" sz="1900" b="1">
                  <a:solidFill>
                    <a:srgbClr val="000000"/>
                  </a:solidFill>
                  <a:effectLst>
                    <a:outerShdw blurRad="38100" dist="38100" dir="2700000" algn="tl">
                      <a:srgbClr val="FFFFFF"/>
                    </a:outerShdw>
                  </a:effectLst>
                  <a:latin typeface="Arial" charset="0"/>
                </a:rPr>
                <a:t>Hallucinate</a:t>
              </a:r>
              <a:endParaRPr lang="en-US" b="1">
                <a:solidFill>
                  <a:prstClr val="black"/>
                </a:solidFill>
                <a:effectLst>
                  <a:outerShdw blurRad="38100" dist="38100" dir="2700000" algn="tl">
                    <a:srgbClr val="000000"/>
                  </a:outerShdw>
                </a:effectLst>
              </a:endParaRPr>
            </a:p>
          </p:txBody>
        </p:sp>
        <p:sp>
          <p:nvSpPr>
            <p:cNvPr id="18" name="Rectangle 24"/>
            <p:cNvSpPr>
              <a:spLocks noChangeArrowheads="1"/>
            </p:cNvSpPr>
            <p:nvPr/>
          </p:nvSpPr>
          <p:spPr bwMode="auto">
            <a:xfrm>
              <a:off x="748" y="962"/>
              <a:ext cx="8" cy="2483"/>
            </a:xfrm>
            <a:prstGeom prst="rect">
              <a:avLst/>
            </a:prstGeom>
            <a:solidFill>
              <a:srgbClr val="000000"/>
            </a:solidFill>
            <a:ln w="0">
              <a:solidFill>
                <a:srgbClr val="000000"/>
              </a:solidFill>
              <a:miter lim="800000"/>
              <a:headEnd/>
              <a:tailEnd/>
            </a:ln>
          </p:spPr>
          <p:txBody>
            <a:bodyPr/>
            <a:lstStyle/>
            <a:p>
              <a:endParaRPr lang="en-US">
                <a:solidFill>
                  <a:prstClr val="black"/>
                </a:solidFill>
              </a:endParaRPr>
            </a:p>
          </p:txBody>
        </p:sp>
        <p:sp>
          <p:nvSpPr>
            <p:cNvPr id="19" name="Rectangle 25"/>
            <p:cNvSpPr>
              <a:spLocks noChangeArrowheads="1"/>
            </p:cNvSpPr>
            <p:nvPr/>
          </p:nvSpPr>
          <p:spPr bwMode="auto">
            <a:xfrm>
              <a:off x="708" y="3441"/>
              <a:ext cx="48" cy="7"/>
            </a:xfrm>
            <a:prstGeom prst="rect">
              <a:avLst/>
            </a:prstGeom>
            <a:solidFill>
              <a:srgbClr val="000000"/>
            </a:solidFill>
            <a:ln w="0">
              <a:solidFill>
                <a:srgbClr val="000000"/>
              </a:solidFill>
              <a:miter lim="800000"/>
              <a:headEnd/>
              <a:tailEnd/>
            </a:ln>
          </p:spPr>
          <p:txBody>
            <a:bodyPr/>
            <a:lstStyle/>
            <a:p>
              <a:endParaRPr lang="en-US">
                <a:solidFill>
                  <a:prstClr val="black"/>
                </a:solidFill>
              </a:endParaRPr>
            </a:p>
          </p:txBody>
        </p:sp>
        <p:sp>
          <p:nvSpPr>
            <p:cNvPr id="20" name="Rectangle 26"/>
            <p:cNvSpPr>
              <a:spLocks noChangeArrowheads="1"/>
            </p:cNvSpPr>
            <p:nvPr/>
          </p:nvSpPr>
          <p:spPr bwMode="auto">
            <a:xfrm>
              <a:off x="725" y="3166"/>
              <a:ext cx="31" cy="7"/>
            </a:xfrm>
            <a:prstGeom prst="rect">
              <a:avLst/>
            </a:prstGeom>
            <a:solidFill>
              <a:srgbClr val="000000"/>
            </a:solidFill>
            <a:ln w="0">
              <a:solidFill>
                <a:srgbClr val="000000"/>
              </a:solidFill>
              <a:miter lim="800000"/>
              <a:headEnd/>
              <a:tailEnd/>
            </a:ln>
          </p:spPr>
          <p:txBody>
            <a:bodyPr/>
            <a:lstStyle/>
            <a:p>
              <a:endParaRPr lang="en-US">
                <a:solidFill>
                  <a:prstClr val="black"/>
                </a:solidFill>
              </a:endParaRPr>
            </a:p>
          </p:txBody>
        </p:sp>
        <p:sp>
          <p:nvSpPr>
            <p:cNvPr id="21" name="Rectangle 27"/>
            <p:cNvSpPr>
              <a:spLocks noChangeArrowheads="1"/>
            </p:cNvSpPr>
            <p:nvPr/>
          </p:nvSpPr>
          <p:spPr bwMode="auto">
            <a:xfrm>
              <a:off x="725" y="2890"/>
              <a:ext cx="31" cy="6"/>
            </a:xfrm>
            <a:prstGeom prst="rect">
              <a:avLst/>
            </a:prstGeom>
            <a:solidFill>
              <a:srgbClr val="000000"/>
            </a:solidFill>
            <a:ln w="0">
              <a:solidFill>
                <a:srgbClr val="000000"/>
              </a:solidFill>
              <a:miter lim="800000"/>
              <a:headEnd/>
              <a:tailEnd/>
            </a:ln>
          </p:spPr>
          <p:txBody>
            <a:bodyPr/>
            <a:lstStyle/>
            <a:p>
              <a:endParaRPr lang="en-US">
                <a:solidFill>
                  <a:prstClr val="black"/>
                </a:solidFill>
              </a:endParaRPr>
            </a:p>
          </p:txBody>
        </p:sp>
        <p:sp>
          <p:nvSpPr>
            <p:cNvPr id="22" name="Rectangle 28"/>
            <p:cNvSpPr>
              <a:spLocks noChangeArrowheads="1"/>
            </p:cNvSpPr>
            <p:nvPr/>
          </p:nvSpPr>
          <p:spPr bwMode="auto">
            <a:xfrm>
              <a:off x="708" y="2615"/>
              <a:ext cx="48" cy="6"/>
            </a:xfrm>
            <a:prstGeom prst="rect">
              <a:avLst/>
            </a:prstGeom>
            <a:solidFill>
              <a:srgbClr val="000000"/>
            </a:solidFill>
            <a:ln w="0">
              <a:solidFill>
                <a:srgbClr val="000000"/>
              </a:solidFill>
              <a:miter lim="800000"/>
              <a:headEnd/>
              <a:tailEnd/>
            </a:ln>
          </p:spPr>
          <p:txBody>
            <a:bodyPr/>
            <a:lstStyle/>
            <a:p>
              <a:endParaRPr lang="en-US">
                <a:solidFill>
                  <a:prstClr val="black"/>
                </a:solidFill>
              </a:endParaRPr>
            </a:p>
          </p:txBody>
        </p:sp>
        <p:sp>
          <p:nvSpPr>
            <p:cNvPr id="23" name="Rectangle 29"/>
            <p:cNvSpPr>
              <a:spLocks noChangeArrowheads="1"/>
            </p:cNvSpPr>
            <p:nvPr/>
          </p:nvSpPr>
          <p:spPr bwMode="auto">
            <a:xfrm>
              <a:off x="725" y="2338"/>
              <a:ext cx="31" cy="6"/>
            </a:xfrm>
            <a:prstGeom prst="rect">
              <a:avLst/>
            </a:prstGeom>
            <a:solidFill>
              <a:srgbClr val="000000"/>
            </a:solidFill>
            <a:ln w="0">
              <a:solidFill>
                <a:srgbClr val="000000"/>
              </a:solidFill>
              <a:miter lim="800000"/>
              <a:headEnd/>
              <a:tailEnd/>
            </a:ln>
          </p:spPr>
          <p:txBody>
            <a:bodyPr/>
            <a:lstStyle/>
            <a:p>
              <a:endParaRPr lang="en-US">
                <a:solidFill>
                  <a:prstClr val="black"/>
                </a:solidFill>
              </a:endParaRPr>
            </a:p>
          </p:txBody>
        </p:sp>
        <p:sp>
          <p:nvSpPr>
            <p:cNvPr id="24" name="Rectangle 30"/>
            <p:cNvSpPr>
              <a:spLocks noChangeArrowheads="1"/>
            </p:cNvSpPr>
            <p:nvPr/>
          </p:nvSpPr>
          <p:spPr bwMode="auto">
            <a:xfrm>
              <a:off x="725" y="2063"/>
              <a:ext cx="31" cy="6"/>
            </a:xfrm>
            <a:prstGeom prst="rect">
              <a:avLst/>
            </a:prstGeom>
            <a:solidFill>
              <a:srgbClr val="000000"/>
            </a:solidFill>
            <a:ln w="0">
              <a:solidFill>
                <a:srgbClr val="000000"/>
              </a:solidFill>
              <a:miter lim="800000"/>
              <a:headEnd/>
              <a:tailEnd/>
            </a:ln>
          </p:spPr>
          <p:txBody>
            <a:bodyPr/>
            <a:lstStyle/>
            <a:p>
              <a:endParaRPr lang="en-US">
                <a:solidFill>
                  <a:prstClr val="black"/>
                </a:solidFill>
              </a:endParaRPr>
            </a:p>
          </p:txBody>
        </p:sp>
        <p:sp>
          <p:nvSpPr>
            <p:cNvPr id="25" name="Rectangle 31"/>
            <p:cNvSpPr>
              <a:spLocks noChangeArrowheads="1"/>
            </p:cNvSpPr>
            <p:nvPr/>
          </p:nvSpPr>
          <p:spPr bwMode="auto">
            <a:xfrm>
              <a:off x="708" y="1786"/>
              <a:ext cx="48" cy="7"/>
            </a:xfrm>
            <a:prstGeom prst="rect">
              <a:avLst/>
            </a:prstGeom>
            <a:solidFill>
              <a:srgbClr val="000000"/>
            </a:solidFill>
            <a:ln w="0">
              <a:solidFill>
                <a:srgbClr val="000000"/>
              </a:solidFill>
              <a:miter lim="800000"/>
              <a:headEnd/>
              <a:tailEnd/>
            </a:ln>
          </p:spPr>
          <p:txBody>
            <a:bodyPr/>
            <a:lstStyle/>
            <a:p>
              <a:endParaRPr lang="en-US">
                <a:solidFill>
                  <a:prstClr val="black"/>
                </a:solidFill>
              </a:endParaRPr>
            </a:p>
          </p:txBody>
        </p:sp>
        <p:sp>
          <p:nvSpPr>
            <p:cNvPr id="26" name="Rectangle 32"/>
            <p:cNvSpPr>
              <a:spLocks noChangeArrowheads="1"/>
            </p:cNvSpPr>
            <p:nvPr/>
          </p:nvSpPr>
          <p:spPr bwMode="auto">
            <a:xfrm>
              <a:off x="725" y="1511"/>
              <a:ext cx="31" cy="7"/>
            </a:xfrm>
            <a:prstGeom prst="rect">
              <a:avLst/>
            </a:prstGeom>
            <a:solidFill>
              <a:srgbClr val="000000"/>
            </a:solidFill>
            <a:ln w="0">
              <a:solidFill>
                <a:srgbClr val="000000"/>
              </a:solidFill>
              <a:miter lim="800000"/>
              <a:headEnd/>
              <a:tailEnd/>
            </a:ln>
          </p:spPr>
          <p:txBody>
            <a:bodyPr/>
            <a:lstStyle/>
            <a:p>
              <a:endParaRPr lang="en-US">
                <a:solidFill>
                  <a:prstClr val="black"/>
                </a:solidFill>
              </a:endParaRPr>
            </a:p>
          </p:txBody>
        </p:sp>
        <p:sp>
          <p:nvSpPr>
            <p:cNvPr id="27" name="Rectangle 33"/>
            <p:cNvSpPr>
              <a:spLocks noChangeArrowheads="1"/>
            </p:cNvSpPr>
            <p:nvPr/>
          </p:nvSpPr>
          <p:spPr bwMode="auto">
            <a:xfrm>
              <a:off x="725" y="1234"/>
              <a:ext cx="31" cy="7"/>
            </a:xfrm>
            <a:prstGeom prst="rect">
              <a:avLst/>
            </a:prstGeom>
            <a:solidFill>
              <a:srgbClr val="000000"/>
            </a:solidFill>
            <a:ln w="0">
              <a:solidFill>
                <a:srgbClr val="000000"/>
              </a:solidFill>
              <a:miter lim="800000"/>
              <a:headEnd/>
              <a:tailEnd/>
            </a:ln>
          </p:spPr>
          <p:txBody>
            <a:bodyPr/>
            <a:lstStyle/>
            <a:p>
              <a:endParaRPr lang="en-US">
                <a:solidFill>
                  <a:prstClr val="black"/>
                </a:solidFill>
              </a:endParaRPr>
            </a:p>
          </p:txBody>
        </p:sp>
        <p:sp>
          <p:nvSpPr>
            <p:cNvPr id="28" name="Rectangle 34"/>
            <p:cNvSpPr>
              <a:spLocks noChangeArrowheads="1"/>
            </p:cNvSpPr>
            <p:nvPr/>
          </p:nvSpPr>
          <p:spPr bwMode="auto">
            <a:xfrm>
              <a:off x="708" y="959"/>
              <a:ext cx="48" cy="7"/>
            </a:xfrm>
            <a:prstGeom prst="rect">
              <a:avLst/>
            </a:prstGeom>
            <a:solidFill>
              <a:srgbClr val="000000"/>
            </a:solidFill>
            <a:ln w="0">
              <a:solidFill>
                <a:srgbClr val="000000"/>
              </a:solidFill>
              <a:miter lim="800000"/>
              <a:headEnd/>
              <a:tailEnd/>
            </a:ln>
          </p:spPr>
          <p:txBody>
            <a:bodyPr/>
            <a:lstStyle/>
            <a:p>
              <a:endParaRPr lang="en-US">
                <a:solidFill>
                  <a:prstClr val="black"/>
                </a:solidFill>
              </a:endParaRPr>
            </a:p>
          </p:txBody>
        </p:sp>
        <p:sp>
          <p:nvSpPr>
            <p:cNvPr id="29" name="Rectangle 35"/>
            <p:cNvSpPr>
              <a:spLocks noChangeArrowheads="1"/>
            </p:cNvSpPr>
            <p:nvPr/>
          </p:nvSpPr>
          <p:spPr bwMode="auto">
            <a:xfrm>
              <a:off x="570" y="3394"/>
              <a:ext cx="103" cy="125"/>
            </a:xfrm>
            <a:prstGeom prst="rect">
              <a:avLst/>
            </a:prstGeom>
            <a:noFill/>
            <a:ln w="9525">
              <a:noFill/>
              <a:miter lim="800000"/>
              <a:headEnd/>
              <a:tailEnd/>
            </a:ln>
          </p:spPr>
          <p:txBody>
            <a:bodyPr wrap="none" lIns="0" tIns="0" rIns="0" bIns="0">
              <a:spAutoFit/>
            </a:bodyPr>
            <a:lstStyle/>
            <a:p>
              <a:pPr defTabSz="762000"/>
              <a:r>
                <a:rPr lang="en-US" sz="1300" b="1">
                  <a:solidFill>
                    <a:srgbClr val="000000"/>
                  </a:solidFill>
                  <a:latin typeface="Arial" pitchFamily="34" charset="0"/>
                </a:rPr>
                <a:t>77</a:t>
              </a:r>
              <a:endParaRPr lang="en-US">
                <a:solidFill>
                  <a:prstClr val="black"/>
                </a:solidFill>
              </a:endParaRPr>
            </a:p>
          </p:txBody>
        </p:sp>
        <p:sp>
          <p:nvSpPr>
            <p:cNvPr id="30" name="Rectangle 36"/>
            <p:cNvSpPr>
              <a:spLocks noChangeArrowheads="1"/>
            </p:cNvSpPr>
            <p:nvPr/>
          </p:nvSpPr>
          <p:spPr bwMode="auto">
            <a:xfrm>
              <a:off x="570" y="2567"/>
              <a:ext cx="103" cy="125"/>
            </a:xfrm>
            <a:prstGeom prst="rect">
              <a:avLst/>
            </a:prstGeom>
            <a:noFill/>
            <a:ln w="9525">
              <a:noFill/>
              <a:miter lim="800000"/>
              <a:headEnd/>
              <a:tailEnd/>
            </a:ln>
          </p:spPr>
          <p:txBody>
            <a:bodyPr wrap="none" lIns="0" tIns="0" rIns="0" bIns="0">
              <a:spAutoFit/>
            </a:bodyPr>
            <a:lstStyle/>
            <a:p>
              <a:pPr defTabSz="762000"/>
              <a:r>
                <a:rPr lang="en-US" sz="1300" b="1">
                  <a:solidFill>
                    <a:srgbClr val="000000"/>
                  </a:solidFill>
                  <a:latin typeface="Arial" pitchFamily="34" charset="0"/>
                </a:rPr>
                <a:t>80</a:t>
              </a:r>
              <a:endParaRPr lang="en-US">
                <a:solidFill>
                  <a:prstClr val="black"/>
                </a:solidFill>
              </a:endParaRPr>
            </a:p>
          </p:txBody>
        </p:sp>
        <p:sp>
          <p:nvSpPr>
            <p:cNvPr id="31" name="Rectangle 37"/>
            <p:cNvSpPr>
              <a:spLocks noChangeArrowheads="1"/>
            </p:cNvSpPr>
            <p:nvPr/>
          </p:nvSpPr>
          <p:spPr bwMode="auto">
            <a:xfrm>
              <a:off x="570" y="1740"/>
              <a:ext cx="103" cy="125"/>
            </a:xfrm>
            <a:prstGeom prst="rect">
              <a:avLst/>
            </a:prstGeom>
            <a:noFill/>
            <a:ln w="9525">
              <a:noFill/>
              <a:miter lim="800000"/>
              <a:headEnd/>
              <a:tailEnd/>
            </a:ln>
          </p:spPr>
          <p:txBody>
            <a:bodyPr wrap="none" lIns="0" tIns="0" rIns="0" bIns="0">
              <a:spAutoFit/>
            </a:bodyPr>
            <a:lstStyle/>
            <a:p>
              <a:pPr defTabSz="762000"/>
              <a:r>
                <a:rPr lang="en-US" sz="1300" b="1">
                  <a:solidFill>
                    <a:srgbClr val="000000"/>
                  </a:solidFill>
                  <a:latin typeface="Arial" pitchFamily="34" charset="0"/>
                </a:rPr>
                <a:t>83</a:t>
              </a:r>
              <a:endParaRPr lang="en-US">
                <a:solidFill>
                  <a:prstClr val="black"/>
                </a:solidFill>
              </a:endParaRPr>
            </a:p>
          </p:txBody>
        </p:sp>
        <p:sp>
          <p:nvSpPr>
            <p:cNvPr id="32" name="Rectangle 38"/>
            <p:cNvSpPr>
              <a:spLocks noChangeArrowheads="1"/>
            </p:cNvSpPr>
            <p:nvPr/>
          </p:nvSpPr>
          <p:spPr bwMode="auto">
            <a:xfrm>
              <a:off x="570" y="912"/>
              <a:ext cx="103" cy="125"/>
            </a:xfrm>
            <a:prstGeom prst="rect">
              <a:avLst/>
            </a:prstGeom>
            <a:noFill/>
            <a:ln w="9525">
              <a:noFill/>
              <a:miter lim="800000"/>
              <a:headEnd/>
              <a:tailEnd/>
            </a:ln>
          </p:spPr>
          <p:txBody>
            <a:bodyPr wrap="none" lIns="0" tIns="0" rIns="0" bIns="0">
              <a:spAutoFit/>
            </a:bodyPr>
            <a:lstStyle/>
            <a:p>
              <a:pPr defTabSz="762000"/>
              <a:r>
                <a:rPr lang="en-US" sz="1300" b="1">
                  <a:solidFill>
                    <a:srgbClr val="000000"/>
                  </a:solidFill>
                  <a:latin typeface="Arial" pitchFamily="34" charset="0"/>
                </a:rPr>
                <a:t>86</a:t>
              </a:r>
              <a:endParaRPr lang="en-US">
                <a:solidFill>
                  <a:prstClr val="black"/>
                </a:solidFill>
              </a:endParaRPr>
            </a:p>
          </p:txBody>
        </p:sp>
        <p:sp>
          <p:nvSpPr>
            <p:cNvPr id="33" name="Rectangle 39"/>
            <p:cNvSpPr>
              <a:spLocks noChangeArrowheads="1"/>
            </p:cNvSpPr>
            <p:nvPr/>
          </p:nvSpPr>
          <p:spPr bwMode="auto">
            <a:xfrm rot="-5400000">
              <a:off x="-378" y="1955"/>
              <a:ext cx="1678" cy="145"/>
            </a:xfrm>
            <a:prstGeom prst="rect">
              <a:avLst/>
            </a:prstGeom>
            <a:noFill/>
            <a:ln w="9525">
              <a:noFill/>
              <a:miter lim="800000"/>
              <a:headEnd/>
              <a:tailEnd/>
            </a:ln>
          </p:spPr>
          <p:txBody>
            <a:bodyPr wrap="none" lIns="0" tIns="0" rIns="0" bIns="0">
              <a:spAutoFit/>
            </a:bodyPr>
            <a:lstStyle/>
            <a:p>
              <a:pPr defTabSz="762000"/>
              <a:r>
                <a:rPr lang="en-US" sz="1700" b="1">
                  <a:solidFill>
                    <a:srgbClr val="000000"/>
                  </a:solidFill>
                  <a:latin typeface="Arial" pitchFamily="34" charset="0"/>
                </a:rPr>
                <a:t>Adjusted rCBF (ml/dl/min)</a:t>
              </a:r>
              <a:endParaRPr lang="en-US">
                <a:solidFill>
                  <a:prstClr val="black"/>
                </a:solidFill>
              </a:endParaRPr>
            </a:p>
          </p:txBody>
        </p:sp>
        <p:sp>
          <p:nvSpPr>
            <p:cNvPr id="34" name="Rectangle 40"/>
            <p:cNvSpPr>
              <a:spLocks noChangeArrowheads="1"/>
            </p:cNvSpPr>
            <p:nvPr/>
          </p:nvSpPr>
          <p:spPr bwMode="auto">
            <a:xfrm>
              <a:off x="909" y="2287"/>
              <a:ext cx="264" cy="1156"/>
            </a:xfrm>
            <a:prstGeom prst="rect">
              <a:avLst/>
            </a:prstGeom>
            <a:solidFill>
              <a:srgbClr val="B2B2B2"/>
            </a:solidFill>
            <a:ln w="0">
              <a:solidFill>
                <a:srgbClr val="AAAAAA"/>
              </a:solidFill>
              <a:miter lim="800000"/>
              <a:headEnd/>
              <a:tailEnd/>
            </a:ln>
            <a:effectLst>
              <a:outerShdw blurRad="50800" dist="38100" dir="2700000" algn="tl" rotWithShape="0">
                <a:prstClr val="black">
                  <a:alpha val="40000"/>
                </a:prstClr>
              </a:outerShdw>
            </a:effectLst>
          </p:spPr>
          <p:txBody>
            <a:bodyPr/>
            <a:lstStyle/>
            <a:p>
              <a:pPr>
                <a:defRPr/>
              </a:pPr>
              <a:endParaRPr lang="en-US">
                <a:solidFill>
                  <a:prstClr val="black"/>
                </a:solidFill>
              </a:endParaRPr>
            </a:p>
          </p:txBody>
        </p:sp>
        <p:sp>
          <p:nvSpPr>
            <p:cNvPr id="35" name="Rectangle 41"/>
            <p:cNvSpPr>
              <a:spLocks noChangeArrowheads="1"/>
            </p:cNvSpPr>
            <p:nvPr/>
          </p:nvSpPr>
          <p:spPr bwMode="auto">
            <a:xfrm>
              <a:off x="909" y="2287"/>
              <a:ext cx="264" cy="1156"/>
            </a:xfrm>
            <a:prstGeom prst="rect">
              <a:avLst/>
            </a:prstGeom>
            <a:noFill/>
            <a:ln w="11113">
              <a:solidFill>
                <a:srgbClr val="000000"/>
              </a:solidFill>
              <a:miter lim="800000"/>
              <a:headEnd/>
              <a:tailEnd/>
            </a:ln>
          </p:spPr>
          <p:txBody>
            <a:bodyPr/>
            <a:lstStyle/>
            <a:p>
              <a:endParaRPr lang="en-US">
                <a:solidFill>
                  <a:prstClr val="black"/>
                </a:solidFill>
              </a:endParaRPr>
            </a:p>
          </p:txBody>
        </p:sp>
        <p:sp>
          <p:nvSpPr>
            <p:cNvPr id="36" name="Rectangle 42"/>
            <p:cNvSpPr>
              <a:spLocks noChangeArrowheads="1"/>
            </p:cNvSpPr>
            <p:nvPr/>
          </p:nvSpPr>
          <p:spPr bwMode="auto">
            <a:xfrm>
              <a:off x="1313" y="1927"/>
              <a:ext cx="265" cy="1516"/>
            </a:xfrm>
            <a:prstGeom prst="rect">
              <a:avLst/>
            </a:prstGeom>
            <a:solidFill>
              <a:srgbClr val="FF0000"/>
            </a:solidFill>
            <a:ln w="12700">
              <a:solidFill>
                <a:schemeClr val="tx1"/>
              </a:solidFill>
              <a:miter lim="800000"/>
              <a:headEnd/>
              <a:tailEnd/>
            </a:ln>
            <a:effectLst>
              <a:outerShdw dist="35921" dir="2700000" algn="ctr" rotWithShape="0">
                <a:srgbClr val="808080"/>
              </a:outerShdw>
            </a:effectLst>
          </p:spPr>
          <p:txBody>
            <a:bodyPr/>
            <a:lstStyle/>
            <a:p>
              <a:pPr>
                <a:defRPr/>
              </a:pPr>
              <a:endParaRPr lang="en-US">
                <a:solidFill>
                  <a:prstClr val="black"/>
                </a:solidFill>
              </a:endParaRPr>
            </a:p>
          </p:txBody>
        </p:sp>
        <p:sp>
          <p:nvSpPr>
            <p:cNvPr id="37" name="Rectangle 43"/>
            <p:cNvSpPr>
              <a:spLocks noChangeArrowheads="1"/>
            </p:cNvSpPr>
            <p:nvPr/>
          </p:nvSpPr>
          <p:spPr bwMode="auto">
            <a:xfrm>
              <a:off x="1313" y="1927"/>
              <a:ext cx="265" cy="1516"/>
            </a:xfrm>
            <a:prstGeom prst="rect">
              <a:avLst/>
            </a:prstGeom>
            <a:noFill/>
            <a:ln w="11113">
              <a:solidFill>
                <a:srgbClr val="000000"/>
              </a:solidFill>
              <a:miter lim="800000"/>
              <a:headEnd/>
              <a:tailEnd/>
            </a:ln>
          </p:spPr>
          <p:txBody>
            <a:bodyPr/>
            <a:lstStyle/>
            <a:p>
              <a:endParaRPr lang="en-US">
                <a:solidFill>
                  <a:prstClr val="black"/>
                </a:solidFill>
              </a:endParaRPr>
            </a:p>
          </p:txBody>
        </p:sp>
        <p:sp>
          <p:nvSpPr>
            <p:cNvPr id="38" name="Rectangle 44"/>
            <p:cNvSpPr>
              <a:spLocks noChangeArrowheads="1"/>
            </p:cNvSpPr>
            <p:nvPr/>
          </p:nvSpPr>
          <p:spPr bwMode="auto">
            <a:xfrm>
              <a:off x="1718" y="2356"/>
              <a:ext cx="265" cy="1087"/>
            </a:xfrm>
            <a:prstGeom prst="rect">
              <a:avLst/>
            </a:prstGeom>
            <a:solidFill>
              <a:srgbClr val="B2B2B2"/>
            </a:solidFill>
            <a:ln w="12700">
              <a:solidFill>
                <a:schemeClr val="tx1"/>
              </a:solidFill>
              <a:miter lim="800000"/>
              <a:headEnd/>
              <a:tailEnd/>
            </a:ln>
            <a:effectLst>
              <a:outerShdw dist="35921" dir="2700000" algn="ctr" rotWithShape="0">
                <a:srgbClr val="808080"/>
              </a:outerShdw>
            </a:effectLst>
          </p:spPr>
          <p:txBody>
            <a:bodyPr/>
            <a:lstStyle/>
            <a:p>
              <a:pPr>
                <a:defRPr/>
              </a:pPr>
              <a:endParaRPr lang="en-US">
                <a:solidFill>
                  <a:prstClr val="black"/>
                </a:solidFill>
              </a:endParaRPr>
            </a:p>
          </p:txBody>
        </p:sp>
        <p:sp>
          <p:nvSpPr>
            <p:cNvPr id="39" name="Rectangle 45"/>
            <p:cNvSpPr>
              <a:spLocks noChangeArrowheads="1"/>
            </p:cNvSpPr>
            <p:nvPr/>
          </p:nvSpPr>
          <p:spPr bwMode="auto">
            <a:xfrm>
              <a:off x="1718" y="2356"/>
              <a:ext cx="265" cy="1087"/>
            </a:xfrm>
            <a:prstGeom prst="rect">
              <a:avLst/>
            </a:prstGeom>
            <a:noFill/>
            <a:ln w="11113">
              <a:solidFill>
                <a:srgbClr val="000000"/>
              </a:solidFill>
              <a:miter lim="800000"/>
              <a:headEnd/>
              <a:tailEnd/>
            </a:ln>
          </p:spPr>
          <p:txBody>
            <a:bodyPr/>
            <a:lstStyle/>
            <a:p>
              <a:endParaRPr lang="en-US">
                <a:solidFill>
                  <a:prstClr val="black"/>
                </a:solidFill>
              </a:endParaRPr>
            </a:p>
          </p:txBody>
        </p:sp>
        <p:sp>
          <p:nvSpPr>
            <p:cNvPr id="40" name="Rectangle 46"/>
            <p:cNvSpPr>
              <a:spLocks noChangeArrowheads="1"/>
            </p:cNvSpPr>
            <p:nvPr/>
          </p:nvSpPr>
          <p:spPr bwMode="auto">
            <a:xfrm>
              <a:off x="2123" y="1831"/>
              <a:ext cx="264" cy="1612"/>
            </a:xfrm>
            <a:prstGeom prst="rect">
              <a:avLst/>
            </a:prstGeom>
            <a:solidFill>
              <a:srgbClr val="FF0000"/>
            </a:solidFill>
            <a:ln w="12700">
              <a:solidFill>
                <a:schemeClr val="tx1"/>
              </a:solidFill>
              <a:miter lim="800000"/>
              <a:headEnd/>
              <a:tailEnd/>
            </a:ln>
            <a:effectLst>
              <a:outerShdw dist="35921" dir="2700000" algn="ctr" rotWithShape="0">
                <a:srgbClr val="808080"/>
              </a:outerShdw>
            </a:effectLst>
          </p:spPr>
          <p:txBody>
            <a:bodyPr/>
            <a:lstStyle/>
            <a:p>
              <a:pPr>
                <a:defRPr/>
              </a:pPr>
              <a:endParaRPr lang="en-US">
                <a:solidFill>
                  <a:prstClr val="black"/>
                </a:solidFill>
              </a:endParaRPr>
            </a:p>
          </p:txBody>
        </p:sp>
        <p:sp>
          <p:nvSpPr>
            <p:cNvPr id="41" name="Rectangle 47"/>
            <p:cNvSpPr>
              <a:spLocks noChangeArrowheads="1"/>
            </p:cNvSpPr>
            <p:nvPr/>
          </p:nvSpPr>
          <p:spPr bwMode="auto">
            <a:xfrm>
              <a:off x="2123" y="1831"/>
              <a:ext cx="264" cy="1612"/>
            </a:xfrm>
            <a:prstGeom prst="rect">
              <a:avLst/>
            </a:prstGeom>
            <a:noFill/>
            <a:ln w="11113">
              <a:solidFill>
                <a:srgbClr val="000000"/>
              </a:solidFill>
              <a:miter lim="800000"/>
              <a:headEnd/>
              <a:tailEnd/>
            </a:ln>
          </p:spPr>
          <p:txBody>
            <a:bodyPr/>
            <a:lstStyle/>
            <a:p>
              <a:endParaRPr lang="en-US">
                <a:solidFill>
                  <a:prstClr val="black"/>
                </a:solidFill>
              </a:endParaRPr>
            </a:p>
          </p:txBody>
        </p:sp>
        <p:sp>
          <p:nvSpPr>
            <p:cNvPr id="42" name="Freeform 48"/>
            <p:cNvSpPr>
              <a:spLocks/>
            </p:cNvSpPr>
            <p:nvPr/>
          </p:nvSpPr>
          <p:spPr bwMode="auto">
            <a:xfrm>
              <a:off x="1015" y="2896"/>
              <a:ext cx="53" cy="58"/>
            </a:xfrm>
            <a:custGeom>
              <a:avLst/>
              <a:gdLst>
                <a:gd name="T0" fmla="*/ 18 w 59"/>
                <a:gd name="T1" fmla="*/ 48 h 60"/>
                <a:gd name="T2" fmla="*/ 22 w 59"/>
                <a:gd name="T3" fmla="*/ 44 h 60"/>
                <a:gd name="T4" fmla="*/ 25 w 59"/>
                <a:gd name="T5" fmla="*/ 43 h 60"/>
                <a:gd name="T6" fmla="*/ 28 w 59"/>
                <a:gd name="T7" fmla="*/ 39 h 60"/>
                <a:gd name="T8" fmla="*/ 29 w 59"/>
                <a:gd name="T9" fmla="*/ 34 h 60"/>
                <a:gd name="T10" fmla="*/ 31 w 59"/>
                <a:gd name="T11" fmla="*/ 27 h 60"/>
                <a:gd name="T12" fmla="*/ 31 w 59"/>
                <a:gd name="T13" fmla="*/ 19 h 60"/>
                <a:gd name="T14" fmla="*/ 29 w 59"/>
                <a:gd name="T15" fmla="*/ 15 h 60"/>
                <a:gd name="T16" fmla="*/ 28 w 59"/>
                <a:gd name="T17" fmla="*/ 12 h 60"/>
                <a:gd name="T18" fmla="*/ 25 w 59"/>
                <a:gd name="T19" fmla="*/ 5 h 60"/>
                <a:gd name="T20" fmla="*/ 22 w 59"/>
                <a:gd name="T21" fmla="*/ 2 h 60"/>
                <a:gd name="T22" fmla="*/ 18 w 59"/>
                <a:gd name="T23" fmla="*/ 0 h 60"/>
                <a:gd name="T24" fmla="*/ 13 w 59"/>
                <a:gd name="T25" fmla="*/ 0 h 60"/>
                <a:gd name="T26" fmla="*/ 10 w 59"/>
                <a:gd name="T27" fmla="*/ 2 h 60"/>
                <a:gd name="T28" fmla="*/ 5 w 59"/>
                <a:gd name="T29" fmla="*/ 5 h 60"/>
                <a:gd name="T30" fmla="*/ 4 w 59"/>
                <a:gd name="T31" fmla="*/ 12 h 60"/>
                <a:gd name="T32" fmla="*/ 3 w 59"/>
                <a:gd name="T33" fmla="*/ 15 h 60"/>
                <a:gd name="T34" fmla="*/ 0 w 59"/>
                <a:gd name="T35" fmla="*/ 19 h 60"/>
                <a:gd name="T36" fmla="*/ 0 w 59"/>
                <a:gd name="T37" fmla="*/ 27 h 60"/>
                <a:gd name="T38" fmla="*/ 3 w 59"/>
                <a:gd name="T39" fmla="*/ 34 h 60"/>
                <a:gd name="T40" fmla="*/ 4 w 59"/>
                <a:gd name="T41" fmla="*/ 39 h 60"/>
                <a:gd name="T42" fmla="*/ 5 w 59"/>
                <a:gd name="T43" fmla="*/ 43 h 60"/>
                <a:gd name="T44" fmla="*/ 10 w 59"/>
                <a:gd name="T45" fmla="*/ 44 h 60"/>
                <a:gd name="T46" fmla="*/ 13 w 59"/>
                <a:gd name="T47" fmla="*/ 48 h 60"/>
                <a:gd name="T48" fmla="*/ 18 w 59"/>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60"/>
                <a:gd name="T77" fmla="*/ 59 w 5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60">
                  <a:moveTo>
                    <a:pt x="33" y="60"/>
                  </a:moveTo>
                  <a:lnTo>
                    <a:pt x="41" y="56"/>
                  </a:lnTo>
                  <a:lnTo>
                    <a:pt x="48" y="53"/>
                  </a:lnTo>
                  <a:lnTo>
                    <a:pt x="52" y="46"/>
                  </a:lnTo>
                  <a:lnTo>
                    <a:pt x="56" y="40"/>
                  </a:lnTo>
                  <a:lnTo>
                    <a:pt x="59" y="33"/>
                  </a:lnTo>
                  <a:lnTo>
                    <a:pt x="59" y="25"/>
                  </a:lnTo>
                  <a:lnTo>
                    <a:pt x="56" y="18"/>
                  </a:lnTo>
                  <a:lnTo>
                    <a:pt x="52" y="12"/>
                  </a:lnTo>
                  <a:lnTo>
                    <a:pt x="48" y="5"/>
                  </a:lnTo>
                  <a:lnTo>
                    <a:pt x="41" y="2"/>
                  </a:lnTo>
                  <a:lnTo>
                    <a:pt x="33" y="0"/>
                  </a:lnTo>
                  <a:lnTo>
                    <a:pt x="26" y="0"/>
                  </a:lnTo>
                  <a:lnTo>
                    <a:pt x="18" y="2"/>
                  </a:lnTo>
                  <a:lnTo>
                    <a:pt x="11" y="5"/>
                  </a:lnTo>
                  <a:lnTo>
                    <a:pt x="6" y="12"/>
                  </a:lnTo>
                  <a:lnTo>
                    <a:pt x="3" y="18"/>
                  </a:lnTo>
                  <a:lnTo>
                    <a:pt x="0" y="25"/>
                  </a:lnTo>
                  <a:lnTo>
                    <a:pt x="0" y="33"/>
                  </a:lnTo>
                  <a:lnTo>
                    <a:pt x="3" y="40"/>
                  </a:lnTo>
                  <a:lnTo>
                    <a:pt x="6" y="46"/>
                  </a:lnTo>
                  <a:lnTo>
                    <a:pt x="11" y="53"/>
                  </a:lnTo>
                  <a:lnTo>
                    <a:pt x="18" y="56"/>
                  </a:lnTo>
                  <a:lnTo>
                    <a:pt x="26"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43" name="Freeform 49"/>
            <p:cNvSpPr>
              <a:spLocks/>
            </p:cNvSpPr>
            <p:nvPr/>
          </p:nvSpPr>
          <p:spPr bwMode="auto">
            <a:xfrm>
              <a:off x="1015" y="2329"/>
              <a:ext cx="53" cy="56"/>
            </a:xfrm>
            <a:custGeom>
              <a:avLst/>
              <a:gdLst>
                <a:gd name="T0" fmla="*/ 18 w 59"/>
                <a:gd name="T1" fmla="*/ 46 h 58"/>
                <a:gd name="T2" fmla="*/ 22 w 59"/>
                <a:gd name="T3" fmla="*/ 44 h 58"/>
                <a:gd name="T4" fmla="*/ 25 w 59"/>
                <a:gd name="T5" fmla="*/ 42 h 58"/>
                <a:gd name="T6" fmla="*/ 28 w 59"/>
                <a:gd name="T7" fmla="*/ 38 h 58"/>
                <a:gd name="T8" fmla="*/ 29 w 59"/>
                <a:gd name="T9" fmla="*/ 34 h 58"/>
                <a:gd name="T10" fmla="*/ 31 w 59"/>
                <a:gd name="T11" fmla="*/ 27 h 58"/>
                <a:gd name="T12" fmla="*/ 31 w 59"/>
                <a:gd name="T13" fmla="*/ 19 h 58"/>
                <a:gd name="T14" fmla="*/ 29 w 59"/>
                <a:gd name="T15" fmla="*/ 14 h 58"/>
                <a:gd name="T16" fmla="*/ 28 w 59"/>
                <a:gd name="T17" fmla="*/ 11 h 58"/>
                <a:gd name="T18" fmla="*/ 25 w 59"/>
                <a:gd name="T19" fmla="*/ 5 h 58"/>
                <a:gd name="T20" fmla="*/ 22 w 59"/>
                <a:gd name="T21" fmla="*/ 2 h 58"/>
                <a:gd name="T22" fmla="*/ 18 w 59"/>
                <a:gd name="T23" fmla="*/ 0 h 58"/>
                <a:gd name="T24" fmla="*/ 13 w 59"/>
                <a:gd name="T25" fmla="*/ 0 h 58"/>
                <a:gd name="T26" fmla="*/ 10 w 59"/>
                <a:gd name="T27" fmla="*/ 2 h 58"/>
                <a:gd name="T28" fmla="*/ 5 w 59"/>
                <a:gd name="T29" fmla="*/ 5 h 58"/>
                <a:gd name="T30" fmla="*/ 4 w 59"/>
                <a:gd name="T31" fmla="*/ 11 h 58"/>
                <a:gd name="T32" fmla="*/ 3 w 59"/>
                <a:gd name="T33" fmla="*/ 14 h 58"/>
                <a:gd name="T34" fmla="*/ 0 w 59"/>
                <a:gd name="T35" fmla="*/ 19 h 58"/>
                <a:gd name="T36" fmla="*/ 0 w 59"/>
                <a:gd name="T37" fmla="*/ 27 h 58"/>
                <a:gd name="T38" fmla="*/ 3 w 59"/>
                <a:gd name="T39" fmla="*/ 34 h 58"/>
                <a:gd name="T40" fmla="*/ 4 w 59"/>
                <a:gd name="T41" fmla="*/ 38 h 58"/>
                <a:gd name="T42" fmla="*/ 5 w 59"/>
                <a:gd name="T43" fmla="*/ 42 h 58"/>
                <a:gd name="T44" fmla="*/ 10 w 59"/>
                <a:gd name="T45" fmla="*/ 44 h 58"/>
                <a:gd name="T46" fmla="*/ 13 w 59"/>
                <a:gd name="T47" fmla="*/ 46 h 58"/>
                <a:gd name="T48" fmla="*/ 18 w 59"/>
                <a:gd name="T49" fmla="*/ 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8"/>
                <a:gd name="T77" fmla="*/ 59 w 59"/>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8">
                  <a:moveTo>
                    <a:pt x="33" y="58"/>
                  </a:moveTo>
                  <a:lnTo>
                    <a:pt x="41" y="56"/>
                  </a:lnTo>
                  <a:lnTo>
                    <a:pt x="48" y="53"/>
                  </a:lnTo>
                  <a:lnTo>
                    <a:pt x="52" y="46"/>
                  </a:lnTo>
                  <a:lnTo>
                    <a:pt x="56" y="40"/>
                  </a:lnTo>
                  <a:lnTo>
                    <a:pt x="59" y="33"/>
                  </a:lnTo>
                  <a:lnTo>
                    <a:pt x="59" y="25"/>
                  </a:lnTo>
                  <a:lnTo>
                    <a:pt x="56" y="18"/>
                  </a:lnTo>
                  <a:lnTo>
                    <a:pt x="52" y="11"/>
                  </a:lnTo>
                  <a:lnTo>
                    <a:pt x="48" y="5"/>
                  </a:lnTo>
                  <a:lnTo>
                    <a:pt x="41" y="2"/>
                  </a:lnTo>
                  <a:lnTo>
                    <a:pt x="33" y="0"/>
                  </a:lnTo>
                  <a:lnTo>
                    <a:pt x="26" y="0"/>
                  </a:lnTo>
                  <a:lnTo>
                    <a:pt x="18" y="2"/>
                  </a:lnTo>
                  <a:lnTo>
                    <a:pt x="11" y="5"/>
                  </a:lnTo>
                  <a:lnTo>
                    <a:pt x="6" y="11"/>
                  </a:lnTo>
                  <a:lnTo>
                    <a:pt x="3" y="18"/>
                  </a:lnTo>
                  <a:lnTo>
                    <a:pt x="0" y="25"/>
                  </a:lnTo>
                  <a:lnTo>
                    <a:pt x="0" y="33"/>
                  </a:lnTo>
                  <a:lnTo>
                    <a:pt x="3" y="40"/>
                  </a:lnTo>
                  <a:lnTo>
                    <a:pt x="6" y="46"/>
                  </a:lnTo>
                  <a:lnTo>
                    <a:pt x="11" y="53"/>
                  </a:lnTo>
                  <a:lnTo>
                    <a:pt x="18" y="56"/>
                  </a:lnTo>
                  <a:lnTo>
                    <a:pt x="26" y="58"/>
                  </a:lnTo>
                  <a:lnTo>
                    <a:pt x="33" y="58"/>
                  </a:lnTo>
                </a:path>
              </a:pathLst>
            </a:custGeom>
            <a:noFill/>
            <a:ln w="12700">
              <a:solidFill>
                <a:srgbClr val="000000"/>
              </a:solidFill>
              <a:round/>
              <a:headEnd/>
              <a:tailEnd/>
            </a:ln>
          </p:spPr>
          <p:txBody>
            <a:bodyPr/>
            <a:lstStyle/>
            <a:p>
              <a:endParaRPr lang="en-CA">
                <a:solidFill>
                  <a:prstClr val="black"/>
                </a:solidFill>
              </a:endParaRPr>
            </a:p>
          </p:txBody>
        </p:sp>
        <p:sp>
          <p:nvSpPr>
            <p:cNvPr id="44" name="Freeform 50"/>
            <p:cNvSpPr>
              <a:spLocks/>
            </p:cNvSpPr>
            <p:nvPr/>
          </p:nvSpPr>
          <p:spPr bwMode="auto">
            <a:xfrm>
              <a:off x="1015" y="2207"/>
              <a:ext cx="53" cy="58"/>
            </a:xfrm>
            <a:custGeom>
              <a:avLst/>
              <a:gdLst>
                <a:gd name="T0" fmla="*/ 18 w 59"/>
                <a:gd name="T1" fmla="*/ 48 h 60"/>
                <a:gd name="T2" fmla="*/ 22 w 59"/>
                <a:gd name="T3" fmla="*/ 46 h 60"/>
                <a:gd name="T4" fmla="*/ 25 w 59"/>
                <a:gd name="T5" fmla="*/ 43 h 60"/>
                <a:gd name="T6" fmla="*/ 28 w 59"/>
                <a:gd name="T7" fmla="*/ 40 h 60"/>
                <a:gd name="T8" fmla="*/ 29 w 59"/>
                <a:gd name="T9" fmla="*/ 36 h 60"/>
                <a:gd name="T10" fmla="*/ 31 w 59"/>
                <a:gd name="T11" fmla="*/ 29 h 60"/>
                <a:gd name="T12" fmla="*/ 31 w 59"/>
                <a:gd name="T13" fmla="*/ 21 h 60"/>
                <a:gd name="T14" fmla="*/ 29 w 59"/>
                <a:gd name="T15" fmla="*/ 15 h 60"/>
                <a:gd name="T16" fmla="*/ 28 w 59"/>
                <a:gd name="T17" fmla="*/ 12 h 60"/>
                <a:gd name="T18" fmla="*/ 25 w 59"/>
                <a:gd name="T19" fmla="*/ 7 h 60"/>
                <a:gd name="T20" fmla="*/ 22 w 59"/>
                <a:gd name="T21" fmla="*/ 4 h 60"/>
                <a:gd name="T22" fmla="*/ 18 w 59"/>
                <a:gd name="T23" fmla="*/ 0 h 60"/>
                <a:gd name="T24" fmla="*/ 13 w 59"/>
                <a:gd name="T25" fmla="*/ 0 h 60"/>
                <a:gd name="T26" fmla="*/ 10 w 59"/>
                <a:gd name="T27" fmla="*/ 4 h 60"/>
                <a:gd name="T28" fmla="*/ 5 w 59"/>
                <a:gd name="T29" fmla="*/ 7 h 60"/>
                <a:gd name="T30" fmla="*/ 4 w 59"/>
                <a:gd name="T31" fmla="*/ 12 h 60"/>
                <a:gd name="T32" fmla="*/ 3 w 59"/>
                <a:gd name="T33" fmla="*/ 15 h 60"/>
                <a:gd name="T34" fmla="*/ 0 w 59"/>
                <a:gd name="T35" fmla="*/ 21 h 60"/>
                <a:gd name="T36" fmla="*/ 0 w 59"/>
                <a:gd name="T37" fmla="*/ 29 h 60"/>
                <a:gd name="T38" fmla="*/ 3 w 59"/>
                <a:gd name="T39" fmla="*/ 36 h 60"/>
                <a:gd name="T40" fmla="*/ 4 w 59"/>
                <a:gd name="T41" fmla="*/ 40 h 60"/>
                <a:gd name="T42" fmla="*/ 5 w 59"/>
                <a:gd name="T43" fmla="*/ 43 h 60"/>
                <a:gd name="T44" fmla="*/ 10 w 59"/>
                <a:gd name="T45" fmla="*/ 46 h 60"/>
                <a:gd name="T46" fmla="*/ 13 w 59"/>
                <a:gd name="T47" fmla="*/ 48 h 60"/>
                <a:gd name="T48" fmla="*/ 18 w 59"/>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60"/>
                <a:gd name="T77" fmla="*/ 59 w 5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60">
                  <a:moveTo>
                    <a:pt x="33" y="60"/>
                  </a:moveTo>
                  <a:lnTo>
                    <a:pt x="41" y="58"/>
                  </a:lnTo>
                  <a:lnTo>
                    <a:pt x="48" y="53"/>
                  </a:lnTo>
                  <a:lnTo>
                    <a:pt x="52" y="48"/>
                  </a:lnTo>
                  <a:lnTo>
                    <a:pt x="56" y="42"/>
                  </a:lnTo>
                  <a:lnTo>
                    <a:pt x="59" y="35"/>
                  </a:lnTo>
                  <a:lnTo>
                    <a:pt x="59" y="27"/>
                  </a:lnTo>
                  <a:lnTo>
                    <a:pt x="56" y="20"/>
                  </a:lnTo>
                  <a:lnTo>
                    <a:pt x="52" y="12"/>
                  </a:lnTo>
                  <a:lnTo>
                    <a:pt x="48" y="7"/>
                  </a:lnTo>
                  <a:lnTo>
                    <a:pt x="41" y="4"/>
                  </a:lnTo>
                  <a:lnTo>
                    <a:pt x="33" y="0"/>
                  </a:lnTo>
                  <a:lnTo>
                    <a:pt x="26" y="0"/>
                  </a:lnTo>
                  <a:lnTo>
                    <a:pt x="18" y="4"/>
                  </a:lnTo>
                  <a:lnTo>
                    <a:pt x="11" y="7"/>
                  </a:lnTo>
                  <a:lnTo>
                    <a:pt x="6" y="12"/>
                  </a:lnTo>
                  <a:lnTo>
                    <a:pt x="3" y="20"/>
                  </a:lnTo>
                  <a:lnTo>
                    <a:pt x="0" y="27"/>
                  </a:lnTo>
                  <a:lnTo>
                    <a:pt x="0" y="35"/>
                  </a:lnTo>
                  <a:lnTo>
                    <a:pt x="3" y="42"/>
                  </a:lnTo>
                  <a:lnTo>
                    <a:pt x="6" y="48"/>
                  </a:lnTo>
                  <a:lnTo>
                    <a:pt x="11" y="53"/>
                  </a:lnTo>
                  <a:lnTo>
                    <a:pt x="18" y="58"/>
                  </a:lnTo>
                  <a:lnTo>
                    <a:pt x="26"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45" name="Freeform 51"/>
            <p:cNvSpPr>
              <a:spLocks/>
            </p:cNvSpPr>
            <p:nvPr/>
          </p:nvSpPr>
          <p:spPr bwMode="auto">
            <a:xfrm>
              <a:off x="1015" y="1693"/>
              <a:ext cx="53" cy="57"/>
            </a:xfrm>
            <a:custGeom>
              <a:avLst/>
              <a:gdLst>
                <a:gd name="T0" fmla="*/ 18 w 59"/>
                <a:gd name="T1" fmla="*/ 52 h 58"/>
                <a:gd name="T2" fmla="*/ 22 w 59"/>
                <a:gd name="T3" fmla="*/ 50 h 58"/>
                <a:gd name="T4" fmla="*/ 25 w 59"/>
                <a:gd name="T5" fmla="*/ 47 h 58"/>
                <a:gd name="T6" fmla="*/ 28 w 59"/>
                <a:gd name="T7" fmla="*/ 40 h 58"/>
                <a:gd name="T8" fmla="*/ 29 w 59"/>
                <a:gd name="T9" fmla="*/ 34 h 58"/>
                <a:gd name="T10" fmla="*/ 31 w 59"/>
                <a:gd name="T11" fmla="*/ 29 h 58"/>
                <a:gd name="T12" fmla="*/ 31 w 59"/>
                <a:gd name="T13" fmla="*/ 25 h 58"/>
                <a:gd name="T14" fmla="*/ 29 w 59"/>
                <a:gd name="T15" fmla="*/ 18 h 58"/>
                <a:gd name="T16" fmla="*/ 28 w 59"/>
                <a:gd name="T17" fmla="*/ 12 h 58"/>
                <a:gd name="T18" fmla="*/ 25 w 59"/>
                <a:gd name="T19" fmla="*/ 5 h 58"/>
                <a:gd name="T20" fmla="*/ 22 w 59"/>
                <a:gd name="T21" fmla="*/ 2 h 58"/>
                <a:gd name="T22" fmla="*/ 18 w 59"/>
                <a:gd name="T23" fmla="*/ 0 h 58"/>
                <a:gd name="T24" fmla="*/ 13 w 59"/>
                <a:gd name="T25" fmla="*/ 0 h 58"/>
                <a:gd name="T26" fmla="*/ 10 w 59"/>
                <a:gd name="T27" fmla="*/ 2 h 58"/>
                <a:gd name="T28" fmla="*/ 5 w 59"/>
                <a:gd name="T29" fmla="*/ 5 h 58"/>
                <a:gd name="T30" fmla="*/ 4 w 59"/>
                <a:gd name="T31" fmla="*/ 12 h 58"/>
                <a:gd name="T32" fmla="*/ 3 w 59"/>
                <a:gd name="T33" fmla="*/ 18 h 58"/>
                <a:gd name="T34" fmla="*/ 0 w 59"/>
                <a:gd name="T35" fmla="*/ 25 h 58"/>
                <a:gd name="T36" fmla="*/ 0 w 59"/>
                <a:gd name="T37" fmla="*/ 29 h 58"/>
                <a:gd name="T38" fmla="*/ 3 w 59"/>
                <a:gd name="T39" fmla="*/ 34 h 58"/>
                <a:gd name="T40" fmla="*/ 4 w 59"/>
                <a:gd name="T41" fmla="*/ 40 h 58"/>
                <a:gd name="T42" fmla="*/ 5 w 59"/>
                <a:gd name="T43" fmla="*/ 47 h 58"/>
                <a:gd name="T44" fmla="*/ 10 w 59"/>
                <a:gd name="T45" fmla="*/ 50 h 58"/>
                <a:gd name="T46" fmla="*/ 13 w 59"/>
                <a:gd name="T47" fmla="*/ 52 h 58"/>
                <a:gd name="T48" fmla="*/ 18 w 59"/>
                <a:gd name="T49" fmla="*/ 52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8"/>
                <a:gd name="T77" fmla="*/ 59 w 59"/>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8">
                  <a:moveTo>
                    <a:pt x="33" y="58"/>
                  </a:moveTo>
                  <a:lnTo>
                    <a:pt x="41" y="56"/>
                  </a:lnTo>
                  <a:lnTo>
                    <a:pt x="48" y="53"/>
                  </a:lnTo>
                  <a:lnTo>
                    <a:pt x="52" y="46"/>
                  </a:lnTo>
                  <a:lnTo>
                    <a:pt x="56" y="40"/>
                  </a:lnTo>
                  <a:lnTo>
                    <a:pt x="59" y="33"/>
                  </a:lnTo>
                  <a:lnTo>
                    <a:pt x="59" y="25"/>
                  </a:lnTo>
                  <a:lnTo>
                    <a:pt x="56" y="18"/>
                  </a:lnTo>
                  <a:lnTo>
                    <a:pt x="52" y="12"/>
                  </a:lnTo>
                  <a:lnTo>
                    <a:pt x="48" y="5"/>
                  </a:lnTo>
                  <a:lnTo>
                    <a:pt x="41" y="2"/>
                  </a:lnTo>
                  <a:lnTo>
                    <a:pt x="33" y="0"/>
                  </a:lnTo>
                  <a:lnTo>
                    <a:pt x="26" y="0"/>
                  </a:lnTo>
                  <a:lnTo>
                    <a:pt x="18" y="2"/>
                  </a:lnTo>
                  <a:lnTo>
                    <a:pt x="11" y="5"/>
                  </a:lnTo>
                  <a:lnTo>
                    <a:pt x="6" y="12"/>
                  </a:lnTo>
                  <a:lnTo>
                    <a:pt x="3" y="18"/>
                  </a:lnTo>
                  <a:lnTo>
                    <a:pt x="0" y="25"/>
                  </a:lnTo>
                  <a:lnTo>
                    <a:pt x="0" y="33"/>
                  </a:lnTo>
                  <a:lnTo>
                    <a:pt x="3" y="40"/>
                  </a:lnTo>
                  <a:lnTo>
                    <a:pt x="6" y="46"/>
                  </a:lnTo>
                  <a:lnTo>
                    <a:pt x="11" y="53"/>
                  </a:lnTo>
                  <a:lnTo>
                    <a:pt x="18" y="56"/>
                  </a:lnTo>
                  <a:lnTo>
                    <a:pt x="26" y="58"/>
                  </a:lnTo>
                  <a:lnTo>
                    <a:pt x="33" y="58"/>
                  </a:lnTo>
                </a:path>
              </a:pathLst>
            </a:custGeom>
            <a:noFill/>
            <a:ln w="12700">
              <a:solidFill>
                <a:srgbClr val="000000"/>
              </a:solidFill>
              <a:round/>
              <a:headEnd/>
              <a:tailEnd/>
            </a:ln>
          </p:spPr>
          <p:txBody>
            <a:bodyPr/>
            <a:lstStyle/>
            <a:p>
              <a:endParaRPr lang="en-CA">
                <a:solidFill>
                  <a:prstClr val="black"/>
                </a:solidFill>
              </a:endParaRPr>
            </a:p>
          </p:txBody>
        </p:sp>
        <p:sp>
          <p:nvSpPr>
            <p:cNvPr id="46" name="Freeform 52"/>
            <p:cNvSpPr>
              <a:spLocks/>
            </p:cNvSpPr>
            <p:nvPr/>
          </p:nvSpPr>
          <p:spPr bwMode="auto">
            <a:xfrm>
              <a:off x="1015" y="2770"/>
              <a:ext cx="53" cy="56"/>
            </a:xfrm>
            <a:custGeom>
              <a:avLst/>
              <a:gdLst>
                <a:gd name="T0" fmla="*/ 18 w 59"/>
                <a:gd name="T1" fmla="*/ 46 h 58"/>
                <a:gd name="T2" fmla="*/ 22 w 59"/>
                <a:gd name="T3" fmla="*/ 44 h 58"/>
                <a:gd name="T4" fmla="*/ 25 w 59"/>
                <a:gd name="T5" fmla="*/ 42 h 58"/>
                <a:gd name="T6" fmla="*/ 28 w 59"/>
                <a:gd name="T7" fmla="*/ 38 h 58"/>
                <a:gd name="T8" fmla="*/ 29 w 59"/>
                <a:gd name="T9" fmla="*/ 33 h 58"/>
                <a:gd name="T10" fmla="*/ 31 w 59"/>
                <a:gd name="T11" fmla="*/ 27 h 58"/>
                <a:gd name="T12" fmla="*/ 31 w 59"/>
                <a:gd name="T13" fmla="*/ 18 h 58"/>
                <a:gd name="T14" fmla="*/ 29 w 59"/>
                <a:gd name="T15" fmla="*/ 14 h 58"/>
                <a:gd name="T16" fmla="*/ 28 w 59"/>
                <a:gd name="T17" fmla="*/ 11 h 58"/>
                <a:gd name="T18" fmla="*/ 25 w 59"/>
                <a:gd name="T19" fmla="*/ 5 h 58"/>
                <a:gd name="T20" fmla="*/ 22 w 59"/>
                <a:gd name="T21" fmla="*/ 1 h 58"/>
                <a:gd name="T22" fmla="*/ 18 w 59"/>
                <a:gd name="T23" fmla="*/ 0 h 58"/>
                <a:gd name="T24" fmla="*/ 13 w 59"/>
                <a:gd name="T25" fmla="*/ 0 h 58"/>
                <a:gd name="T26" fmla="*/ 10 w 59"/>
                <a:gd name="T27" fmla="*/ 1 h 58"/>
                <a:gd name="T28" fmla="*/ 5 w 59"/>
                <a:gd name="T29" fmla="*/ 5 h 58"/>
                <a:gd name="T30" fmla="*/ 4 w 59"/>
                <a:gd name="T31" fmla="*/ 11 h 58"/>
                <a:gd name="T32" fmla="*/ 3 w 59"/>
                <a:gd name="T33" fmla="*/ 14 h 58"/>
                <a:gd name="T34" fmla="*/ 0 w 59"/>
                <a:gd name="T35" fmla="*/ 18 h 58"/>
                <a:gd name="T36" fmla="*/ 0 w 59"/>
                <a:gd name="T37" fmla="*/ 27 h 58"/>
                <a:gd name="T38" fmla="*/ 3 w 59"/>
                <a:gd name="T39" fmla="*/ 33 h 58"/>
                <a:gd name="T40" fmla="*/ 4 w 59"/>
                <a:gd name="T41" fmla="*/ 38 h 58"/>
                <a:gd name="T42" fmla="*/ 5 w 59"/>
                <a:gd name="T43" fmla="*/ 42 h 58"/>
                <a:gd name="T44" fmla="*/ 10 w 59"/>
                <a:gd name="T45" fmla="*/ 44 h 58"/>
                <a:gd name="T46" fmla="*/ 13 w 59"/>
                <a:gd name="T47" fmla="*/ 46 h 58"/>
                <a:gd name="T48" fmla="*/ 18 w 59"/>
                <a:gd name="T49" fmla="*/ 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8"/>
                <a:gd name="T77" fmla="*/ 59 w 59"/>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8">
                  <a:moveTo>
                    <a:pt x="33" y="58"/>
                  </a:moveTo>
                  <a:lnTo>
                    <a:pt x="41" y="56"/>
                  </a:lnTo>
                  <a:lnTo>
                    <a:pt x="48" y="53"/>
                  </a:lnTo>
                  <a:lnTo>
                    <a:pt x="52" y="46"/>
                  </a:lnTo>
                  <a:lnTo>
                    <a:pt x="56" y="39"/>
                  </a:lnTo>
                  <a:lnTo>
                    <a:pt x="59" y="33"/>
                  </a:lnTo>
                  <a:lnTo>
                    <a:pt x="59" y="24"/>
                  </a:lnTo>
                  <a:lnTo>
                    <a:pt x="56" y="18"/>
                  </a:lnTo>
                  <a:lnTo>
                    <a:pt x="52" y="11"/>
                  </a:lnTo>
                  <a:lnTo>
                    <a:pt x="48" y="5"/>
                  </a:lnTo>
                  <a:lnTo>
                    <a:pt x="41" y="1"/>
                  </a:lnTo>
                  <a:lnTo>
                    <a:pt x="33" y="0"/>
                  </a:lnTo>
                  <a:lnTo>
                    <a:pt x="26" y="0"/>
                  </a:lnTo>
                  <a:lnTo>
                    <a:pt x="18" y="1"/>
                  </a:lnTo>
                  <a:lnTo>
                    <a:pt x="11" y="5"/>
                  </a:lnTo>
                  <a:lnTo>
                    <a:pt x="6" y="11"/>
                  </a:lnTo>
                  <a:lnTo>
                    <a:pt x="3" y="18"/>
                  </a:lnTo>
                  <a:lnTo>
                    <a:pt x="0" y="24"/>
                  </a:lnTo>
                  <a:lnTo>
                    <a:pt x="0" y="33"/>
                  </a:lnTo>
                  <a:lnTo>
                    <a:pt x="3" y="39"/>
                  </a:lnTo>
                  <a:lnTo>
                    <a:pt x="6" y="46"/>
                  </a:lnTo>
                  <a:lnTo>
                    <a:pt x="11" y="53"/>
                  </a:lnTo>
                  <a:lnTo>
                    <a:pt x="18" y="56"/>
                  </a:lnTo>
                  <a:lnTo>
                    <a:pt x="26" y="58"/>
                  </a:lnTo>
                  <a:lnTo>
                    <a:pt x="33" y="58"/>
                  </a:lnTo>
                </a:path>
              </a:pathLst>
            </a:custGeom>
            <a:noFill/>
            <a:ln w="12700">
              <a:solidFill>
                <a:srgbClr val="000000"/>
              </a:solidFill>
              <a:round/>
              <a:headEnd/>
              <a:tailEnd/>
            </a:ln>
          </p:spPr>
          <p:txBody>
            <a:bodyPr/>
            <a:lstStyle/>
            <a:p>
              <a:endParaRPr lang="en-CA">
                <a:solidFill>
                  <a:prstClr val="black"/>
                </a:solidFill>
              </a:endParaRPr>
            </a:p>
          </p:txBody>
        </p:sp>
        <p:sp>
          <p:nvSpPr>
            <p:cNvPr id="47" name="Freeform 53"/>
            <p:cNvSpPr>
              <a:spLocks/>
            </p:cNvSpPr>
            <p:nvPr/>
          </p:nvSpPr>
          <p:spPr bwMode="auto">
            <a:xfrm>
              <a:off x="1015" y="2423"/>
              <a:ext cx="53" cy="58"/>
            </a:xfrm>
            <a:custGeom>
              <a:avLst/>
              <a:gdLst>
                <a:gd name="T0" fmla="*/ 18 w 59"/>
                <a:gd name="T1" fmla="*/ 48 h 60"/>
                <a:gd name="T2" fmla="*/ 22 w 59"/>
                <a:gd name="T3" fmla="*/ 46 h 60"/>
                <a:gd name="T4" fmla="*/ 25 w 59"/>
                <a:gd name="T5" fmla="*/ 43 h 60"/>
                <a:gd name="T6" fmla="*/ 28 w 59"/>
                <a:gd name="T7" fmla="*/ 40 h 60"/>
                <a:gd name="T8" fmla="*/ 29 w 59"/>
                <a:gd name="T9" fmla="*/ 36 h 60"/>
                <a:gd name="T10" fmla="*/ 31 w 59"/>
                <a:gd name="T11" fmla="*/ 27 h 60"/>
                <a:gd name="T12" fmla="*/ 31 w 59"/>
                <a:gd name="T13" fmla="*/ 21 h 60"/>
                <a:gd name="T14" fmla="*/ 29 w 59"/>
                <a:gd name="T15" fmla="*/ 15 h 60"/>
                <a:gd name="T16" fmla="*/ 28 w 59"/>
                <a:gd name="T17" fmla="*/ 12 h 60"/>
                <a:gd name="T18" fmla="*/ 25 w 59"/>
                <a:gd name="T19" fmla="*/ 7 h 60"/>
                <a:gd name="T20" fmla="*/ 22 w 59"/>
                <a:gd name="T21" fmla="*/ 4 h 60"/>
                <a:gd name="T22" fmla="*/ 18 w 59"/>
                <a:gd name="T23" fmla="*/ 0 h 60"/>
                <a:gd name="T24" fmla="*/ 13 w 59"/>
                <a:gd name="T25" fmla="*/ 0 h 60"/>
                <a:gd name="T26" fmla="*/ 10 w 59"/>
                <a:gd name="T27" fmla="*/ 4 h 60"/>
                <a:gd name="T28" fmla="*/ 5 w 59"/>
                <a:gd name="T29" fmla="*/ 7 h 60"/>
                <a:gd name="T30" fmla="*/ 4 w 59"/>
                <a:gd name="T31" fmla="*/ 12 h 60"/>
                <a:gd name="T32" fmla="*/ 3 w 59"/>
                <a:gd name="T33" fmla="*/ 15 h 60"/>
                <a:gd name="T34" fmla="*/ 0 w 59"/>
                <a:gd name="T35" fmla="*/ 21 h 60"/>
                <a:gd name="T36" fmla="*/ 0 w 59"/>
                <a:gd name="T37" fmla="*/ 27 h 60"/>
                <a:gd name="T38" fmla="*/ 3 w 59"/>
                <a:gd name="T39" fmla="*/ 36 h 60"/>
                <a:gd name="T40" fmla="*/ 4 w 59"/>
                <a:gd name="T41" fmla="*/ 40 h 60"/>
                <a:gd name="T42" fmla="*/ 5 w 59"/>
                <a:gd name="T43" fmla="*/ 43 h 60"/>
                <a:gd name="T44" fmla="*/ 10 w 59"/>
                <a:gd name="T45" fmla="*/ 46 h 60"/>
                <a:gd name="T46" fmla="*/ 13 w 59"/>
                <a:gd name="T47" fmla="*/ 48 h 60"/>
                <a:gd name="T48" fmla="*/ 18 w 59"/>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60"/>
                <a:gd name="T77" fmla="*/ 59 w 5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60">
                  <a:moveTo>
                    <a:pt x="33" y="60"/>
                  </a:moveTo>
                  <a:lnTo>
                    <a:pt x="41" y="58"/>
                  </a:lnTo>
                  <a:lnTo>
                    <a:pt x="48" y="53"/>
                  </a:lnTo>
                  <a:lnTo>
                    <a:pt x="52" y="48"/>
                  </a:lnTo>
                  <a:lnTo>
                    <a:pt x="56" y="42"/>
                  </a:lnTo>
                  <a:lnTo>
                    <a:pt x="59" y="33"/>
                  </a:lnTo>
                  <a:lnTo>
                    <a:pt x="59" y="27"/>
                  </a:lnTo>
                  <a:lnTo>
                    <a:pt x="56" y="18"/>
                  </a:lnTo>
                  <a:lnTo>
                    <a:pt x="52" y="12"/>
                  </a:lnTo>
                  <a:lnTo>
                    <a:pt x="48" y="7"/>
                  </a:lnTo>
                  <a:lnTo>
                    <a:pt x="41" y="4"/>
                  </a:lnTo>
                  <a:lnTo>
                    <a:pt x="33" y="0"/>
                  </a:lnTo>
                  <a:lnTo>
                    <a:pt x="26" y="0"/>
                  </a:lnTo>
                  <a:lnTo>
                    <a:pt x="18" y="4"/>
                  </a:lnTo>
                  <a:lnTo>
                    <a:pt x="11" y="7"/>
                  </a:lnTo>
                  <a:lnTo>
                    <a:pt x="6" y="12"/>
                  </a:lnTo>
                  <a:lnTo>
                    <a:pt x="3" y="18"/>
                  </a:lnTo>
                  <a:lnTo>
                    <a:pt x="0" y="27"/>
                  </a:lnTo>
                  <a:lnTo>
                    <a:pt x="0" y="33"/>
                  </a:lnTo>
                  <a:lnTo>
                    <a:pt x="3" y="42"/>
                  </a:lnTo>
                  <a:lnTo>
                    <a:pt x="6" y="48"/>
                  </a:lnTo>
                  <a:lnTo>
                    <a:pt x="11" y="53"/>
                  </a:lnTo>
                  <a:lnTo>
                    <a:pt x="18" y="58"/>
                  </a:lnTo>
                  <a:lnTo>
                    <a:pt x="26"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48" name="Freeform 54"/>
            <p:cNvSpPr>
              <a:spLocks/>
            </p:cNvSpPr>
            <p:nvPr/>
          </p:nvSpPr>
          <p:spPr bwMode="auto">
            <a:xfrm>
              <a:off x="1015" y="2140"/>
              <a:ext cx="53" cy="57"/>
            </a:xfrm>
            <a:custGeom>
              <a:avLst/>
              <a:gdLst>
                <a:gd name="T0" fmla="*/ 18 w 59"/>
                <a:gd name="T1" fmla="*/ 47 h 59"/>
                <a:gd name="T2" fmla="*/ 22 w 59"/>
                <a:gd name="T3" fmla="*/ 44 h 59"/>
                <a:gd name="T4" fmla="*/ 25 w 59"/>
                <a:gd name="T5" fmla="*/ 42 h 59"/>
                <a:gd name="T6" fmla="*/ 28 w 59"/>
                <a:gd name="T7" fmla="*/ 39 h 59"/>
                <a:gd name="T8" fmla="*/ 29 w 59"/>
                <a:gd name="T9" fmla="*/ 34 h 59"/>
                <a:gd name="T10" fmla="*/ 31 w 59"/>
                <a:gd name="T11" fmla="*/ 27 h 59"/>
                <a:gd name="T12" fmla="*/ 31 w 59"/>
                <a:gd name="T13" fmla="*/ 19 h 59"/>
                <a:gd name="T14" fmla="*/ 29 w 59"/>
                <a:gd name="T15" fmla="*/ 14 h 59"/>
                <a:gd name="T16" fmla="*/ 28 w 59"/>
                <a:gd name="T17" fmla="*/ 12 h 59"/>
                <a:gd name="T18" fmla="*/ 25 w 59"/>
                <a:gd name="T19" fmla="*/ 5 h 59"/>
                <a:gd name="T20" fmla="*/ 22 w 59"/>
                <a:gd name="T21" fmla="*/ 2 h 59"/>
                <a:gd name="T22" fmla="*/ 18 w 59"/>
                <a:gd name="T23" fmla="*/ 0 h 59"/>
                <a:gd name="T24" fmla="*/ 13 w 59"/>
                <a:gd name="T25" fmla="*/ 0 h 59"/>
                <a:gd name="T26" fmla="*/ 10 w 59"/>
                <a:gd name="T27" fmla="*/ 2 h 59"/>
                <a:gd name="T28" fmla="*/ 5 w 59"/>
                <a:gd name="T29" fmla="*/ 5 h 59"/>
                <a:gd name="T30" fmla="*/ 4 w 59"/>
                <a:gd name="T31" fmla="*/ 12 h 59"/>
                <a:gd name="T32" fmla="*/ 3 w 59"/>
                <a:gd name="T33" fmla="*/ 14 h 59"/>
                <a:gd name="T34" fmla="*/ 0 w 59"/>
                <a:gd name="T35" fmla="*/ 19 h 59"/>
                <a:gd name="T36" fmla="*/ 0 w 59"/>
                <a:gd name="T37" fmla="*/ 27 h 59"/>
                <a:gd name="T38" fmla="*/ 3 w 59"/>
                <a:gd name="T39" fmla="*/ 34 h 59"/>
                <a:gd name="T40" fmla="*/ 4 w 59"/>
                <a:gd name="T41" fmla="*/ 39 h 59"/>
                <a:gd name="T42" fmla="*/ 5 w 59"/>
                <a:gd name="T43" fmla="*/ 42 h 59"/>
                <a:gd name="T44" fmla="*/ 10 w 59"/>
                <a:gd name="T45" fmla="*/ 44 h 59"/>
                <a:gd name="T46" fmla="*/ 13 w 59"/>
                <a:gd name="T47" fmla="*/ 47 h 59"/>
                <a:gd name="T48" fmla="*/ 18 w 59"/>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9"/>
                <a:gd name="T77" fmla="*/ 59 w 59"/>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9">
                  <a:moveTo>
                    <a:pt x="33" y="59"/>
                  </a:moveTo>
                  <a:lnTo>
                    <a:pt x="41" y="56"/>
                  </a:lnTo>
                  <a:lnTo>
                    <a:pt x="48" y="53"/>
                  </a:lnTo>
                  <a:lnTo>
                    <a:pt x="52" y="46"/>
                  </a:lnTo>
                  <a:lnTo>
                    <a:pt x="56" y="40"/>
                  </a:lnTo>
                  <a:lnTo>
                    <a:pt x="59" y="33"/>
                  </a:lnTo>
                  <a:lnTo>
                    <a:pt x="59" y="25"/>
                  </a:lnTo>
                  <a:lnTo>
                    <a:pt x="56" y="18"/>
                  </a:lnTo>
                  <a:lnTo>
                    <a:pt x="52" y="12"/>
                  </a:lnTo>
                  <a:lnTo>
                    <a:pt x="48" y="5"/>
                  </a:lnTo>
                  <a:lnTo>
                    <a:pt x="41" y="2"/>
                  </a:lnTo>
                  <a:lnTo>
                    <a:pt x="33" y="0"/>
                  </a:lnTo>
                  <a:lnTo>
                    <a:pt x="26" y="0"/>
                  </a:lnTo>
                  <a:lnTo>
                    <a:pt x="18" y="2"/>
                  </a:lnTo>
                  <a:lnTo>
                    <a:pt x="11" y="5"/>
                  </a:lnTo>
                  <a:lnTo>
                    <a:pt x="6" y="12"/>
                  </a:lnTo>
                  <a:lnTo>
                    <a:pt x="3" y="18"/>
                  </a:lnTo>
                  <a:lnTo>
                    <a:pt x="0" y="25"/>
                  </a:lnTo>
                  <a:lnTo>
                    <a:pt x="0" y="33"/>
                  </a:lnTo>
                  <a:lnTo>
                    <a:pt x="3" y="40"/>
                  </a:lnTo>
                  <a:lnTo>
                    <a:pt x="6" y="46"/>
                  </a:lnTo>
                  <a:lnTo>
                    <a:pt x="11" y="53"/>
                  </a:lnTo>
                  <a:lnTo>
                    <a:pt x="18" y="56"/>
                  </a:lnTo>
                  <a:lnTo>
                    <a:pt x="26"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49" name="Freeform 55"/>
            <p:cNvSpPr>
              <a:spLocks/>
            </p:cNvSpPr>
            <p:nvPr/>
          </p:nvSpPr>
          <p:spPr bwMode="auto">
            <a:xfrm>
              <a:off x="1015" y="2140"/>
              <a:ext cx="53" cy="57"/>
            </a:xfrm>
            <a:custGeom>
              <a:avLst/>
              <a:gdLst>
                <a:gd name="T0" fmla="*/ 18 w 59"/>
                <a:gd name="T1" fmla="*/ 47 h 59"/>
                <a:gd name="T2" fmla="*/ 22 w 59"/>
                <a:gd name="T3" fmla="*/ 44 h 59"/>
                <a:gd name="T4" fmla="*/ 25 w 59"/>
                <a:gd name="T5" fmla="*/ 42 h 59"/>
                <a:gd name="T6" fmla="*/ 28 w 59"/>
                <a:gd name="T7" fmla="*/ 39 h 59"/>
                <a:gd name="T8" fmla="*/ 29 w 59"/>
                <a:gd name="T9" fmla="*/ 34 h 59"/>
                <a:gd name="T10" fmla="*/ 31 w 59"/>
                <a:gd name="T11" fmla="*/ 27 h 59"/>
                <a:gd name="T12" fmla="*/ 31 w 59"/>
                <a:gd name="T13" fmla="*/ 19 h 59"/>
                <a:gd name="T14" fmla="*/ 29 w 59"/>
                <a:gd name="T15" fmla="*/ 14 h 59"/>
                <a:gd name="T16" fmla="*/ 28 w 59"/>
                <a:gd name="T17" fmla="*/ 12 h 59"/>
                <a:gd name="T18" fmla="*/ 25 w 59"/>
                <a:gd name="T19" fmla="*/ 5 h 59"/>
                <a:gd name="T20" fmla="*/ 22 w 59"/>
                <a:gd name="T21" fmla="*/ 2 h 59"/>
                <a:gd name="T22" fmla="*/ 18 w 59"/>
                <a:gd name="T23" fmla="*/ 0 h 59"/>
                <a:gd name="T24" fmla="*/ 13 w 59"/>
                <a:gd name="T25" fmla="*/ 0 h 59"/>
                <a:gd name="T26" fmla="*/ 10 w 59"/>
                <a:gd name="T27" fmla="*/ 2 h 59"/>
                <a:gd name="T28" fmla="*/ 5 w 59"/>
                <a:gd name="T29" fmla="*/ 5 h 59"/>
                <a:gd name="T30" fmla="*/ 4 w 59"/>
                <a:gd name="T31" fmla="*/ 12 h 59"/>
                <a:gd name="T32" fmla="*/ 3 w 59"/>
                <a:gd name="T33" fmla="*/ 14 h 59"/>
                <a:gd name="T34" fmla="*/ 0 w 59"/>
                <a:gd name="T35" fmla="*/ 19 h 59"/>
                <a:gd name="T36" fmla="*/ 0 w 59"/>
                <a:gd name="T37" fmla="*/ 27 h 59"/>
                <a:gd name="T38" fmla="*/ 3 w 59"/>
                <a:gd name="T39" fmla="*/ 34 h 59"/>
                <a:gd name="T40" fmla="*/ 4 w 59"/>
                <a:gd name="T41" fmla="*/ 39 h 59"/>
                <a:gd name="T42" fmla="*/ 5 w 59"/>
                <a:gd name="T43" fmla="*/ 42 h 59"/>
                <a:gd name="T44" fmla="*/ 10 w 59"/>
                <a:gd name="T45" fmla="*/ 44 h 59"/>
                <a:gd name="T46" fmla="*/ 13 w 59"/>
                <a:gd name="T47" fmla="*/ 47 h 59"/>
                <a:gd name="T48" fmla="*/ 18 w 59"/>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9"/>
                <a:gd name="T77" fmla="*/ 59 w 59"/>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9">
                  <a:moveTo>
                    <a:pt x="33" y="59"/>
                  </a:moveTo>
                  <a:lnTo>
                    <a:pt x="41" y="56"/>
                  </a:lnTo>
                  <a:lnTo>
                    <a:pt x="48" y="53"/>
                  </a:lnTo>
                  <a:lnTo>
                    <a:pt x="52" y="46"/>
                  </a:lnTo>
                  <a:lnTo>
                    <a:pt x="56" y="40"/>
                  </a:lnTo>
                  <a:lnTo>
                    <a:pt x="59" y="33"/>
                  </a:lnTo>
                  <a:lnTo>
                    <a:pt x="59" y="25"/>
                  </a:lnTo>
                  <a:lnTo>
                    <a:pt x="56" y="18"/>
                  </a:lnTo>
                  <a:lnTo>
                    <a:pt x="52" y="12"/>
                  </a:lnTo>
                  <a:lnTo>
                    <a:pt x="48" y="5"/>
                  </a:lnTo>
                  <a:lnTo>
                    <a:pt x="41" y="2"/>
                  </a:lnTo>
                  <a:lnTo>
                    <a:pt x="33" y="0"/>
                  </a:lnTo>
                  <a:lnTo>
                    <a:pt x="26" y="0"/>
                  </a:lnTo>
                  <a:lnTo>
                    <a:pt x="18" y="2"/>
                  </a:lnTo>
                  <a:lnTo>
                    <a:pt x="11" y="5"/>
                  </a:lnTo>
                  <a:lnTo>
                    <a:pt x="6" y="12"/>
                  </a:lnTo>
                  <a:lnTo>
                    <a:pt x="3" y="18"/>
                  </a:lnTo>
                  <a:lnTo>
                    <a:pt x="0" y="25"/>
                  </a:lnTo>
                  <a:lnTo>
                    <a:pt x="0" y="33"/>
                  </a:lnTo>
                  <a:lnTo>
                    <a:pt x="3" y="40"/>
                  </a:lnTo>
                  <a:lnTo>
                    <a:pt x="6" y="46"/>
                  </a:lnTo>
                  <a:lnTo>
                    <a:pt x="11" y="53"/>
                  </a:lnTo>
                  <a:lnTo>
                    <a:pt x="18" y="56"/>
                  </a:lnTo>
                  <a:lnTo>
                    <a:pt x="26"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50" name="Freeform 56"/>
            <p:cNvSpPr>
              <a:spLocks/>
            </p:cNvSpPr>
            <p:nvPr/>
          </p:nvSpPr>
          <p:spPr bwMode="auto">
            <a:xfrm>
              <a:off x="1015" y="2405"/>
              <a:ext cx="53" cy="58"/>
            </a:xfrm>
            <a:custGeom>
              <a:avLst/>
              <a:gdLst>
                <a:gd name="T0" fmla="*/ 18 w 59"/>
                <a:gd name="T1" fmla="*/ 48 h 60"/>
                <a:gd name="T2" fmla="*/ 22 w 59"/>
                <a:gd name="T3" fmla="*/ 44 h 60"/>
                <a:gd name="T4" fmla="*/ 25 w 59"/>
                <a:gd name="T5" fmla="*/ 43 h 60"/>
                <a:gd name="T6" fmla="*/ 28 w 59"/>
                <a:gd name="T7" fmla="*/ 39 h 60"/>
                <a:gd name="T8" fmla="*/ 29 w 59"/>
                <a:gd name="T9" fmla="*/ 34 h 60"/>
                <a:gd name="T10" fmla="*/ 31 w 59"/>
                <a:gd name="T11" fmla="*/ 27 h 60"/>
                <a:gd name="T12" fmla="*/ 31 w 59"/>
                <a:gd name="T13" fmla="*/ 19 h 60"/>
                <a:gd name="T14" fmla="*/ 29 w 59"/>
                <a:gd name="T15" fmla="*/ 15 h 60"/>
                <a:gd name="T16" fmla="*/ 28 w 59"/>
                <a:gd name="T17" fmla="*/ 12 h 60"/>
                <a:gd name="T18" fmla="*/ 25 w 59"/>
                <a:gd name="T19" fmla="*/ 5 h 60"/>
                <a:gd name="T20" fmla="*/ 22 w 59"/>
                <a:gd name="T21" fmla="*/ 2 h 60"/>
                <a:gd name="T22" fmla="*/ 18 w 59"/>
                <a:gd name="T23" fmla="*/ 0 h 60"/>
                <a:gd name="T24" fmla="*/ 13 w 59"/>
                <a:gd name="T25" fmla="*/ 0 h 60"/>
                <a:gd name="T26" fmla="*/ 10 w 59"/>
                <a:gd name="T27" fmla="*/ 2 h 60"/>
                <a:gd name="T28" fmla="*/ 5 w 59"/>
                <a:gd name="T29" fmla="*/ 5 h 60"/>
                <a:gd name="T30" fmla="*/ 4 w 59"/>
                <a:gd name="T31" fmla="*/ 12 h 60"/>
                <a:gd name="T32" fmla="*/ 3 w 59"/>
                <a:gd name="T33" fmla="*/ 15 h 60"/>
                <a:gd name="T34" fmla="*/ 0 w 59"/>
                <a:gd name="T35" fmla="*/ 19 h 60"/>
                <a:gd name="T36" fmla="*/ 0 w 59"/>
                <a:gd name="T37" fmla="*/ 27 h 60"/>
                <a:gd name="T38" fmla="*/ 3 w 59"/>
                <a:gd name="T39" fmla="*/ 34 h 60"/>
                <a:gd name="T40" fmla="*/ 4 w 59"/>
                <a:gd name="T41" fmla="*/ 39 h 60"/>
                <a:gd name="T42" fmla="*/ 5 w 59"/>
                <a:gd name="T43" fmla="*/ 43 h 60"/>
                <a:gd name="T44" fmla="*/ 10 w 59"/>
                <a:gd name="T45" fmla="*/ 44 h 60"/>
                <a:gd name="T46" fmla="*/ 13 w 59"/>
                <a:gd name="T47" fmla="*/ 48 h 60"/>
                <a:gd name="T48" fmla="*/ 18 w 59"/>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60"/>
                <a:gd name="T77" fmla="*/ 59 w 5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60">
                  <a:moveTo>
                    <a:pt x="33" y="60"/>
                  </a:moveTo>
                  <a:lnTo>
                    <a:pt x="41" y="56"/>
                  </a:lnTo>
                  <a:lnTo>
                    <a:pt x="48" y="53"/>
                  </a:lnTo>
                  <a:lnTo>
                    <a:pt x="52" y="46"/>
                  </a:lnTo>
                  <a:lnTo>
                    <a:pt x="56" y="40"/>
                  </a:lnTo>
                  <a:lnTo>
                    <a:pt x="59" y="33"/>
                  </a:lnTo>
                  <a:lnTo>
                    <a:pt x="59" y="25"/>
                  </a:lnTo>
                  <a:lnTo>
                    <a:pt x="56" y="18"/>
                  </a:lnTo>
                  <a:lnTo>
                    <a:pt x="52" y="12"/>
                  </a:lnTo>
                  <a:lnTo>
                    <a:pt x="48" y="5"/>
                  </a:lnTo>
                  <a:lnTo>
                    <a:pt x="41" y="2"/>
                  </a:lnTo>
                  <a:lnTo>
                    <a:pt x="33" y="0"/>
                  </a:lnTo>
                  <a:lnTo>
                    <a:pt x="26" y="0"/>
                  </a:lnTo>
                  <a:lnTo>
                    <a:pt x="18" y="2"/>
                  </a:lnTo>
                  <a:lnTo>
                    <a:pt x="11" y="5"/>
                  </a:lnTo>
                  <a:lnTo>
                    <a:pt x="6" y="12"/>
                  </a:lnTo>
                  <a:lnTo>
                    <a:pt x="3" y="18"/>
                  </a:lnTo>
                  <a:lnTo>
                    <a:pt x="0" y="25"/>
                  </a:lnTo>
                  <a:lnTo>
                    <a:pt x="0" y="33"/>
                  </a:lnTo>
                  <a:lnTo>
                    <a:pt x="3" y="40"/>
                  </a:lnTo>
                  <a:lnTo>
                    <a:pt x="6" y="46"/>
                  </a:lnTo>
                  <a:lnTo>
                    <a:pt x="11" y="53"/>
                  </a:lnTo>
                  <a:lnTo>
                    <a:pt x="18" y="56"/>
                  </a:lnTo>
                  <a:lnTo>
                    <a:pt x="26"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51" name="Freeform 57"/>
            <p:cNvSpPr>
              <a:spLocks/>
            </p:cNvSpPr>
            <p:nvPr/>
          </p:nvSpPr>
          <p:spPr bwMode="auto">
            <a:xfrm>
              <a:off x="1015" y="1885"/>
              <a:ext cx="53" cy="56"/>
            </a:xfrm>
            <a:custGeom>
              <a:avLst/>
              <a:gdLst>
                <a:gd name="T0" fmla="*/ 18 w 59"/>
                <a:gd name="T1" fmla="*/ 46 h 58"/>
                <a:gd name="T2" fmla="*/ 22 w 59"/>
                <a:gd name="T3" fmla="*/ 45 h 58"/>
                <a:gd name="T4" fmla="*/ 25 w 59"/>
                <a:gd name="T5" fmla="*/ 42 h 58"/>
                <a:gd name="T6" fmla="*/ 28 w 59"/>
                <a:gd name="T7" fmla="*/ 39 h 58"/>
                <a:gd name="T8" fmla="*/ 29 w 59"/>
                <a:gd name="T9" fmla="*/ 34 h 58"/>
                <a:gd name="T10" fmla="*/ 31 w 59"/>
                <a:gd name="T11" fmla="*/ 27 h 58"/>
                <a:gd name="T12" fmla="*/ 31 w 59"/>
                <a:gd name="T13" fmla="*/ 19 h 58"/>
                <a:gd name="T14" fmla="*/ 29 w 59"/>
                <a:gd name="T15" fmla="*/ 14 h 58"/>
                <a:gd name="T16" fmla="*/ 28 w 59"/>
                <a:gd name="T17" fmla="*/ 12 h 58"/>
                <a:gd name="T18" fmla="*/ 25 w 59"/>
                <a:gd name="T19" fmla="*/ 5 h 58"/>
                <a:gd name="T20" fmla="*/ 22 w 59"/>
                <a:gd name="T21" fmla="*/ 2 h 58"/>
                <a:gd name="T22" fmla="*/ 18 w 59"/>
                <a:gd name="T23" fmla="*/ 0 h 58"/>
                <a:gd name="T24" fmla="*/ 13 w 59"/>
                <a:gd name="T25" fmla="*/ 0 h 58"/>
                <a:gd name="T26" fmla="*/ 10 w 59"/>
                <a:gd name="T27" fmla="*/ 2 h 58"/>
                <a:gd name="T28" fmla="*/ 5 w 59"/>
                <a:gd name="T29" fmla="*/ 5 h 58"/>
                <a:gd name="T30" fmla="*/ 4 w 59"/>
                <a:gd name="T31" fmla="*/ 12 h 58"/>
                <a:gd name="T32" fmla="*/ 3 w 59"/>
                <a:gd name="T33" fmla="*/ 14 h 58"/>
                <a:gd name="T34" fmla="*/ 0 w 59"/>
                <a:gd name="T35" fmla="*/ 19 h 58"/>
                <a:gd name="T36" fmla="*/ 0 w 59"/>
                <a:gd name="T37" fmla="*/ 27 h 58"/>
                <a:gd name="T38" fmla="*/ 3 w 59"/>
                <a:gd name="T39" fmla="*/ 34 h 58"/>
                <a:gd name="T40" fmla="*/ 4 w 59"/>
                <a:gd name="T41" fmla="*/ 39 h 58"/>
                <a:gd name="T42" fmla="*/ 5 w 59"/>
                <a:gd name="T43" fmla="*/ 42 h 58"/>
                <a:gd name="T44" fmla="*/ 10 w 59"/>
                <a:gd name="T45" fmla="*/ 45 h 58"/>
                <a:gd name="T46" fmla="*/ 13 w 59"/>
                <a:gd name="T47" fmla="*/ 46 h 58"/>
                <a:gd name="T48" fmla="*/ 18 w 59"/>
                <a:gd name="T49" fmla="*/ 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8"/>
                <a:gd name="T77" fmla="*/ 59 w 59"/>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8">
                  <a:moveTo>
                    <a:pt x="33" y="58"/>
                  </a:moveTo>
                  <a:lnTo>
                    <a:pt x="41" y="57"/>
                  </a:lnTo>
                  <a:lnTo>
                    <a:pt x="48" y="53"/>
                  </a:lnTo>
                  <a:lnTo>
                    <a:pt x="52" y="47"/>
                  </a:lnTo>
                  <a:lnTo>
                    <a:pt x="56" y="40"/>
                  </a:lnTo>
                  <a:lnTo>
                    <a:pt x="59" y="33"/>
                  </a:lnTo>
                  <a:lnTo>
                    <a:pt x="59" y="25"/>
                  </a:lnTo>
                  <a:lnTo>
                    <a:pt x="56" y="19"/>
                  </a:lnTo>
                  <a:lnTo>
                    <a:pt x="52" y="12"/>
                  </a:lnTo>
                  <a:lnTo>
                    <a:pt x="48" y="5"/>
                  </a:lnTo>
                  <a:lnTo>
                    <a:pt x="41" y="2"/>
                  </a:lnTo>
                  <a:lnTo>
                    <a:pt x="33" y="0"/>
                  </a:lnTo>
                  <a:lnTo>
                    <a:pt x="26" y="0"/>
                  </a:lnTo>
                  <a:lnTo>
                    <a:pt x="18" y="2"/>
                  </a:lnTo>
                  <a:lnTo>
                    <a:pt x="11" y="5"/>
                  </a:lnTo>
                  <a:lnTo>
                    <a:pt x="6" y="12"/>
                  </a:lnTo>
                  <a:lnTo>
                    <a:pt x="3" y="19"/>
                  </a:lnTo>
                  <a:lnTo>
                    <a:pt x="0" y="25"/>
                  </a:lnTo>
                  <a:lnTo>
                    <a:pt x="0" y="33"/>
                  </a:lnTo>
                  <a:lnTo>
                    <a:pt x="3" y="40"/>
                  </a:lnTo>
                  <a:lnTo>
                    <a:pt x="6" y="47"/>
                  </a:lnTo>
                  <a:lnTo>
                    <a:pt x="11" y="53"/>
                  </a:lnTo>
                  <a:lnTo>
                    <a:pt x="18" y="57"/>
                  </a:lnTo>
                  <a:lnTo>
                    <a:pt x="26" y="58"/>
                  </a:lnTo>
                  <a:lnTo>
                    <a:pt x="33" y="58"/>
                  </a:lnTo>
                </a:path>
              </a:pathLst>
            </a:custGeom>
            <a:noFill/>
            <a:ln w="12700">
              <a:solidFill>
                <a:srgbClr val="000000"/>
              </a:solidFill>
              <a:round/>
              <a:headEnd/>
              <a:tailEnd/>
            </a:ln>
          </p:spPr>
          <p:txBody>
            <a:bodyPr/>
            <a:lstStyle/>
            <a:p>
              <a:endParaRPr lang="en-CA">
                <a:solidFill>
                  <a:prstClr val="black"/>
                </a:solidFill>
              </a:endParaRPr>
            </a:p>
          </p:txBody>
        </p:sp>
        <p:sp>
          <p:nvSpPr>
            <p:cNvPr id="52" name="Freeform 58"/>
            <p:cNvSpPr>
              <a:spLocks/>
            </p:cNvSpPr>
            <p:nvPr/>
          </p:nvSpPr>
          <p:spPr bwMode="auto">
            <a:xfrm>
              <a:off x="1015" y="1593"/>
              <a:ext cx="53" cy="58"/>
            </a:xfrm>
            <a:custGeom>
              <a:avLst/>
              <a:gdLst>
                <a:gd name="T0" fmla="*/ 18 w 59"/>
                <a:gd name="T1" fmla="*/ 48 h 60"/>
                <a:gd name="T2" fmla="*/ 22 w 59"/>
                <a:gd name="T3" fmla="*/ 44 h 60"/>
                <a:gd name="T4" fmla="*/ 25 w 59"/>
                <a:gd name="T5" fmla="*/ 43 h 60"/>
                <a:gd name="T6" fmla="*/ 28 w 59"/>
                <a:gd name="T7" fmla="*/ 39 h 60"/>
                <a:gd name="T8" fmla="*/ 29 w 59"/>
                <a:gd name="T9" fmla="*/ 34 h 60"/>
                <a:gd name="T10" fmla="*/ 31 w 59"/>
                <a:gd name="T11" fmla="*/ 27 h 60"/>
                <a:gd name="T12" fmla="*/ 31 w 59"/>
                <a:gd name="T13" fmla="*/ 19 h 60"/>
                <a:gd name="T14" fmla="*/ 29 w 59"/>
                <a:gd name="T15" fmla="*/ 15 h 60"/>
                <a:gd name="T16" fmla="*/ 28 w 59"/>
                <a:gd name="T17" fmla="*/ 12 h 60"/>
                <a:gd name="T18" fmla="*/ 25 w 59"/>
                <a:gd name="T19" fmla="*/ 5 h 60"/>
                <a:gd name="T20" fmla="*/ 22 w 59"/>
                <a:gd name="T21" fmla="*/ 2 h 60"/>
                <a:gd name="T22" fmla="*/ 18 w 59"/>
                <a:gd name="T23" fmla="*/ 0 h 60"/>
                <a:gd name="T24" fmla="*/ 13 w 59"/>
                <a:gd name="T25" fmla="*/ 0 h 60"/>
                <a:gd name="T26" fmla="*/ 10 w 59"/>
                <a:gd name="T27" fmla="*/ 2 h 60"/>
                <a:gd name="T28" fmla="*/ 5 w 59"/>
                <a:gd name="T29" fmla="*/ 5 h 60"/>
                <a:gd name="T30" fmla="*/ 4 w 59"/>
                <a:gd name="T31" fmla="*/ 12 h 60"/>
                <a:gd name="T32" fmla="*/ 3 w 59"/>
                <a:gd name="T33" fmla="*/ 15 h 60"/>
                <a:gd name="T34" fmla="*/ 0 w 59"/>
                <a:gd name="T35" fmla="*/ 19 h 60"/>
                <a:gd name="T36" fmla="*/ 0 w 59"/>
                <a:gd name="T37" fmla="*/ 27 h 60"/>
                <a:gd name="T38" fmla="*/ 3 w 59"/>
                <a:gd name="T39" fmla="*/ 34 h 60"/>
                <a:gd name="T40" fmla="*/ 4 w 59"/>
                <a:gd name="T41" fmla="*/ 39 h 60"/>
                <a:gd name="T42" fmla="*/ 5 w 59"/>
                <a:gd name="T43" fmla="*/ 43 h 60"/>
                <a:gd name="T44" fmla="*/ 10 w 59"/>
                <a:gd name="T45" fmla="*/ 44 h 60"/>
                <a:gd name="T46" fmla="*/ 13 w 59"/>
                <a:gd name="T47" fmla="*/ 48 h 60"/>
                <a:gd name="T48" fmla="*/ 18 w 59"/>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60"/>
                <a:gd name="T77" fmla="*/ 59 w 5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60">
                  <a:moveTo>
                    <a:pt x="33" y="60"/>
                  </a:moveTo>
                  <a:lnTo>
                    <a:pt x="41" y="56"/>
                  </a:lnTo>
                  <a:lnTo>
                    <a:pt x="48" y="53"/>
                  </a:lnTo>
                  <a:lnTo>
                    <a:pt x="52" y="46"/>
                  </a:lnTo>
                  <a:lnTo>
                    <a:pt x="56" y="40"/>
                  </a:lnTo>
                  <a:lnTo>
                    <a:pt x="59" y="33"/>
                  </a:lnTo>
                  <a:lnTo>
                    <a:pt x="59" y="25"/>
                  </a:lnTo>
                  <a:lnTo>
                    <a:pt x="56" y="18"/>
                  </a:lnTo>
                  <a:lnTo>
                    <a:pt x="52" y="12"/>
                  </a:lnTo>
                  <a:lnTo>
                    <a:pt x="48" y="5"/>
                  </a:lnTo>
                  <a:lnTo>
                    <a:pt x="41" y="2"/>
                  </a:lnTo>
                  <a:lnTo>
                    <a:pt x="33" y="0"/>
                  </a:lnTo>
                  <a:lnTo>
                    <a:pt x="26" y="0"/>
                  </a:lnTo>
                  <a:lnTo>
                    <a:pt x="18" y="2"/>
                  </a:lnTo>
                  <a:lnTo>
                    <a:pt x="11" y="5"/>
                  </a:lnTo>
                  <a:lnTo>
                    <a:pt x="6" y="12"/>
                  </a:lnTo>
                  <a:lnTo>
                    <a:pt x="3" y="18"/>
                  </a:lnTo>
                  <a:lnTo>
                    <a:pt x="0" y="25"/>
                  </a:lnTo>
                  <a:lnTo>
                    <a:pt x="0" y="33"/>
                  </a:lnTo>
                  <a:lnTo>
                    <a:pt x="3" y="40"/>
                  </a:lnTo>
                  <a:lnTo>
                    <a:pt x="6" y="46"/>
                  </a:lnTo>
                  <a:lnTo>
                    <a:pt x="11" y="53"/>
                  </a:lnTo>
                  <a:lnTo>
                    <a:pt x="18" y="56"/>
                  </a:lnTo>
                  <a:lnTo>
                    <a:pt x="26"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53" name="Freeform 59"/>
            <p:cNvSpPr>
              <a:spLocks/>
            </p:cNvSpPr>
            <p:nvPr/>
          </p:nvSpPr>
          <p:spPr bwMode="auto">
            <a:xfrm>
              <a:off x="1015" y="2034"/>
              <a:ext cx="53" cy="57"/>
            </a:xfrm>
            <a:custGeom>
              <a:avLst/>
              <a:gdLst>
                <a:gd name="T0" fmla="*/ 18 w 59"/>
                <a:gd name="T1" fmla="*/ 47 h 59"/>
                <a:gd name="T2" fmla="*/ 22 w 59"/>
                <a:gd name="T3" fmla="*/ 44 h 59"/>
                <a:gd name="T4" fmla="*/ 25 w 59"/>
                <a:gd name="T5" fmla="*/ 42 h 59"/>
                <a:gd name="T6" fmla="*/ 28 w 59"/>
                <a:gd name="T7" fmla="*/ 40 h 59"/>
                <a:gd name="T8" fmla="*/ 29 w 59"/>
                <a:gd name="T9" fmla="*/ 35 h 59"/>
                <a:gd name="T10" fmla="*/ 31 w 59"/>
                <a:gd name="T11" fmla="*/ 27 h 59"/>
                <a:gd name="T12" fmla="*/ 31 w 59"/>
                <a:gd name="T13" fmla="*/ 20 h 59"/>
                <a:gd name="T14" fmla="*/ 29 w 59"/>
                <a:gd name="T15" fmla="*/ 14 h 59"/>
                <a:gd name="T16" fmla="*/ 28 w 59"/>
                <a:gd name="T17" fmla="*/ 12 h 59"/>
                <a:gd name="T18" fmla="*/ 25 w 59"/>
                <a:gd name="T19" fmla="*/ 7 h 59"/>
                <a:gd name="T20" fmla="*/ 22 w 59"/>
                <a:gd name="T21" fmla="*/ 2 h 59"/>
                <a:gd name="T22" fmla="*/ 18 w 59"/>
                <a:gd name="T23" fmla="*/ 0 h 59"/>
                <a:gd name="T24" fmla="*/ 13 w 59"/>
                <a:gd name="T25" fmla="*/ 0 h 59"/>
                <a:gd name="T26" fmla="*/ 10 w 59"/>
                <a:gd name="T27" fmla="*/ 2 h 59"/>
                <a:gd name="T28" fmla="*/ 5 w 59"/>
                <a:gd name="T29" fmla="*/ 7 h 59"/>
                <a:gd name="T30" fmla="*/ 4 w 59"/>
                <a:gd name="T31" fmla="*/ 12 h 59"/>
                <a:gd name="T32" fmla="*/ 3 w 59"/>
                <a:gd name="T33" fmla="*/ 14 h 59"/>
                <a:gd name="T34" fmla="*/ 0 w 59"/>
                <a:gd name="T35" fmla="*/ 20 h 59"/>
                <a:gd name="T36" fmla="*/ 0 w 59"/>
                <a:gd name="T37" fmla="*/ 27 h 59"/>
                <a:gd name="T38" fmla="*/ 3 w 59"/>
                <a:gd name="T39" fmla="*/ 35 h 59"/>
                <a:gd name="T40" fmla="*/ 4 w 59"/>
                <a:gd name="T41" fmla="*/ 40 h 59"/>
                <a:gd name="T42" fmla="*/ 5 w 59"/>
                <a:gd name="T43" fmla="*/ 42 h 59"/>
                <a:gd name="T44" fmla="*/ 10 w 59"/>
                <a:gd name="T45" fmla="*/ 44 h 59"/>
                <a:gd name="T46" fmla="*/ 13 w 59"/>
                <a:gd name="T47" fmla="*/ 47 h 59"/>
                <a:gd name="T48" fmla="*/ 18 w 59"/>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9"/>
                <a:gd name="T77" fmla="*/ 59 w 59"/>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9">
                  <a:moveTo>
                    <a:pt x="33" y="59"/>
                  </a:moveTo>
                  <a:lnTo>
                    <a:pt x="41" y="56"/>
                  </a:lnTo>
                  <a:lnTo>
                    <a:pt x="48" y="53"/>
                  </a:lnTo>
                  <a:lnTo>
                    <a:pt x="52" y="48"/>
                  </a:lnTo>
                  <a:lnTo>
                    <a:pt x="56" y="41"/>
                  </a:lnTo>
                  <a:lnTo>
                    <a:pt x="59" y="33"/>
                  </a:lnTo>
                  <a:lnTo>
                    <a:pt x="59" y="26"/>
                  </a:lnTo>
                  <a:lnTo>
                    <a:pt x="56" y="18"/>
                  </a:lnTo>
                  <a:lnTo>
                    <a:pt x="52" y="12"/>
                  </a:lnTo>
                  <a:lnTo>
                    <a:pt x="48" y="7"/>
                  </a:lnTo>
                  <a:lnTo>
                    <a:pt x="41" y="2"/>
                  </a:lnTo>
                  <a:lnTo>
                    <a:pt x="33" y="0"/>
                  </a:lnTo>
                  <a:lnTo>
                    <a:pt x="26" y="0"/>
                  </a:lnTo>
                  <a:lnTo>
                    <a:pt x="18" y="2"/>
                  </a:lnTo>
                  <a:lnTo>
                    <a:pt x="11" y="7"/>
                  </a:lnTo>
                  <a:lnTo>
                    <a:pt x="6" y="12"/>
                  </a:lnTo>
                  <a:lnTo>
                    <a:pt x="3" y="18"/>
                  </a:lnTo>
                  <a:lnTo>
                    <a:pt x="0" y="26"/>
                  </a:lnTo>
                  <a:lnTo>
                    <a:pt x="0" y="33"/>
                  </a:lnTo>
                  <a:lnTo>
                    <a:pt x="3" y="41"/>
                  </a:lnTo>
                  <a:lnTo>
                    <a:pt x="6" y="48"/>
                  </a:lnTo>
                  <a:lnTo>
                    <a:pt x="11" y="53"/>
                  </a:lnTo>
                  <a:lnTo>
                    <a:pt x="18" y="56"/>
                  </a:lnTo>
                  <a:lnTo>
                    <a:pt x="26"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54" name="Freeform 60"/>
            <p:cNvSpPr>
              <a:spLocks/>
            </p:cNvSpPr>
            <p:nvPr/>
          </p:nvSpPr>
          <p:spPr bwMode="auto">
            <a:xfrm>
              <a:off x="1015" y="1972"/>
              <a:ext cx="53" cy="57"/>
            </a:xfrm>
            <a:custGeom>
              <a:avLst/>
              <a:gdLst>
                <a:gd name="T0" fmla="*/ 18 w 59"/>
                <a:gd name="T1" fmla="*/ 47 h 59"/>
                <a:gd name="T2" fmla="*/ 22 w 59"/>
                <a:gd name="T3" fmla="*/ 45 h 59"/>
                <a:gd name="T4" fmla="*/ 25 w 59"/>
                <a:gd name="T5" fmla="*/ 42 h 59"/>
                <a:gd name="T6" fmla="*/ 28 w 59"/>
                <a:gd name="T7" fmla="*/ 39 h 59"/>
                <a:gd name="T8" fmla="*/ 29 w 59"/>
                <a:gd name="T9" fmla="*/ 35 h 59"/>
                <a:gd name="T10" fmla="*/ 31 w 59"/>
                <a:gd name="T11" fmla="*/ 27 h 59"/>
                <a:gd name="T12" fmla="*/ 31 w 59"/>
                <a:gd name="T13" fmla="*/ 20 h 59"/>
                <a:gd name="T14" fmla="*/ 29 w 59"/>
                <a:gd name="T15" fmla="*/ 14 h 59"/>
                <a:gd name="T16" fmla="*/ 28 w 59"/>
                <a:gd name="T17" fmla="*/ 11 h 59"/>
                <a:gd name="T18" fmla="*/ 25 w 59"/>
                <a:gd name="T19" fmla="*/ 6 h 59"/>
                <a:gd name="T20" fmla="*/ 22 w 59"/>
                <a:gd name="T21" fmla="*/ 3 h 59"/>
                <a:gd name="T22" fmla="*/ 18 w 59"/>
                <a:gd name="T23" fmla="*/ 0 h 59"/>
                <a:gd name="T24" fmla="*/ 13 w 59"/>
                <a:gd name="T25" fmla="*/ 0 h 59"/>
                <a:gd name="T26" fmla="*/ 10 w 59"/>
                <a:gd name="T27" fmla="*/ 3 h 59"/>
                <a:gd name="T28" fmla="*/ 5 w 59"/>
                <a:gd name="T29" fmla="*/ 6 h 59"/>
                <a:gd name="T30" fmla="*/ 4 w 59"/>
                <a:gd name="T31" fmla="*/ 11 h 59"/>
                <a:gd name="T32" fmla="*/ 3 w 59"/>
                <a:gd name="T33" fmla="*/ 14 h 59"/>
                <a:gd name="T34" fmla="*/ 0 w 59"/>
                <a:gd name="T35" fmla="*/ 20 h 59"/>
                <a:gd name="T36" fmla="*/ 0 w 59"/>
                <a:gd name="T37" fmla="*/ 27 h 59"/>
                <a:gd name="T38" fmla="*/ 3 w 59"/>
                <a:gd name="T39" fmla="*/ 35 h 59"/>
                <a:gd name="T40" fmla="*/ 4 w 59"/>
                <a:gd name="T41" fmla="*/ 39 h 59"/>
                <a:gd name="T42" fmla="*/ 5 w 59"/>
                <a:gd name="T43" fmla="*/ 42 h 59"/>
                <a:gd name="T44" fmla="*/ 10 w 59"/>
                <a:gd name="T45" fmla="*/ 45 h 59"/>
                <a:gd name="T46" fmla="*/ 13 w 59"/>
                <a:gd name="T47" fmla="*/ 47 h 59"/>
                <a:gd name="T48" fmla="*/ 18 w 59"/>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9"/>
                <a:gd name="T77" fmla="*/ 59 w 59"/>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9">
                  <a:moveTo>
                    <a:pt x="33" y="59"/>
                  </a:moveTo>
                  <a:lnTo>
                    <a:pt x="41" y="57"/>
                  </a:lnTo>
                  <a:lnTo>
                    <a:pt x="48" y="52"/>
                  </a:lnTo>
                  <a:lnTo>
                    <a:pt x="52" y="47"/>
                  </a:lnTo>
                  <a:lnTo>
                    <a:pt x="56" y="41"/>
                  </a:lnTo>
                  <a:lnTo>
                    <a:pt x="59" y="33"/>
                  </a:lnTo>
                  <a:lnTo>
                    <a:pt x="59" y="26"/>
                  </a:lnTo>
                  <a:lnTo>
                    <a:pt x="56" y="18"/>
                  </a:lnTo>
                  <a:lnTo>
                    <a:pt x="52" y="11"/>
                  </a:lnTo>
                  <a:lnTo>
                    <a:pt x="48" y="6"/>
                  </a:lnTo>
                  <a:lnTo>
                    <a:pt x="41" y="3"/>
                  </a:lnTo>
                  <a:lnTo>
                    <a:pt x="33" y="0"/>
                  </a:lnTo>
                  <a:lnTo>
                    <a:pt x="26" y="0"/>
                  </a:lnTo>
                  <a:lnTo>
                    <a:pt x="18" y="3"/>
                  </a:lnTo>
                  <a:lnTo>
                    <a:pt x="11" y="6"/>
                  </a:lnTo>
                  <a:lnTo>
                    <a:pt x="6" y="11"/>
                  </a:lnTo>
                  <a:lnTo>
                    <a:pt x="3" y="18"/>
                  </a:lnTo>
                  <a:lnTo>
                    <a:pt x="0" y="26"/>
                  </a:lnTo>
                  <a:lnTo>
                    <a:pt x="0" y="33"/>
                  </a:lnTo>
                  <a:lnTo>
                    <a:pt x="3" y="41"/>
                  </a:lnTo>
                  <a:lnTo>
                    <a:pt x="6" y="47"/>
                  </a:lnTo>
                  <a:lnTo>
                    <a:pt x="11" y="52"/>
                  </a:lnTo>
                  <a:lnTo>
                    <a:pt x="18" y="57"/>
                  </a:lnTo>
                  <a:lnTo>
                    <a:pt x="26"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55" name="Freeform 61"/>
            <p:cNvSpPr>
              <a:spLocks/>
            </p:cNvSpPr>
            <p:nvPr/>
          </p:nvSpPr>
          <p:spPr bwMode="auto">
            <a:xfrm>
              <a:off x="1015" y="2201"/>
              <a:ext cx="53" cy="56"/>
            </a:xfrm>
            <a:custGeom>
              <a:avLst/>
              <a:gdLst>
                <a:gd name="T0" fmla="*/ 18 w 59"/>
                <a:gd name="T1" fmla="*/ 46 h 58"/>
                <a:gd name="T2" fmla="*/ 22 w 59"/>
                <a:gd name="T3" fmla="*/ 44 h 58"/>
                <a:gd name="T4" fmla="*/ 25 w 59"/>
                <a:gd name="T5" fmla="*/ 42 h 58"/>
                <a:gd name="T6" fmla="*/ 28 w 59"/>
                <a:gd name="T7" fmla="*/ 38 h 58"/>
                <a:gd name="T8" fmla="*/ 29 w 59"/>
                <a:gd name="T9" fmla="*/ 33 h 58"/>
                <a:gd name="T10" fmla="*/ 31 w 59"/>
                <a:gd name="T11" fmla="*/ 27 h 58"/>
                <a:gd name="T12" fmla="*/ 31 w 59"/>
                <a:gd name="T13" fmla="*/ 19 h 58"/>
                <a:gd name="T14" fmla="*/ 29 w 59"/>
                <a:gd name="T15" fmla="*/ 14 h 58"/>
                <a:gd name="T16" fmla="*/ 28 w 59"/>
                <a:gd name="T17" fmla="*/ 11 h 58"/>
                <a:gd name="T18" fmla="*/ 25 w 59"/>
                <a:gd name="T19" fmla="*/ 5 h 58"/>
                <a:gd name="T20" fmla="*/ 22 w 59"/>
                <a:gd name="T21" fmla="*/ 1 h 58"/>
                <a:gd name="T22" fmla="*/ 18 w 59"/>
                <a:gd name="T23" fmla="*/ 0 h 58"/>
                <a:gd name="T24" fmla="*/ 13 w 59"/>
                <a:gd name="T25" fmla="*/ 0 h 58"/>
                <a:gd name="T26" fmla="*/ 10 w 59"/>
                <a:gd name="T27" fmla="*/ 1 h 58"/>
                <a:gd name="T28" fmla="*/ 5 w 59"/>
                <a:gd name="T29" fmla="*/ 5 h 58"/>
                <a:gd name="T30" fmla="*/ 4 w 59"/>
                <a:gd name="T31" fmla="*/ 11 h 58"/>
                <a:gd name="T32" fmla="*/ 3 w 59"/>
                <a:gd name="T33" fmla="*/ 14 h 58"/>
                <a:gd name="T34" fmla="*/ 0 w 59"/>
                <a:gd name="T35" fmla="*/ 19 h 58"/>
                <a:gd name="T36" fmla="*/ 0 w 59"/>
                <a:gd name="T37" fmla="*/ 27 h 58"/>
                <a:gd name="T38" fmla="*/ 3 w 59"/>
                <a:gd name="T39" fmla="*/ 33 h 58"/>
                <a:gd name="T40" fmla="*/ 4 w 59"/>
                <a:gd name="T41" fmla="*/ 38 h 58"/>
                <a:gd name="T42" fmla="*/ 5 w 59"/>
                <a:gd name="T43" fmla="*/ 42 h 58"/>
                <a:gd name="T44" fmla="*/ 10 w 59"/>
                <a:gd name="T45" fmla="*/ 44 h 58"/>
                <a:gd name="T46" fmla="*/ 13 w 59"/>
                <a:gd name="T47" fmla="*/ 46 h 58"/>
                <a:gd name="T48" fmla="*/ 18 w 59"/>
                <a:gd name="T49" fmla="*/ 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8"/>
                <a:gd name="T77" fmla="*/ 59 w 59"/>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8">
                  <a:moveTo>
                    <a:pt x="33" y="58"/>
                  </a:moveTo>
                  <a:lnTo>
                    <a:pt x="41" y="56"/>
                  </a:lnTo>
                  <a:lnTo>
                    <a:pt x="48" y="53"/>
                  </a:lnTo>
                  <a:lnTo>
                    <a:pt x="52" y="46"/>
                  </a:lnTo>
                  <a:lnTo>
                    <a:pt x="56" y="39"/>
                  </a:lnTo>
                  <a:lnTo>
                    <a:pt x="59" y="33"/>
                  </a:lnTo>
                  <a:lnTo>
                    <a:pt x="59" y="25"/>
                  </a:lnTo>
                  <a:lnTo>
                    <a:pt x="56" y="18"/>
                  </a:lnTo>
                  <a:lnTo>
                    <a:pt x="52" y="11"/>
                  </a:lnTo>
                  <a:lnTo>
                    <a:pt x="48" y="5"/>
                  </a:lnTo>
                  <a:lnTo>
                    <a:pt x="41" y="1"/>
                  </a:lnTo>
                  <a:lnTo>
                    <a:pt x="33" y="0"/>
                  </a:lnTo>
                  <a:lnTo>
                    <a:pt x="26" y="0"/>
                  </a:lnTo>
                  <a:lnTo>
                    <a:pt x="18" y="1"/>
                  </a:lnTo>
                  <a:lnTo>
                    <a:pt x="11" y="5"/>
                  </a:lnTo>
                  <a:lnTo>
                    <a:pt x="6" y="11"/>
                  </a:lnTo>
                  <a:lnTo>
                    <a:pt x="3" y="18"/>
                  </a:lnTo>
                  <a:lnTo>
                    <a:pt x="0" y="25"/>
                  </a:lnTo>
                  <a:lnTo>
                    <a:pt x="0" y="33"/>
                  </a:lnTo>
                  <a:lnTo>
                    <a:pt x="3" y="39"/>
                  </a:lnTo>
                  <a:lnTo>
                    <a:pt x="6" y="46"/>
                  </a:lnTo>
                  <a:lnTo>
                    <a:pt x="11" y="53"/>
                  </a:lnTo>
                  <a:lnTo>
                    <a:pt x="18" y="56"/>
                  </a:lnTo>
                  <a:lnTo>
                    <a:pt x="26" y="58"/>
                  </a:lnTo>
                  <a:lnTo>
                    <a:pt x="33" y="58"/>
                  </a:lnTo>
                </a:path>
              </a:pathLst>
            </a:custGeom>
            <a:noFill/>
            <a:ln w="12700">
              <a:solidFill>
                <a:srgbClr val="000000"/>
              </a:solidFill>
              <a:round/>
              <a:headEnd/>
              <a:tailEnd/>
            </a:ln>
          </p:spPr>
          <p:txBody>
            <a:bodyPr/>
            <a:lstStyle/>
            <a:p>
              <a:endParaRPr lang="en-CA">
                <a:solidFill>
                  <a:prstClr val="black"/>
                </a:solidFill>
              </a:endParaRPr>
            </a:p>
          </p:txBody>
        </p:sp>
        <p:sp>
          <p:nvSpPr>
            <p:cNvPr id="56" name="Freeform 62"/>
            <p:cNvSpPr>
              <a:spLocks/>
            </p:cNvSpPr>
            <p:nvPr/>
          </p:nvSpPr>
          <p:spPr bwMode="auto">
            <a:xfrm>
              <a:off x="1015" y="2515"/>
              <a:ext cx="53" cy="59"/>
            </a:xfrm>
            <a:custGeom>
              <a:avLst/>
              <a:gdLst>
                <a:gd name="T0" fmla="*/ 18 w 59"/>
                <a:gd name="T1" fmla="*/ 54 h 60"/>
                <a:gd name="T2" fmla="*/ 22 w 59"/>
                <a:gd name="T3" fmla="*/ 50 h 60"/>
                <a:gd name="T4" fmla="*/ 25 w 59"/>
                <a:gd name="T5" fmla="*/ 47 h 60"/>
                <a:gd name="T6" fmla="*/ 28 w 59"/>
                <a:gd name="T7" fmla="*/ 42 h 60"/>
                <a:gd name="T8" fmla="*/ 29 w 59"/>
                <a:gd name="T9" fmla="*/ 35 h 60"/>
                <a:gd name="T10" fmla="*/ 31 w 59"/>
                <a:gd name="T11" fmla="*/ 30 h 60"/>
                <a:gd name="T12" fmla="*/ 31 w 59"/>
                <a:gd name="T13" fmla="*/ 27 h 60"/>
                <a:gd name="T14" fmla="*/ 29 w 59"/>
                <a:gd name="T15" fmla="*/ 18 h 60"/>
                <a:gd name="T16" fmla="*/ 28 w 59"/>
                <a:gd name="T17" fmla="*/ 12 h 60"/>
                <a:gd name="T18" fmla="*/ 25 w 59"/>
                <a:gd name="T19" fmla="*/ 7 h 60"/>
                <a:gd name="T20" fmla="*/ 22 w 59"/>
                <a:gd name="T21" fmla="*/ 2 h 60"/>
                <a:gd name="T22" fmla="*/ 18 w 59"/>
                <a:gd name="T23" fmla="*/ 0 h 60"/>
                <a:gd name="T24" fmla="*/ 13 w 59"/>
                <a:gd name="T25" fmla="*/ 0 h 60"/>
                <a:gd name="T26" fmla="*/ 10 w 59"/>
                <a:gd name="T27" fmla="*/ 2 h 60"/>
                <a:gd name="T28" fmla="*/ 5 w 59"/>
                <a:gd name="T29" fmla="*/ 7 h 60"/>
                <a:gd name="T30" fmla="*/ 4 w 59"/>
                <a:gd name="T31" fmla="*/ 12 h 60"/>
                <a:gd name="T32" fmla="*/ 3 w 59"/>
                <a:gd name="T33" fmla="*/ 18 h 60"/>
                <a:gd name="T34" fmla="*/ 0 w 59"/>
                <a:gd name="T35" fmla="*/ 27 h 60"/>
                <a:gd name="T36" fmla="*/ 0 w 59"/>
                <a:gd name="T37" fmla="*/ 30 h 60"/>
                <a:gd name="T38" fmla="*/ 3 w 59"/>
                <a:gd name="T39" fmla="*/ 35 h 60"/>
                <a:gd name="T40" fmla="*/ 4 w 59"/>
                <a:gd name="T41" fmla="*/ 42 h 60"/>
                <a:gd name="T42" fmla="*/ 5 w 59"/>
                <a:gd name="T43" fmla="*/ 47 h 60"/>
                <a:gd name="T44" fmla="*/ 10 w 59"/>
                <a:gd name="T45" fmla="*/ 50 h 60"/>
                <a:gd name="T46" fmla="*/ 13 w 59"/>
                <a:gd name="T47" fmla="*/ 54 h 60"/>
                <a:gd name="T48" fmla="*/ 18 w 59"/>
                <a:gd name="T49" fmla="*/ 54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60"/>
                <a:gd name="T77" fmla="*/ 59 w 5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60">
                  <a:moveTo>
                    <a:pt x="33" y="60"/>
                  </a:moveTo>
                  <a:lnTo>
                    <a:pt x="41" y="56"/>
                  </a:lnTo>
                  <a:lnTo>
                    <a:pt x="48" y="53"/>
                  </a:lnTo>
                  <a:lnTo>
                    <a:pt x="52" y="48"/>
                  </a:lnTo>
                  <a:lnTo>
                    <a:pt x="56" y="41"/>
                  </a:lnTo>
                  <a:lnTo>
                    <a:pt x="59" y="33"/>
                  </a:lnTo>
                  <a:lnTo>
                    <a:pt x="59" y="27"/>
                  </a:lnTo>
                  <a:lnTo>
                    <a:pt x="56" y="18"/>
                  </a:lnTo>
                  <a:lnTo>
                    <a:pt x="52" y="12"/>
                  </a:lnTo>
                  <a:lnTo>
                    <a:pt x="48" y="7"/>
                  </a:lnTo>
                  <a:lnTo>
                    <a:pt x="41" y="2"/>
                  </a:lnTo>
                  <a:lnTo>
                    <a:pt x="33" y="0"/>
                  </a:lnTo>
                  <a:lnTo>
                    <a:pt x="26" y="0"/>
                  </a:lnTo>
                  <a:lnTo>
                    <a:pt x="18" y="2"/>
                  </a:lnTo>
                  <a:lnTo>
                    <a:pt x="11" y="7"/>
                  </a:lnTo>
                  <a:lnTo>
                    <a:pt x="6" y="12"/>
                  </a:lnTo>
                  <a:lnTo>
                    <a:pt x="3" y="18"/>
                  </a:lnTo>
                  <a:lnTo>
                    <a:pt x="0" y="27"/>
                  </a:lnTo>
                  <a:lnTo>
                    <a:pt x="0" y="33"/>
                  </a:lnTo>
                  <a:lnTo>
                    <a:pt x="3" y="41"/>
                  </a:lnTo>
                  <a:lnTo>
                    <a:pt x="6" y="48"/>
                  </a:lnTo>
                  <a:lnTo>
                    <a:pt x="11" y="53"/>
                  </a:lnTo>
                  <a:lnTo>
                    <a:pt x="18" y="56"/>
                  </a:lnTo>
                  <a:lnTo>
                    <a:pt x="26"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57" name="Freeform 63"/>
            <p:cNvSpPr>
              <a:spLocks/>
            </p:cNvSpPr>
            <p:nvPr/>
          </p:nvSpPr>
          <p:spPr bwMode="auto">
            <a:xfrm>
              <a:off x="1015" y="2933"/>
              <a:ext cx="53" cy="58"/>
            </a:xfrm>
            <a:custGeom>
              <a:avLst/>
              <a:gdLst>
                <a:gd name="T0" fmla="*/ 18 w 59"/>
                <a:gd name="T1" fmla="*/ 48 h 60"/>
                <a:gd name="T2" fmla="*/ 22 w 59"/>
                <a:gd name="T3" fmla="*/ 44 h 60"/>
                <a:gd name="T4" fmla="*/ 25 w 59"/>
                <a:gd name="T5" fmla="*/ 43 h 60"/>
                <a:gd name="T6" fmla="*/ 28 w 59"/>
                <a:gd name="T7" fmla="*/ 40 h 60"/>
                <a:gd name="T8" fmla="*/ 29 w 59"/>
                <a:gd name="T9" fmla="*/ 35 h 60"/>
                <a:gd name="T10" fmla="*/ 31 w 59"/>
                <a:gd name="T11" fmla="*/ 27 h 60"/>
                <a:gd name="T12" fmla="*/ 31 w 59"/>
                <a:gd name="T13" fmla="*/ 21 h 60"/>
                <a:gd name="T14" fmla="*/ 29 w 59"/>
                <a:gd name="T15" fmla="*/ 15 h 60"/>
                <a:gd name="T16" fmla="*/ 28 w 59"/>
                <a:gd name="T17" fmla="*/ 12 h 60"/>
                <a:gd name="T18" fmla="*/ 25 w 59"/>
                <a:gd name="T19" fmla="*/ 7 h 60"/>
                <a:gd name="T20" fmla="*/ 22 w 59"/>
                <a:gd name="T21" fmla="*/ 3 h 60"/>
                <a:gd name="T22" fmla="*/ 18 w 59"/>
                <a:gd name="T23" fmla="*/ 0 h 60"/>
                <a:gd name="T24" fmla="*/ 13 w 59"/>
                <a:gd name="T25" fmla="*/ 0 h 60"/>
                <a:gd name="T26" fmla="*/ 10 w 59"/>
                <a:gd name="T27" fmla="*/ 3 h 60"/>
                <a:gd name="T28" fmla="*/ 5 w 59"/>
                <a:gd name="T29" fmla="*/ 7 h 60"/>
                <a:gd name="T30" fmla="*/ 4 w 59"/>
                <a:gd name="T31" fmla="*/ 12 h 60"/>
                <a:gd name="T32" fmla="*/ 3 w 59"/>
                <a:gd name="T33" fmla="*/ 15 h 60"/>
                <a:gd name="T34" fmla="*/ 0 w 59"/>
                <a:gd name="T35" fmla="*/ 21 h 60"/>
                <a:gd name="T36" fmla="*/ 0 w 59"/>
                <a:gd name="T37" fmla="*/ 27 h 60"/>
                <a:gd name="T38" fmla="*/ 3 w 59"/>
                <a:gd name="T39" fmla="*/ 35 h 60"/>
                <a:gd name="T40" fmla="*/ 4 w 59"/>
                <a:gd name="T41" fmla="*/ 40 h 60"/>
                <a:gd name="T42" fmla="*/ 5 w 59"/>
                <a:gd name="T43" fmla="*/ 43 h 60"/>
                <a:gd name="T44" fmla="*/ 10 w 59"/>
                <a:gd name="T45" fmla="*/ 44 h 60"/>
                <a:gd name="T46" fmla="*/ 13 w 59"/>
                <a:gd name="T47" fmla="*/ 48 h 60"/>
                <a:gd name="T48" fmla="*/ 18 w 59"/>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60"/>
                <a:gd name="T77" fmla="*/ 59 w 5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60">
                  <a:moveTo>
                    <a:pt x="33" y="60"/>
                  </a:moveTo>
                  <a:lnTo>
                    <a:pt x="41" y="56"/>
                  </a:lnTo>
                  <a:lnTo>
                    <a:pt x="48" y="53"/>
                  </a:lnTo>
                  <a:lnTo>
                    <a:pt x="52" y="48"/>
                  </a:lnTo>
                  <a:lnTo>
                    <a:pt x="56" y="41"/>
                  </a:lnTo>
                  <a:lnTo>
                    <a:pt x="59" y="33"/>
                  </a:lnTo>
                  <a:lnTo>
                    <a:pt x="59" y="27"/>
                  </a:lnTo>
                  <a:lnTo>
                    <a:pt x="56" y="18"/>
                  </a:lnTo>
                  <a:lnTo>
                    <a:pt x="52" y="12"/>
                  </a:lnTo>
                  <a:lnTo>
                    <a:pt x="48" y="7"/>
                  </a:lnTo>
                  <a:lnTo>
                    <a:pt x="41" y="3"/>
                  </a:lnTo>
                  <a:lnTo>
                    <a:pt x="33" y="0"/>
                  </a:lnTo>
                  <a:lnTo>
                    <a:pt x="26" y="0"/>
                  </a:lnTo>
                  <a:lnTo>
                    <a:pt x="18" y="3"/>
                  </a:lnTo>
                  <a:lnTo>
                    <a:pt x="11" y="7"/>
                  </a:lnTo>
                  <a:lnTo>
                    <a:pt x="6" y="12"/>
                  </a:lnTo>
                  <a:lnTo>
                    <a:pt x="3" y="18"/>
                  </a:lnTo>
                  <a:lnTo>
                    <a:pt x="0" y="27"/>
                  </a:lnTo>
                  <a:lnTo>
                    <a:pt x="0" y="33"/>
                  </a:lnTo>
                  <a:lnTo>
                    <a:pt x="3" y="41"/>
                  </a:lnTo>
                  <a:lnTo>
                    <a:pt x="6" y="48"/>
                  </a:lnTo>
                  <a:lnTo>
                    <a:pt x="11" y="53"/>
                  </a:lnTo>
                  <a:lnTo>
                    <a:pt x="18" y="56"/>
                  </a:lnTo>
                  <a:lnTo>
                    <a:pt x="26"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58" name="Freeform 64"/>
            <p:cNvSpPr>
              <a:spLocks/>
            </p:cNvSpPr>
            <p:nvPr/>
          </p:nvSpPr>
          <p:spPr bwMode="auto">
            <a:xfrm>
              <a:off x="1420" y="1605"/>
              <a:ext cx="52" cy="56"/>
            </a:xfrm>
            <a:custGeom>
              <a:avLst/>
              <a:gdLst>
                <a:gd name="T0" fmla="*/ 18 w 58"/>
                <a:gd name="T1" fmla="*/ 46 h 58"/>
                <a:gd name="T2" fmla="*/ 20 w 58"/>
                <a:gd name="T3" fmla="*/ 45 h 58"/>
                <a:gd name="T4" fmla="*/ 24 w 58"/>
                <a:gd name="T5" fmla="*/ 42 h 58"/>
                <a:gd name="T6" fmla="*/ 28 w 58"/>
                <a:gd name="T7" fmla="*/ 39 h 58"/>
                <a:gd name="T8" fmla="*/ 29 w 58"/>
                <a:gd name="T9" fmla="*/ 34 h 58"/>
                <a:gd name="T10" fmla="*/ 30 w 58"/>
                <a:gd name="T11" fmla="*/ 27 h 58"/>
                <a:gd name="T12" fmla="*/ 30 w 58"/>
                <a:gd name="T13" fmla="*/ 19 h 58"/>
                <a:gd name="T14" fmla="*/ 29 w 58"/>
                <a:gd name="T15" fmla="*/ 14 h 58"/>
                <a:gd name="T16" fmla="*/ 28 w 58"/>
                <a:gd name="T17" fmla="*/ 12 h 58"/>
                <a:gd name="T18" fmla="*/ 24 w 58"/>
                <a:gd name="T19" fmla="*/ 5 h 58"/>
                <a:gd name="T20" fmla="*/ 20 w 58"/>
                <a:gd name="T21" fmla="*/ 2 h 58"/>
                <a:gd name="T22" fmla="*/ 18 w 58"/>
                <a:gd name="T23" fmla="*/ 0 h 58"/>
                <a:gd name="T24" fmla="*/ 13 w 58"/>
                <a:gd name="T25" fmla="*/ 0 h 58"/>
                <a:gd name="T26" fmla="*/ 10 w 58"/>
                <a:gd name="T27" fmla="*/ 2 h 58"/>
                <a:gd name="T28" fmla="*/ 5 w 58"/>
                <a:gd name="T29" fmla="*/ 5 h 58"/>
                <a:gd name="T30" fmla="*/ 4 w 58"/>
                <a:gd name="T31" fmla="*/ 12 h 58"/>
                <a:gd name="T32" fmla="*/ 1 w 58"/>
                <a:gd name="T33" fmla="*/ 14 h 58"/>
                <a:gd name="T34" fmla="*/ 0 w 58"/>
                <a:gd name="T35" fmla="*/ 19 h 58"/>
                <a:gd name="T36" fmla="*/ 0 w 58"/>
                <a:gd name="T37" fmla="*/ 27 h 58"/>
                <a:gd name="T38" fmla="*/ 1 w 58"/>
                <a:gd name="T39" fmla="*/ 34 h 58"/>
                <a:gd name="T40" fmla="*/ 4 w 58"/>
                <a:gd name="T41" fmla="*/ 39 h 58"/>
                <a:gd name="T42" fmla="*/ 5 w 58"/>
                <a:gd name="T43" fmla="*/ 42 h 58"/>
                <a:gd name="T44" fmla="*/ 10 w 58"/>
                <a:gd name="T45" fmla="*/ 45 h 58"/>
                <a:gd name="T46" fmla="*/ 13 w 58"/>
                <a:gd name="T47" fmla="*/ 46 h 58"/>
                <a:gd name="T48" fmla="*/ 18 w 58"/>
                <a:gd name="T49" fmla="*/ 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58"/>
                <a:gd name="T77" fmla="*/ 58 w 58"/>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58">
                  <a:moveTo>
                    <a:pt x="33" y="58"/>
                  </a:moveTo>
                  <a:lnTo>
                    <a:pt x="39" y="57"/>
                  </a:lnTo>
                  <a:lnTo>
                    <a:pt x="46" y="53"/>
                  </a:lnTo>
                  <a:lnTo>
                    <a:pt x="53" y="47"/>
                  </a:lnTo>
                  <a:lnTo>
                    <a:pt x="56" y="40"/>
                  </a:lnTo>
                  <a:lnTo>
                    <a:pt x="58" y="33"/>
                  </a:lnTo>
                  <a:lnTo>
                    <a:pt x="58" y="25"/>
                  </a:lnTo>
                  <a:lnTo>
                    <a:pt x="56" y="19"/>
                  </a:lnTo>
                  <a:lnTo>
                    <a:pt x="53" y="12"/>
                  </a:lnTo>
                  <a:lnTo>
                    <a:pt x="46" y="5"/>
                  </a:lnTo>
                  <a:lnTo>
                    <a:pt x="39" y="2"/>
                  </a:lnTo>
                  <a:lnTo>
                    <a:pt x="33" y="0"/>
                  </a:lnTo>
                  <a:lnTo>
                    <a:pt x="25" y="0"/>
                  </a:lnTo>
                  <a:lnTo>
                    <a:pt x="18" y="2"/>
                  </a:lnTo>
                  <a:lnTo>
                    <a:pt x="11" y="5"/>
                  </a:lnTo>
                  <a:lnTo>
                    <a:pt x="5" y="12"/>
                  </a:lnTo>
                  <a:lnTo>
                    <a:pt x="1" y="19"/>
                  </a:lnTo>
                  <a:lnTo>
                    <a:pt x="0" y="25"/>
                  </a:lnTo>
                  <a:lnTo>
                    <a:pt x="0" y="33"/>
                  </a:lnTo>
                  <a:lnTo>
                    <a:pt x="1" y="40"/>
                  </a:lnTo>
                  <a:lnTo>
                    <a:pt x="5" y="47"/>
                  </a:lnTo>
                  <a:lnTo>
                    <a:pt x="11" y="53"/>
                  </a:lnTo>
                  <a:lnTo>
                    <a:pt x="18" y="57"/>
                  </a:lnTo>
                  <a:lnTo>
                    <a:pt x="25" y="58"/>
                  </a:lnTo>
                  <a:lnTo>
                    <a:pt x="33" y="58"/>
                  </a:lnTo>
                </a:path>
              </a:pathLst>
            </a:custGeom>
            <a:noFill/>
            <a:ln w="12700">
              <a:solidFill>
                <a:srgbClr val="000000"/>
              </a:solidFill>
              <a:round/>
              <a:headEnd/>
              <a:tailEnd/>
            </a:ln>
          </p:spPr>
          <p:txBody>
            <a:bodyPr/>
            <a:lstStyle/>
            <a:p>
              <a:endParaRPr lang="en-CA">
                <a:solidFill>
                  <a:prstClr val="black"/>
                </a:solidFill>
              </a:endParaRPr>
            </a:p>
          </p:txBody>
        </p:sp>
        <p:sp>
          <p:nvSpPr>
            <p:cNvPr id="59" name="Freeform 65"/>
            <p:cNvSpPr>
              <a:spLocks/>
            </p:cNvSpPr>
            <p:nvPr/>
          </p:nvSpPr>
          <p:spPr bwMode="auto">
            <a:xfrm>
              <a:off x="1420" y="1779"/>
              <a:ext cx="52" cy="56"/>
            </a:xfrm>
            <a:custGeom>
              <a:avLst/>
              <a:gdLst>
                <a:gd name="T0" fmla="*/ 18 w 58"/>
                <a:gd name="T1" fmla="*/ 46 h 58"/>
                <a:gd name="T2" fmla="*/ 20 w 58"/>
                <a:gd name="T3" fmla="*/ 44 h 58"/>
                <a:gd name="T4" fmla="*/ 24 w 58"/>
                <a:gd name="T5" fmla="*/ 42 h 58"/>
                <a:gd name="T6" fmla="*/ 28 w 58"/>
                <a:gd name="T7" fmla="*/ 38 h 58"/>
                <a:gd name="T8" fmla="*/ 29 w 58"/>
                <a:gd name="T9" fmla="*/ 33 h 58"/>
                <a:gd name="T10" fmla="*/ 30 w 58"/>
                <a:gd name="T11" fmla="*/ 27 h 58"/>
                <a:gd name="T12" fmla="*/ 30 w 58"/>
                <a:gd name="T13" fmla="*/ 19 h 58"/>
                <a:gd name="T14" fmla="*/ 29 w 58"/>
                <a:gd name="T15" fmla="*/ 14 h 58"/>
                <a:gd name="T16" fmla="*/ 28 w 58"/>
                <a:gd name="T17" fmla="*/ 11 h 58"/>
                <a:gd name="T18" fmla="*/ 24 w 58"/>
                <a:gd name="T19" fmla="*/ 5 h 58"/>
                <a:gd name="T20" fmla="*/ 20 w 58"/>
                <a:gd name="T21" fmla="*/ 1 h 58"/>
                <a:gd name="T22" fmla="*/ 18 w 58"/>
                <a:gd name="T23" fmla="*/ 0 h 58"/>
                <a:gd name="T24" fmla="*/ 13 w 58"/>
                <a:gd name="T25" fmla="*/ 0 h 58"/>
                <a:gd name="T26" fmla="*/ 10 w 58"/>
                <a:gd name="T27" fmla="*/ 1 h 58"/>
                <a:gd name="T28" fmla="*/ 5 w 58"/>
                <a:gd name="T29" fmla="*/ 5 h 58"/>
                <a:gd name="T30" fmla="*/ 4 w 58"/>
                <a:gd name="T31" fmla="*/ 11 h 58"/>
                <a:gd name="T32" fmla="*/ 1 w 58"/>
                <a:gd name="T33" fmla="*/ 14 h 58"/>
                <a:gd name="T34" fmla="*/ 0 w 58"/>
                <a:gd name="T35" fmla="*/ 19 h 58"/>
                <a:gd name="T36" fmla="*/ 0 w 58"/>
                <a:gd name="T37" fmla="*/ 27 h 58"/>
                <a:gd name="T38" fmla="*/ 1 w 58"/>
                <a:gd name="T39" fmla="*/ 33 h 58"/>
                <a:gd name="T40" fmla="*/ 4 w 58"/>
                <a:gd name="T41" fmla="*/ 38 h 58"/>
                <a:gd name="T42" fmla="*/ 5 w 58"/>
                <a:gd name="T43" fmla="*/ 42 h 58"/>
                <a:gd name="T44" fmla="*/ 10 w 58"/>
                <a:gd name="T45" fmla="*/ 44 h 58"/>
                <a:gd name="T46" fmla="*/ 13 w 58"/>
                <a:gd name="T47" fmla="*/ 46 h 58"/>
                <a:gd name="T48" fmla="*/ 18 w 58"/>
                <a:gd name="T49" fmla="*/ 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58"/>
                <a:gd name="T77" fmla="*/ 58 w 58"/>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58">
                  <a:moveTo>
                    <a:pt x="33" y="58"/>
                  </a:moveTo>
                  <a:lnTo>
                    <a:pt x="39" y="56"/>
                  </a:lnTo>
                  <a:lnTo>
                    <a:pt x="46" y="53"/>
                  </a:lnTo>
                  <a:lnTo>
                    <a:pt x="53" y="46"/>
                  </a:lnTo>
                  <a:lnTo>
                    <a:pt x="56" y="39"/>
                  </a:lnTo>
                  <a:lnTo>
                    <a:pt x="58" y="33"/>
                  </a:lnTo>
                  <a:lnTo>
                    <a:pt x="58" y="25"/>
                  </a:lnTo>
                  <a:lnTo>
                    <a:pt x="56" y="18"/>
                  </a:lnTo>
                  <a:lnTo>
                    <a:pt x="53" y="11"/>
                  </a:lnTo>
                  <a:lnTo>
                    <a:pt x="46" y="5"/>
                  </a:lnTo>
                  <a:lnTo>
                    <a:pt x="39" y="1"/>
                  </a:lnTo>
                  <a:lnTo>
                    <a:pt x="33" y="0"/>
                  </a:lnTo>
                  <a:lnTo>
                    <a:pt x="25" y="0"/>
                  </a:lnTo>
                  <a:lnTo>
                    <a:pt x="18" y="1"/>
                  </a:lnTo>
                  <a:lnTo>
                    <a:pt x="11" y="5"/>
                  </a:lnTo>
                  <a:lnTo>
                    <a:pt x="5" y="11"/>
                  </a:lnTo>
                  <a:lnTo>
                    <a:pt x="1" y="18"/>
                  </a:lnTo>
                  <a:lnTo>
                    <a:pt x="0" y="25"/>
                  </a:lnTo>
                  <a:lnTo>
                    <a:pt x="0" y="33"/>
                  </a:lnTo>
                  <a:lnTo>
                    <a:pt x="1" y="39"/>
                  </a:lnTo>
                  <a:lnTo>
                    <a:pt x="5" y="46"/>
                  </a:lnTo>
                  <a:lnTo>
                    <a:pt x="11" y="53"/>
                  </a:lnTo>
                  <a:lnTo>
                    <a:pt x="18" y="56"/>
                  </a:lnTo>
                  <a:lnTo>
                    <a:pt x="25" y="58"/>
                  </a:lnTo>
                  <a:lnTo>
                    <a:pt x="33" y="58"/>
                  </a:lnTo>
                </a:path>
              </a:pathLst>
            </a:custGeom>
            <a:noFill/>
            <a:ln w="12700">
              <a:solidFill>
                <a:srgbClr val="000000"/>
              </a:solidFill>
              <a:round/>
              <a:headEnd/>
              <a:tailEnd/>
            </a:ln>
          </p:spPr>
          <p:txBody>
            <a:bodyPr/>
            <a:lstStyle/>
            <a:p>
              <a:endParaRPr lang="en-CA">
                <a:solidFill>
                  <a:prstClr val="black"/>
                </a:solidFill>
              </a:endParaRPr>
            </a:p>
          </p:txBody>
        </p:sp>
        <p:sp>
          <p:nvSpPr>
            <p:cNvPr id="60" name="Freeform 66"/>
            <p:cNvSpPr>
              <a:spLocks/>
            </p:cNvSpPr>
            <p:nvPr/>
          </p:nvSpPr>
          <p:spPr bwMode="auto">
            <a:xfrm>
              <a:off x="1420" y="1796"/>
              <a:ext cx="52" cy="57"/>
            </a:xfrm>
            <a:custGeom>
              <a:avLst/>
              <a:gdLst>
                <a:gd name="T0" fmla="*/ 18 w 58"/>
                <a:gd name="T1" fmla="*/ 47 h 59"/>
                <a:gd name="T2" fmla="*/ 20 w 58"/>
                <a:gd name="T3" fmla="*/ 44 h 59"/>
                <a:gd name="T4" fmla="*/ 24 w 58"/>
                <a:gd name="T5" fmla="*/ 42 h 59"/>
                <a:gd name="T6" fmla="*/ 28 w 58"/>
                <a:gd name="T7" fmla="*/ 40 h 59"/>
                <a:gd name="T8" fmla="*/ 29 w 58"/>
                <a:gd name="T9" fmla="*/ 35 h 59"/>
                <a:gd name="T10" fmla="*/ 30 w 58"/>
                <a:gd name="T11" fmla="*/ 27 h 59"/>
                <a:gd name="T12" fmla="*/ 30 w 58"/>
                <a:gd name="T13" fmla="*/ 20 h 59"/>
                <a:gd name="T14" fmla="*/ 29 w 58"/>
                <a:gd name="T15" fmla="*/ 14 h 59"/>
                <a:gd name="T16" fmla="*/ 28 w 58"/>
                <a:gd name="T17" fmla="*/ 11 h 59"/>
                <a:gd name="T18" fmla="*/ 24 w 58"/>
                <a:gd name="T19" fmla="*/ 7 h 59"/>
                <a:gd name="T20" fmla="*/ 20 w 58"/>
                <a:gd name="T21" fmla="*/ 2 h 59"/>
                <a:gd name="T22" fmla="*/ 18 w 58"/>
                <a:gd name="T23" fmla="*/ 0 h 59"/>
                <a:gd name="T24" fmla="*/ 13 w 58"/>
                <a:gd name="T25" fmla="*/ 0 h 59"/>
                <a:gd name="T26" fmla="*/ 10 w 58"/>
                <a:gd name="T27" fmla="*/ 2 h 59"/>
                <a:gd name="T28" fmla="*/ 5 w 58"/>
                <a:gd name="T29" fmla="*/ 7 h 59"/>
                <a:gd name="T30" fmla="*/ 4 w 58"/>
                <a:gd name="T31" fmla="*/ 11 h 59"/>
                <a:gd name="T32" fmla="*/ 1 w 58"/>
                <a:gd name="T33" fmla="*/ 14 h 59"/>
                <a:gd name="T34" fmla="*/ 0 w 58"/>
                <a:gd name="T35" fmla="*/ 20 h 59"/>
                <a:gd name="T36" fmla="*/ 0 w 58"/>
                <a:gd name="T37" fmla="*/ 27 h 59"/>
                <a:gd name="T38" fmla="*/ 1 w 58"/>
                <a:gd name="T39" fmla="*/ 35 h 59"/>
                <a:gd name="T40" fmla="*/ 4 w 58"/>
                <a:gd name="T41" fmla="*/ 40 h 59"/>
                <a:gd name="T42" fmla="*/ 5 w 58"/>
                <a:gd name="T43" fmla="*/ 42 h 59"/>
                <a:gd name="T44" fmla="*/ 10 w 58"/>
                <a:gd name="T45" fmla="*/ 44 h 59"/>
                <a:gd name="T46" fmla="*/ 13 w 58"/>
                <a:gd name="T47" fmla="*/ 47 h 59"/>
                <a:gd name="T48" fmla="*/ 18 w 58"/>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59"/>
                <a:gd name="T77" fmla="*/ 58 w 58"/>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59">
                  <a:moveTo>
                    <a:pt x="33" y="59"/>
                  </a:moveTo>
                  <a:lnTo>
                    <a:pt x="39" y="56"/>
                  </a:lnTo>
                  <a:lnTo>
                    <a:pt x="46" y="53"/>
                  </a:lnTo>
                  <a:lnTo>
                    <a:pt x="53" y="48"/>
                  </a:lnTo>
                  <a:lnTo>
                    <a:pt x="56" y="41"/>
                  </a:lnTo>
                  <a:lnTo>
                    <a:pt x="58" y="33"/>
                  </a:lnTo>
                  <a:lnTo>
                    <a:pt x="58" y="26"/>
                  </a:lnTo>
                  <a:lnTo>
                    <a:pt x="56" y="18"/>
                  </a:lnTo>
                  <a:lnTo>
                    <a:pt x="53" y="11"/>
                  </a:lnTo>
                  <a:lnTo>
                    <a:pt x="46" y="7"/>
                  </a:lnTo>
                  <a:lnTo>
                    <a:pt x="39" y="2"/>
                  </a:lnTo>
                  <a:lnTo>
                    <a:pt x="33" y="0"/>
                  </a:lnTo>
                  <a:lnTo>
                    <a:pt x="25" y="0"/>
                  </a:lnTo>
                  <a:lnTo>
                    <a:pt x="18" y="2"/>
                  </a:lnTo>
                  <a:lnTo>
                    <a:pt x="11" y="7"/>
                  </a:lnTo>
                  <a:lnTo>
                    <a:pt x="5" y="11"/>
                  </a:lnTo>
                  <a:lnTo>
                    <a:pt x="1" y="18"/>
                  </a:lnTo>
                  <a:lnTo>
                    <a:pt x="0" y="26"/>
                  </a:lnTo>
                  <a:lnTo>
                    <a:pt x="0" y="33"/>
                  </a:lnTo>
                  <a:lnTo>
                    <a:pt x="1" y="41"/>
                  </a:lnTo>
                  <a:lnTo>
                    <a:pt x="5" y="48"/>
                  </a:lnTo>
                  <a:lnTo>
                    <a:pt x="11" y="53"/>
                  </a:lnTo>
                  <a:lnTo>
                    <a:pt x="18" y="56"/>
                  </a:lnTo>
                  <a:lnTo>
                    <a:pt x="25"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61" name="Freeform 67"/>
            <p:cNvSpPr>
              <a:spLocks/>
            </p:cNvSpPr>
            <p:nvPr/>
          </p:nvSpPr>
          <p:spPr bwMode="auto">
            <a:xfrm>
              <a:off x="1420" y="2188"/>
              <a:ext cx="52" cy="57"/>
            </a:xfrm>
            <a:custGeom>
              <a:avLst/>
              <a:gdLst>
                <a:gd name="T0" fmla="*/ 18 w 58"/>
                <a:gd name="T1" fmla="*/ 47 h 59"/>
                <a:gd name="T2" fmla="*/ 20 w 58"/>
                <a:gd name="T3" fmla="*/ 44 h 59"/>
                <a:gd name="T4" fmla="*/ 24 w 58"/>
                <a:gd name="T5" fmla="*/ 42 h 59"/>
                <a:gd name="T6" fmla="*/ 28 w 58"/>
                <a:gd name="T7" fmla="*/ 39 h 59"/>
                <a:gd name="T8" fmla="*/ 29 w 58"/>
                <a:gd name="T9" fmla="*/ 33 h 59"/>
                <a:gd name="T10" fmla="*/ 30 w 58"/>
                <a:gd name="T11" fmla="*/ 27 h 59"/>
                <a:gd name="T12" fmla="*/ 30 w 58"/>
                <a:gd name="T13" fmla="*/ 18 h 59"/>
                <a:gd name="T14" fmla="*/ 29 w 58"/>
                <a:gd name="T15" fmla="*/ 14 h 59"/>
                <a:gd name="T16" fmla="*/ 28 w 58"/>
                <a:gd name="T17" fmla="*/ 11 h 59"/>
                <a:gd name="T18" fmla="*/ 24 w 58"/>
                <a:gd name="T19" fmla="*/ 5 h 59"/>
                <a:gd name="T20" fmla="*/ 20 w 58"/>
                <a:gd name="T21" fmla="*/ 1 h 59"/>
                <a:gd name="T22" fmla="*/ 18 w 58"/>
                <a:gd name="T23" fmla="*/ 0 h 59"/>
                <a:gd name="T24" fmla="*/ 13 w 58"/>
                <a:gd name="T25" fmla="*/ 0 h 59"/>
                <a:gd name="T26" fmla="*/ 10 w 58"/>
                <a:gd name="T27" fmla="*/ 1 h 59"/>
                <a:gd name="T28" fmla="*/ 5 w 58"/>
                <a:gd name="T29" fmla="*/ 5 h 59"/>
                <a:gd name="T30" fmla="*/ 4 w 58"/>
                <a:gd name="T31" fmla="*/ 11 h 59"/>
                <a:gd name="T32" fmla="*/ 1 w 58"/>
                <a:gd name="T33" fmla="*/ 14 h 59"/>
                <a:gd name="T34" fmla="*/ 0 w 58"/>
                <a:gd name="T35" fmla="*/ 18 h 59"/>
                <a:gd name="T36" fmla="*/ 0 w 58"/>
                <a:gd name="T37" fmla="*/ 27 h 59"/>
                <a:gd name="T38" fmla="*/ 1 w 58"/>
                <a:gd name="T39" fmla="*/ 33 h 59"/>
                <a:gd name="T40" fmla="*/ 4 w 58"/>
                <a:gd name="T41" fmla="*/ 39 h 59"/>
                <a:gd name="T42" fmla="*/ 5 w 58"/>
                <a:gd name="T43" fmla="*/ 42 h 59"/>
                <a:gd name="T44" fmla="*/ 10 w 58"/>
                <a:gd name="T45" fmla="*/ 44 h 59"/>
                <a:gd name="T46" fmla="*/ 13 w 58"/>
                <a:gd name="T47" fmla="*/ 47 h 59"/>
                <a:gd name="T48" fmla="*/ 18 w 58"/>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59"/>
                <a:gd name="T77" fmla="*/ 58 w 58"/>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59">
                  <a:moveTo>
                    <a:pt x="33" y="59"/>
                  </a:moveTo>
                  <a:lnTo>
                    <a:pt x="39" y="56"/>
                  </a:lnTo>
                  <a:lnTo>
                    <a:pt x="46" y="52"/>
                  </a:lnTo>
                  <a:lnTo>
                    <a:pt x="53" y="46"/>
                  </a:lnTo>
                  <a:lnTo>
                    <a:pt x="56" y="39"/>
                  </a:lnTo>
                  <a:lnTo>
                    <a:pt x="58" y="33"/>
                  </a:lnTo>
                  <a:lnTo>
                    <a:pt x="58" y="24"/>
                  </a:lnTo>
                  <a:lnTo>
                    <a:pt x="56" y="18"/>
                  </a:lnTo>
                  <a:lnTo>
                    <a:pt x="53" y="11"/>
                  </a:lnTo>
                  <a:lnTo>
                    <a:pt x="46" y="5"/>
                  </a:lnTo>
                  <a:lnTo>
                    <a:pt x="39" y="1"/>
                  </a:lnTo>
                  <a:lnTo>
                    <a:pt x="33" y="0"/>
                  </a:lnTo>
                  <a:lnTo>
                    <a:pt x="25" y="0"/>
                  </a:lnTo>
                  <a:lnTo>
                    <a:pt x="18" y="1"/>
                  </a:lnTo>
                  <a:lnTo>
                    <a:pt x="11" y="5"/>
                  </a:lnTo>
                  <a:lnTo>
                    <a:pt x="5" y="11"/>
                  </a:lnTo>
                  <a:lnTo>
                    <a:pt x="1" y="18"/>
                  </a:lnTo>
                  <a:lnTo>
                    <a:pt x="0" y="24"/>
                  </a:lnTo>
                  <a:lnTo>
                    <a:pt x="0" y="33"/>
                  </a:lnTo>
                  <a:lnTo>
                    <a:pt x="1" y="39"/>
                  </a:lnTo>
                  <a:lnTo>
                    <a:pt x="5" y="46"/>
                  </a:lnTo>
                  <a:lnTo>
                    <a:pt x="11" y="52"/>
                  </a:lnTo>
                  <a:lnTo>
                    <a:pt x="18" y="56"/>
                  </a:lnTo>
                  <a:lnTo>
                    <a:pt x="25"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62" name="Freeform 68"/>
            <p:cNvSpPr>
              <a:spLocks/>
            </p:cNvSpPr>
            <p:nvPr/>
          </p:nvSpPr>
          <p:spPr bwMode="auto">
            <a:xfrm>
              <a:off x="1420" y="1403"/>
              <a:ext cx="52" cy="57"/>
            </a:xfrm>
            <a:custGeom>
              <a:avLst/>
              <a:gdLst>
                <a:gd name="T0" fmla="*/ 18 w 58"/>
                <a:gd name="T1" fmla="*/ 47 h 59"/>
                <a:gd name="T2" fmla="*/ 20 w 58"/>
                <a:gd name="T3" fmla="*/ 44 h 59"/>
                <a:gd name="T4" fmla="*/ 24 w 58"/>
                <a:gd name="T5" fmla="*/ 42 h 59"/>
                <a:gd name="T6" fmla="*/ 28 w 58"/>
                <a:gd name="T7" fmla="*/ 39 h 59"/>
                <a:gd name="T8" fmla="*/ 29 w 58"/>
                <a:gd name="T9" fmla="*/ 33 h 59"/>
                <a:gd name="T10" fmla="*/ 30 w 58"/>
                <a:gd name="T11" fmla="*/ 27 h 59"/>
                <a:gd name="T12" fmla="*/ 30 w 58"/>
                <a:gd name="T13" fmla="*/ 18 h 59"/>
                <a:gd name="T14" fmla="*/ 29 w 58"/>
                <a:gd name="T15" fmla="*/ 14 h 59"/>
                <a:gd name="T16" fmla="*/ 28 w 58"/>
                <a:gd name="T17" fmla="*/ 11 h 59"/>
                <a:gd name="T18" fmla="*/ 24 w 58"/>
                <a:gd name="T19" fmla="*/ 5 h 59"/>
                <a:gd name="T20" fmla="*/ 20 w 58"/>
                <a:gd name="T21" fmla="*/ 1 h 59"/>
                <a:gd name="T22" fmla="*/ 18 w 58"/>
                <a:gd name="T23" fmla="*/ 0 h 59"/>
                <a:gd name="T24" fmla="*/ 13 w 58"/>
                <a:gd name="T25" fmla="*/ 0 h 59"/>
                <a:gd name="T26" fmla="*/ 10 w 58"/>
                <a:gd name="T27" fmla="*/ 1 h 59"/>
                <a:gd name="T28" fmla="*/ 5 w 58"/>
                <a:gd name="T29" fmla="*/ 5 h 59"/>
                <a:gd name="T30" fmla="*/ 4 w 58"/>
                <a:gd name="T31" fmla="*/ 11 h 59"/>
                <a:gd name="T32" fmla="*/ 1 w 58"/>
                <a:gd name="T33" fmla="*/ 14 h 59"/>
                <a:gd name="T34" fmla="*/ 0 w 58"/>
                <a:gd name="T35" fmla="*/ 18 h 59"/>
                <a:gd name="T36" fmla="*/ 0 w 58"/>
                <a:gd name="T37" fmla="*/ 27 h 59"/>
                <a:gd name="T38" fmla="*/ 1 w 58"/>
                <a:gd name="T39" fmla="*/ 33 h 59"/>
                <a:gd name="T40" fmla="*/ 4 w 58"/>
                <a:gd name="T41" fmla="*/ 39 h 59"/>
                <a:gd name="T42" fmla="*/ 5 w 58"/>
                <a:gd name="T43" fmla="*/ 42 h 59"/>
                <a:gd name="T44" fmla="*/ 10 w 58"/>
                <a:gd name="T45" fmla="*/ 44 h 59"/>
                <a:gd name="T46" fmla="*/ 13 w 58"/>
                <a:gd name="T47" fmla="*/ 47 h 59"/>
                <a:gd name="T48" fmla="*/ 18 w 58"/>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59"/>
                <a:gd name="T77" fmla="*/ 58 w 58"/>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59">
                  <a:moveTo>
                    <a:pt x="33" y="59"/>
                  </a:moveTo>
                  <a:lnTo>
                    <a:pt x="39" y="56"/>
                  </a:lnTo>
                  <a:lnTo>
                    <a:pt x="46" y="53"/>
                  </a:lnTo>
                  <a:lnTo>
                    <a:pt x="53" y="46"/>
                  </a:lnTo>
                  <a:lnTo>
                    <a:pt x="56" y="39"/>
                  </a:lnTo>
                  <a:lnTo>
                    <a:pt x="58" y="33"/>
                  </a:lnTo>
                  <a:lnTo>
                    <a:pt x="58" y="24"/>
                  </a:lnTo>
                  <a:lnTo>
                    <a:pt x="56" y="18"/>
                  </a:lnTo>
                  <a:lnTo>
                    <a:pt x="53" y="11"/>
                  </a:lnTo>
                  <a:lnTo>
                    <a:pt x="46" y="5"/>
                  </a:lnTo>
                  <a:lnTo>
                    <a:pt x="39" y="1"/>
                  </a:lnTo>
                  <a:lnTo>
                    <a:pt x="33" y="0"/>
                  </a:lnTo>
                  <a:lnTo>
                    <a:pt x="25" y="0"/>
                  </a:lnTo>
                  <a:lnTo>
                    <a:pt x="18" y="1"/>
                  </a:lnTo>
                  <a:lnTo>
                    <a:pt x="11" y="5"/>
                  </a:lnTo>
                  <a:lnTo>
                    <a:pt x="5" y="11"/>
                  </a:lnTo>
                  <a:lnTo>
                    <a:pt x="1" y="18"/>
                  </a:lnTo>
                  <a:lnTo>
                    <a:pt x="0" y="24"/>
                  </a:lnTo>
                  <a:lnTo>
                    <a:pt x="0" y="33"/>
                  </a:lnTo>
                  <a:lnTo>
                    <a:pt x="1" y="39"/>
                  </a:lnTo>
                  <a:lnTo>
                    <a:pt x="5" y="46"/>
                  </a:lnTo>
                  <a:lnTo>
                    <a:pt x="11" y="53"/>
                  </a:lnTo>
                  <a:lnTo>
                    <a:pt x="18" y="56"/>
                  </a:lnTo>
                  <a:lnTo>
                    <a:pt x="25"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63" name="Freeform 69"/>
            <p:cNvSpPr>
              <a:spLocks/>
            </p:cNvSpPr>
            <p:nvPr/>
          </p:nvSpPr>
          <p:spPr bwMode="auto">
            <a:xfrm>
              <a:off x="1420" y="1708"/>
              <a:ext cx="52" cy="56"/>
            </a:xfrm>
            <a:custGeom>
              <a:avLst/>
              <a:gdLst>
                <a:gd name="T0" fmla="*/ 18 w 58"/>
                <a:gd name="T1" fmla="*/ 46 h 58"/>
                <a:gd name="T2" fmla="*/ 20 w 58"/>
                <a:gd name="T3" fmla="*/ 44 h 58"/>
                <a:gd name="T4" fmla="*/ 24 w 58"/>
                <a:gd name="T5" fmla="*/ 42 h 58"/>
                <a:gd name="T6" fmla="*/ 28 w 58"/>
                <a:gd name="T7" fmla="*/ 38 h 58"/>
                <a:gd name="T8" fmla="*/ 29 w 58"/>
                <a:gd name="T9" fmla="*/ 34 h 58"/>
                <a:gd name="T10" fmla="*/ 30 w 58"/>
                <a:gd name="T11" fmla="*/ 27 h 58"/>
                <a:gd name="T12" fmla="*/ 30 w 58"/>
                <a:gd name="T13" fmla="*/ 19 h 58"/>
                <a:gd name="T14" fmla="*/ 29 w 58"/>
                <a:gd name="T15" fmla="*/ 14 h 58"/>
                <a:gd name="T16" fmla="*/ 28 w 58"/>
                <a:gd name="T17" fmla="*/ 12 h 58"/>
                <a:gd name="T18" fmla="*/ 24 w 58"/>
                <a:gd name="T19" fmla="*/ 5 h 58"/>
                <a:gd name="T20" fmla="*/ 20 w 58"/>
                <a:gd name="T21" fmla="*/ 2 h 58"/>
                <a:gd name="T22" fmla="*/ 18 w 58"/>
                <a:gd name="T23" fmla="*/ 0 h 58"/>
                <a:gd name="T24" fmla="*/ 13 w 58"/>
                <a:gd name="T25" fmla="*/ 0 h 58"/>
                <a:gd name="T26" fmla="*/ 10 w 58"/>
                <a:gd name="T27" fmla="*/ 2 h 58"/>
                <a:gd name="T28" fmla="*/ 5 w 58"/>
                <a:gd name="T29" fmla="*/ 5 h 58"/>
                <a:gd name="T30" fmla="*/ 4 w 58"/>
                <a:gd name="T31" fmla="*/ 12 h 58"/>
                <a:gd name="T32" fmla="*/ 1 w 58"/>
                <a:gd name="T33" fmla="*/ 14 h 58"/>
                <a:gd name="T34" fmla="*/ 0 w 58"/>
                <a:gd name="T35" fmla="*/ 19 h 58"/>
                <a:gd name="T36" fmla="*/ 0 w 58"/>
                <a:gd name="T37" fmla="*/ 27 h 58"/>
                <a:gd name="T38" fmla="*/ 1 w 58"/>
                <a:gd name="T39" fmla="*/ 34 h 58"/>
                <a:gd name="T40" fmla="*/ 4 w 58"/>
                <a:gd name="T41" fmla="*/ 38 h 58"/>
                <a:gd name="T42" fmla="*/ 5 w 58"/>
                <a:gd name="T43" fmla="*/ 42 h 58"/>
                <a:gd name="T44" fmla="*/ 10 w 58"/>
                <a:gd name="T45" fmla="*/ 44 h 58"/>
                <a:gd name="T46" fmla="*/ 13 w 58"/>
                <a:gd name="T47" fmla="*/ 46 h 58"/>
                <a:gd name="T48" fmla="*/ 18 w 58"/>
                <a:gd name="T49" fmla="*/ 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58"/>
                <a:gd name="T77" fmla="*/ 58 w 58"/>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58">
                  <a:moveTo>
                    <a:pt x="33" y="58"/>
                  </a:moveTo>
                  <a:lnTo>
                    <a:pt x="39" y="56"/>
                  </a:lnTo>
                  <a:lnTo>
                    <a:pt x="46" y="53"/>
                  </a:lnTo>
                  <a:lnTo>
                    <a:pt x="53" y="46"/>
                  </a:lnTo>
                  <a:lnTo>
                    <a:pt x="56" y="40"/>
                  </a:lnTo>
                  <a:lnTo>
                    <a:pt x="58" y="33"/>
                  </a:lnTo>
                  <a:lnTo>
                    <a:pt x="58" y="25"/>
                  </a:lnTo>
                  <a:lnTo>
                    <a:pt x="56" y="18"/>
                  </a:lnTo>
                  <a:lnTo>
                    <a:pt x="53" y="12"/>
                  </a:lnTo>
                  <a:lnTo>
                    <a:pt x="46" y="5"/>
                  </a:lnTo>
                  <a:lnTo>
                    <a:pt x="39" y="2"/>
                  </a:lnTo>
                  <a:lnTo>
                    <a:pt x="33" y="0"/>
                  </a:lnTo>
                  <a:lnTo>
                    <a:pt x="25" y="0"/>
                  </a:lnTo>
                  <a:lnTo>
                    <a:pt x="18" y="2"/>
                  </a:lnTo>
                  <a:lnTo>
                    <a:pt x="11" y="5"/>
                  </a:lnTo>
                  <a:lnTo>
                    <a:pt x="5" y="12"/>
                  </a:lnTo>
                  <a:lnTo>
                    <a:pt x="1" y="18"/>
                  </a:lnTo>
                  <a:lnTo>
                    <a:pt x="0" y="25"/>
                  </a:lnTo>
                  <a:lnTo>
                    <a:pt x="0" y="33"/>
                  </a:lnTo>
                  <a:lnTo>
                    <a:pt x="1" y="40"/>
                  </a:lnTo>
                  <a:lnTo>
                    <a:pt x="5" y="46"/>
                  </a:lnTo>
                  <a:lnTo>
                    <a:pt x="11" y="53"/>
                  </a:lnTo>
                  <a:lnTo>
                    <a:pt x="18" y="56"/>
                  </a:lnTo>
                  <a:lnTo>
                    <a:pt x="25" y="58"/>
                  </a:lnTo>
                  <a:lnTo>
                    <a:pt x="33" y="58"/>
                  </a:lnTo>
                </a:path>
              </a:pathLst>
            </a:custGeom>
            <a:noFill/>
            <a:ln w="12700">
              <a:solidFill>
                <a:srgbClr val="000000"/>
              </a:solidFill>
              <a:round/>
              <a:headEnd/>
              <a:tailEnd/>
            </a:ln>
          </p:spPr>
          <p:txBody>
            <a:bodyPr/>
            <a:lstStyle/>
            <a:p>
              <a:endParaRPr lang="en-CA">
                <a:solidFill>
                  <a:prstClr val="black"/>
                </a:solidFill>
              </a:endParaRPr>
            </a:p>
          </p:txBody>
        </p:sp>
        <p:sp>
          <p:nvSpPr>
            <p:cNvPr id="64" name="Freeform 70"/>
            <p:cNvSpPr>
              <a:spLocks/>
            </p:cNvSpPr>
            <p:nvPr/>
          </p:nvSpPr>
          <p:spPr bwMode="auto">
            <a:xfrm>
              <a:off x="1420" y="2064"/>
              <a:ext cx="52" cy="58"/>
            </a:xfrm>
            <a:custGeom>
              <a:avLst/>
              <a:gdLst>
                <a:gd name="T0" fmla="*/ 18 w 58"/>
                <a:gd name="T1" fmla="*/ 48 h 60"/>
                <a:gd name="T2" fmla="*/ 20 w 58"/>
                <a:gd name="T3" fmla="*/ 45 h 60"/>
                <a:gd name="T4" fmla="*/ 24 w 58"/>
                <a:gd name="T5" fmla="*/ 43 h 60"/>
                <a:gd name="T6" fmla="*/ 28 w 58"/>
                <a:gd name="T7" fmla="*/ 40 h 60"/>
                <a:gd name="T8" fmla="*/ 29 w 58"/>
                <a:gd name="T9" fmla="*/ 36 h 60"/>
                <a:gd name="T10" fmla="*/ 30 w 58"/>
                <a:gd name="T11" fmla="*/ 27 h 60"/>
                <a:gd name="T12" fmla="*/ 30 w 58"/>
                <a:gd name="T13" fmla="*/ 21 h 60"/>
                <a:gd name="T14" fmla="*/ 29 w 58"/>
                <a:gd name="T15" fmla="*/ 15 h 60"/>
                <a:gd name="T16" fmla="*/ 28 w 58"/>
                <a:gd name="T17" fmla="*/ 12 h 60"/>
                <a:gd name="T18" fmla="*/ 24 w 58"/>
                <a:gd name="T19" fmla="*/ 7 h 60"/>
                <a:gd name="T20" fmla="*/ 20 w 58"/>
                <a:gd name="T21" fmla="*/ 4 h 60"/>
                <a:gd name="T22" fmla="*/ 18 w 58"/>
                <a:gd name="T23" fmla="*/ 0 h 60"/>
                <a:gd name="T24" fmla="*/ 13 w 58"/>
                <a:gd name="T25" fmla="*/ 0 h 60"/>
                <a:gd name="T26" fmla="*/ 10 w 58"/>
                <a:gd name="T27" fmla="*/ 4 h 60"/>
                <a:gd name="T28" fmla="*/ 5 w 58"/>
                <a:gd name="T29" fmla="*/ 7 h 60"/>
                <a:gd name="T30" fmla="*/ 4 w 58"/>
                <a:gd name="T31" fmla="*/ 12 h 60"/>
                <a:gd name="T32" fmla="*/ 1 w 58"/>
                <a:gd name="T33" fmla="*/ 15 h 60"/>
                <a:gd name="T34" fmla="*/ 0 w 58"/>
                <a:gd name="T35" fmla="*/ 21 h 60"/>
                <a:gd name="T36" fmla="*/ 0 w 58"/>
                <a:gd name="T37" fmla="*/ 27 h 60"/>
                <a:gd name="T38" fmla="*/ 1 w 58"/>
                <a:gd name="T39" fmla="*/ 36 h 60"/>
                <a:gd name="T40" fmla="*/ 4 w 58"/>
                <a:gd name="T41" fmla="*/ 40 h 60"/>
                <a:gd name="T42" fmla="*/ 5 w 58"/>
                <a:gd name="T43" fmla="*/ 43 h 60"/>
                <a:gd name="T44" fmla="*/ 10 w 58"/>
                <a:gd name="T45" fmla="*/ 45 h 60"/>
                <a:gd name="T46" fmla="*/ 13 w 58"/>
                <a:gd name="T47" fmla="*/ 48 h 60"/>
                <a:gd name="T48" fmla="*/ 18 w 58"/>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60"/>
                <a:gd name="T77" fmla="*/ 58 w 58"/>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60">
                  <a:moveTo>
                    <a:pt x="33" y="60"/>
                  </a:moveTo>
                  <a:lnTo>
                    <a:pt x="39" y="57"/>
                  </a:lnTo>
                  <a:lnTo>
                    <a:pt x="46" y="53"/>
                  </a:lnTo>
                  <a:lnTo>
                    <a:pt x="53" y="48"/>
                  </a:lnTo>
                  <a:lnTo>
                    <a:pt x="56" y="42"/>
                  </a:lnTo>
                  <a:lnTo>
                    <a:pt x="58" y="33"/>
                  </a:lnTo>
                  <a:lnTo>
                    <a:pt x="58" y="27"/>
                  </a:lnTo>
                  <a:lnTo>
                    <a:pt x="56" y="19"/>
                  </a:lnTo>
                  <a:lnTo>
                    <a:pt x="53" y="12"/>
                  </a:lnTo>
                  <a:lnTo>
                    <a:pt x="46" y="7"/>
                  </a:lnTo>
                  <a:lnTo>
                    <a:pt x="39" y="4"/>
                  </a:lnTo>
                  <a:lnTo>
                    <a:pt x="33" y="0"/>
                  </a:lnTo>
                  <a:lnTo>
                    <a:pt x="25" y="0"/>
                  </a:lnTo>
                  <a:lnTo>
                    <a:pt x="18" y="4"/>
                  </a:lnTo>
                  <a:lnTo>
                    <a:pt x="11" y="7"/>
                  </a:lnTo>
                  <a:lnTo>
                    <a:pt x="5" y="12"/>
                  </a:lnTo>
                  <a:lnTo>
                    <a:pt x="1" y="19"/>
                  </a:lnTo>
                  <a:lnTo>
                    <a:pt x="0" y="27"/>
                  </a:lnTo>
                  <a:lnTo>
                    <a:pt x="0" y="33"/>
                  </a:lnTo>
                  <a:lnTo>
                    <a:pt x="1" y="42"/>
                  </a:lnTo>
                  <a:lnTo>
                    <a:pt x="5" y="48"/>
                  </a:lnTo>
                  <a:lnTo>
                    <a:pt x="11" y="53"/>
                  </a:lnTo>
                  <a:lnTo>
                    <a:pt x="18" y="57"/>
                  </a:lnTo>
                  <a:lnTo>
                    <a:pt x="25"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65" name="Freeform 71"/>
            <p:cNvSpPr>
              <a:spLocks/>
            </p:cNvSpPr>
            <p:nvPr/>
          </p:nvSpPr>
          <p:spPr bwMode="auto">
            <a:xfrm>
              <a:off x="1420" y="2064"/>
              <a:ext cx="52" cy="58"/>
            </a:xfrm>
            <a:custGeom>
              <a:avLst/>
              <a:gdLst>
                <a:gd name="T0" fmla="*/ 18 w 58"/>
                <a:gd name="T1" fmla="*/ 48 h 60"/>
                <a:gd name="T2" fmla="*/ 20 w 58"/>
                <a:gd name="T3" fmla="*/ 45 h 60"/>
                <a:gd name="T4" fmla="*/ 24 w 58"/>
                <a:gd name="T5" fmla="*/ 43 h 60"/>
                <a:gd name="T6" fmla="*/ 28 w 58"/>
                <a:gd name="T7" fmla="*/ 40 h 60"/>
                <a:gd name="T8" fmla="*/ 29 w 58"/>
                <a:gd name="T9" fmla="*/ 36 h 60"/>
                <a:gd name="T10" fmla="*/ 30 w 58"/>
                <a:gd name="T11" fmla="*/ 27 h 60"/>
                <a:gd name="T12" fmla="*/ 30 w 58"/>
                <a:gd name="T13" fmla="*/ 21 h 60"/>
                <a:gd name="T14" fmla="*/ 29 w 58"/>
                <a:gd name="T15" fmla="*/ 15 h 60"/>
                <a:gd name="T16" fmla="*/ 28 w 58"/>
                <a:gd name="T17" fmla="*/ 12 h 60"/>
                <a:gd name="T18" fmla="*/ 24 w 58"/>
                <a:gd name="T19" fmla="*/ 7 h 60"/>
                <a:gd name="T20" fmla="*/ 20 w 58"/>
                <a:gd name="T21" fmla="*/ 4 h 60"/>
                <a:gd name="T22" fmla="*/ 18 w 58"/>
                <a:gd name="T23" fmla="*/ 0 h 60"/>
                <a:gd name="T24" fmla="*/ 13 w 58"/>
                <a:gd name="T25" fmla="*/ 0 h 60"/>
                <a:gd name="T26" fmla="*/ 10 w 58"/>
                <a:gd name="T27" fmla="*/ 4 h 60"/>
                <a:gd name="T28" fmla="*/ 5 w 58"/>
                <a:gd name="T29" fmla="*/ 7 h 60"/>
                <a:gd name="T30" fmla="*/ 4 w 58"/>
                <a:gd name="T31" fmla="*/ 12 h 60"/>
                <a:gd name="T32" fmla="*/ 1 w 58"/>
                <a:gd name="T33" fmla="*/ 15 h 60"/>
                <a:gd name="T34" fmla="*/ 0 w 58"/>
                <a:gd name="T35" fmla="*/ 21 h 60"/>
                <a:gd name="T36" fmla="*/ 0 w 58"/>
                <a:gd name="T37" fmla="*/ 27 h 60"/>
                <a:gd name="T38" fmla="*/ 1 w 58"/>
                <a:gd name="T39" fmla="*/ 36 h 60"/>
                <a:gd name="T40" fmla="*/ 4 w 58"/>
                <a:gd name="T41" fmla="*/ 40 h 60"/>
                <a:gd name="T42" fmla="*/ 5 w 58"/>
                <a:gd name="T43" fmla="*/ 43 h 60"/>
                <a:gd name="T44" fmla="*/ 10 w 58"/>
                <a:gd name="T45" fmla="*/ 45 h 60"/>
                <a:gd name="T46" fmla="*/ 13 w 58"/>
                <a:gd name="T47" fmla="*/ 48 h 60"/>
                <a:gd name="T48" fmla="*/ 18 w 58"/>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60"/>
                <a:gd name="T77" fmla="*/ 58 w 58"/>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60">
                  <a:moveTo>
                    <a:pt x="33" y="60"/>
                  </a:moveTo>
                  <a:lnTo>
                    <a:pt x="39" y="57"/>
                  </a:lnTo>
                  <a:lnTo>
                    <a:pt x="46" y="53"/>
                  </a:lnTo>
                  <a:lnTo>
                    <a:pt x="53" y="48"/>
                  </a:lnTo>
                  <a:lnTo>
                    <a:pt x="56" y="42"/>
                  </a:lnTo>
                  <a:lnTo>
                    <a:pt x="58" y="33"/>
                  </a:lnTo>
                  <a:lnTo>
                    <a:pt x="58" y="27"/>
                  </a:lnTo>
                  <a:lnTo>
                    <a:pt x="56" y="19"/>
                  </a:lnTo>
                  <a:lnTo>
                    <a:pt x="53" y="12"/>
                  </a:lnTo>
                  <a:lnTo>
                    <a:pt x="46" y="7"/>
                  </a:lnTo>
                  <a:lnTo>
                    <a:pt x="39" y="4"/>
                  </a:lnTo>
                  <a:lnTo>
                    <a:pt x="33" y="0"/>
                  </a:lnTo>
                  <a:lnTo>
                    <a:pt x="25" y="0"/>
                  </a:lnTo>
                  <a:lnTo>
                    <a:pt x="18" y="4"/>
                  </a:lnTo>
                  <a:lnTo>
                    <a:pt x="11" y="7"/>
                  </a:lnTo>
                  <a:lnTo>
                    <a:pt x="5" y="12"/>
                  </a:lnTo>
                  <a:lnTo>
                    <a:pt x="1" y="19"/>
                  </a:lnTo>
                  <a:lnTo>
                    <a:pt x="0" y="27"/>
                  </a:lnTo>
                  <a:lnTo>
                    <a:pt x="0" y="33"/>
                  </a:lnTo>
                  <a:lnTo>
                    <a:pt x="1" y="42"/>
                  </a:lnTo>
                  <a:lnTo>
                    <a:pt x="5" y="48"/>
                  </a:lnTo>
                  <a:lnTo>
                    <a:pt x="11" y="53"/>
                  </a:lnTo>
                  <a:lnTo>
                    <a:pt x="18" y="57"/>
                  </a:lnTo>
                  <a:lnTo>
                    <a:pt x="25"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66" name="Freeform 72"/>
            <p:cNvSpPr>
              <a:spLocks/>
            </p:cNvSpPr>
            <p:nvPr/>
          </p:nvSpPr>
          <p:spPr bwMode="auto">
            <a:xfrm>
              <a:off x="1420" y="2402"/>
              <a:ext cx="52" cy="57"/>
            </a:xfrm>
            <a:custGeom>
              <a:avLst/>
              <a:gdLst>
                <a:gd name="T0" fmla="*/ 18 w 58"/>
                <a:gd name="T1" fmla="*/ 47 h 59"/>
                <a:gd name="T2" fmla="*/ 20 w 58"/>
                <a:gd name="T3" fmla="*/ 46 h 59"/>
                <a:gd name="T4" fmla="*/ 24 w 58"/>
                <a:gd name="T5" fmla="*/ 43 h 59"/>
                <a:gd name="T6" fmla="*/ 28 w 58"/>
                <a:gd name="T7" fmla="*/ 40 h 59"/>
                <a:gd name="T8" fmla="*/ 29 w 58"/>
                <a:gd name="T9" fmla="*/ 35 h 59"/>
                <a:gd name="T10" fmla="*/ 30 w 58"/>
                <a:gd name="T11" fmla="*/ 29 h 59"/>
                <a:gd name="T12" fmla="*/ 30 w 58"/>
                <a:gd name="T13" fmla="*/ 20 h 59"/>
                <a:gd name="T14" fmla="*/ 29 w 58"/>
                <a:gd name="T15" fmla="*/ 14 h 59"/>
                <a:gd name="T16" fmla="*/ 28 w 58"/>
                <a:gd name="T17" fmla="*/ 13 h 59"/>
                <a:gd name="T18" fmla="*/ 24 w 58"/>
                <a:gd name="T19" fmla="*/ 6 h 59"/>
                <a:gd name="T20" fmla="*/ 20 w 58"/>
                <a:gd name="T21" fmla="*/ 3 h 59"/>
                <a:gd name="T22" fmla="*/ 18 w 58"/>
                <a:gd name="T23" fmla="*/ 0 h 59"/>
                <a:gd name="T24" fmla="*/ 13 w 58"/>
                <a:gd name="T25" fmla="*/ 0 h 59"/>
                <a:gd name="T26" fmla="*/ 10 w 58"/>
                <a:gd name="T27" fmla="*/ 3 h 59"/>
                <a:gd name="T28" fmla="*/ 5 w 58"/>
                <a:gd name="T29" fmla="*/ 6 h 59"/>
                <a:gd name="T30" fmla="*/ 4 w 58"/>
                <a:gd name="T31" fmla="*/ 13 h 59"/>
                <a:gd name="T32" fmla="*/ 1 w 58"/>
                <a:gd name="T33" fmla="*/ 14 h 59"/>
                <a:gd name="T34" fmla="*/ 0 w 58"/>
                <a:gd name="T35" fmla="*/ 20 h 59"/>
                <a:gd name="T36" fmla="*/ 0 w 58"/>
                <a:gd name="T37" fmla="*/ 29 h 59"/>
                <a:gd name="T38" fmla="*/ 1 w 58"/>
                <a:gd name="T39" fmla="*/ 35 h 59"/>
                <a:gd name="T40" fmla="*/ 4 w 58"/>
                <a:gd name="T41" fmla="*/ 40 h 59"/>
                <a:gd name="T42" fmla="*/ 5 w 58"/>
                <a:gd name="T43" fmla="*/ 43 h 59"/>
                <a:gd name="T44" fmla="*/ 10 w 58"/>
                <a:gd name="T45" fmla="*/ 46 h 59"/>
                <a:gd name="T46" fmla="*/ 13 w 58"/>
                <a:gd name="T47" fmla="*/ 47 h 59"/>
                <a:gd name="T48" fmla="*/ 18 w 58"/>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59"/>
                <a:gd name="T77" fmla="*/ 58 w 58"/>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59">
                  <a:moveTo>
                    <a:pt x="33" y="59"/>
                  </a:moveTo>
                  <a:lnTo>
                    <a:pt x="39" y="58"/>
                  </a:lnTo>
                  <a:lnTo>
                    <a:pt x="46" y="54"/>
                  </a:lnTo>
                  <a:lnTo>
                    <a:pt x="53" y="48"/>
                  </a:lnTo>
                  <a:lnTo>
                    <a:pt x="56" y="41"/>
                  </a:lnTo>
                  <a:lnTo>
                    <a:pt x="58" y="35"/>
                  </a:lnTo>
                  <a:lnTo>
                    <a:pt x="58" y="26"/>
                  </a:lnTo>
                  <a:lnTo>
                    <a:pt x="56" y="20"/>
                  </a:lnTo>
                  <a:lnTo>
                    <a:pt x="53" y="13"/>
                  </a:lnTo>
                  <a:lnTo>
                    <a:pt x="46" y="6"/>
                  </a:lnTo>
                  <a:lnTo>
                    <a:pt x="39" y="3"/>
                  </a:lnTo>
                  <a:lnTo>
                    <a:pt x="33" y="0"/>
                  </a:lnTo>
                  <a:lnTo>
                    <a:pt x="25" y="0"/>
                  </a:lnTo>
                  <a:lnTo>
                    <a:pt x="18" y="3"/>
                  </a:lnTo>
                  <a:lnTo>
                    <a:pt x="11" y="6"/>
                  </a:lnTo>
                  <a:lnTo>
                    <a:pt x="5" y="13"/>
                  </a:lnTo>
                  <a:lnTo>
                    <a:pt x="1" y="20"/>
                  </a:lnTo>
                  <a:lnTo>
                    <a:pt x="0" y="26"/>
                  </a:lnTo>
                  <a:lnTo>
                    <a:pt x="0" y="35"/>
                  </a:lnTo>
                  <a:lnTo>
                    <a:pt x="1" y="41"/>
                  </a:lnTo>
                  <a:lnTo>
                    <a:pt x="5" y="48"/>
                  </a:lnTo>
                  <a:lnTo>
                    <a:pt x="11" y="54"/>
                  </a:lnTo>
                  <a:lnTo>
                    <a:pt x="18" y="58"/>
                  </a:lnTo>
                  <a:lnTo>
                    <a:pt x="25"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67" name="Freeform 73"/>
            <p:cNvSpPr>
              <a:spLocks/>
            </p:cNvSpPr>
            <p:nvPr/>
          </p:nvSpPr>
          <p:spPr bwMode="auto">
            <a:xfrm>
              <a:off x="1420" y="2236"/>
              <a:ext cx="52" cy="58"/>
            </a:xfrm>
            <a:custGeom>
              <a:avLst/>
              <a:gdLst>
                <a:gd name="T0" fmla="*/ 18 w 58"/>
                <a:gd name="T1" fmla="*/ 48 h 60"/>
                <a:gd name="T2" fmla="*/ 20 w 58"/>
                <a:gd name="T3" fmla="*/ 44 h 60"/>
                <a:gd name="T4" fmla="*/ 24 w 58"/>
                <a:gd name="T5" fmla="*/ 43 h 60"/>
                <a:gd name="T6" fmla="*/ 28 w 58"/>
                <a:gd name="T7" fmla="*/ 40 h 60"/>
                <a:gd name="T8" fmla="*/ 29 w 58"/>
                <a:gd name="T9" fmla="*/ 35 h 60"/>
                <a:gd name="T10" fmla="*/ 30 w 58"/>
                <a:gd name="T11" fmla="*/ 27 h 60"/>
                <a:gd name="T12" fmla="*/ 30 w 58"/>
                <a:gd name="T13" fmla="*/ 21 h 60"/>
                <a:gd name="T14" fmla="*/ 29 w 58"/>
                <a:gd name="T15" fmla="*/ 15 h 60"/>
                <a:gd name="T16" fmla="*/ 28 w 58"/>
                <a:gd name="T17" fmla="*/ 12 h 60"/>
                <a:gd name="T18" fmla="*/ 24 w 58"/>
                <a:gd name="T19" fmla="*/ 7 h 60"/>
                <a:gd name="T20" fmla="*/ 20 w 58"/>
                <a:gd name="T21" fmla="*/ 3 h 60"/>
                <a:gd name="T22" fmla="*/ 18 w 58"/>
                <a:gd name="T23" fmla="*/ 0 h 60"/>
                <a:gd name="T24" fmla="*/ 13 w 58"/>
                <a:gd name="T25" fmla="*/ 0 h 60"/>
                <a:gd name="T26" fmla="*/ 10 w 58"/>
                <a:gd name="T27" fmla="*/ 3 h 60"/>
                <a:gd name="T28" fmla="*/ 5 w 58"/>
                <a:gd name="T29" fmla="*/ 7 h 60"/>
                <a:gd name="T30" fmla="*/ 4 w 58"/>
                <a:gd name="T31" fmla="*/ 12 h 60"/>
                <a:gd name="T32" fmla="*/ 1 w 58"/>
                <a:gd name="T33" fmla="*/ 15 h 60"/>
                <a:gd name="T34" fmla="*/ 0 w 58"/>
                <a:gd name="T35" fmla="*/ 21 h 60"/>
                <a:gd name="T36" fmla="*/ 0 w 58"/>
                <a:gd name="T37" fmla="*/ 27 h 60"/>
                <a:gd name="T38" fmla="*/ 1 w 58"/>
                <a:gd name="T39" fmla="*/ 35 h 60"/>
                <a:gd name="T40" fmla="*/ 4 w 58"/>
                <a:gd name="T41" fmla="*/ 40 h 60"/>
                <a:gd name="T42" fmla="*/ 5 w 58"/>
                <a:gd name="T43" fmla="*/ 43 h 60"/>
                <a:gd name="T44" fmla="*/ 10 w 58"/>
                <a:gd name="T45" fmla="*/ 44 h 60"/>
                <a:gd name="T46" fmla="*/ 13 w 58"/>
                <a:gd name="T47" fmla="*/ 48 h 60"/>
                <a:gd name="T48" fmla="*/ 18 w 58"/>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60"/>
                <a:gd name="T77" fmla="*/ 58 w 58"/>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60">
                  <a:moveTo>
                    <a:pt x="33" y="60"/>
                  </a:moveTo>
                  <a:lnTo>
                    <a:pt x="39" y="56"/>
                  </a:lnTo>
                  <a:lnTo>
                    <a:pt x="46" y="53"/>
                  </a:lnTo>
                  <a:lnTo>
                    <a:pt x="53" y="48"/>
                  </a:lnTo>
                  <a:lnTo>
                    <a:pt x="56" y="41"/>
                  </a:lnTo>
                  <a:lnTo>
                    <a:pt x="58" y="33"/>
                  </a:lnTo>
                  <a:lnTo>
                    <a:pt x="58" y="27"/>
                  </a:lnTo>
                  <a:lnTo>
                    <a:pt x="56" y="18"/>
                  </a:lnTo>
                  <a:lnTo>
                    <a:pt x="53" y="12"/>
                  </a:lnTo>
                  <a:lnTo>
                    <a:pt x="46" y="7"/>
                  </a:lnTo>
                  <a:lnTo>
                    <a:pt x="39" y="3"/>
                  </a:lnTo>
                  <a:lnTo>
                    <a:pt x="33" y="0"/>
                  </a:lnTo>
                  <a:lnTo>
                    <a:pt x="25" y="0"/>
                  </a:lnTo>
                  <a:lnTo>
                    <a:pt x="18" y="3"/>
                  </a:lnTo>
                  <a:lnTo>
                    <a:pt x="11" y="7"/>
                  </a:lnTo>
                  <a:lnTo>
                    <a:pt x="5" y="12"/>
                  </a:lnTo>
                  <a:lnTo>
                    <a:pt x="1" y="18"/>
                  </a:lnTo>
                  <a:lnTo>
                    <a:pt x="0" y="27"/>
                  </a:lnTo>
                  <a:lnTo>
                    <a:pt x="0" y="33"/>
                  </a:lnTo>
                  <a:lnTo>
                    <a:pt x="1" y="41"/>
                  </a:lnTo>
                  <a:lnTo>
                    <a:pt x="5" y="48"/>
                  </a:lnTo>
                  <a:lnTo>
                    <a:pt x="11" y="53"/>
                  </a:lnTo>
                  <a:lnTo>
                    <a:pt x="18" y="56"/>
                  </a:lnTo>
                  <a:lnTo>
                    <a:pt x="25"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68" name="Freeform 74"/>
            <p:cNvSpPr>
              <a:spLocks/>
            </p:cNvSpPr>
            <p:nvPr/>
          </p:nvSpPr>
          <p:spPr bwMode="auto">
            <a:xfrm>
              <a:off x="1420" y="2132"/>
              <a:ext cx="52" cy="56"/>
            </a:xfrm>
            <a:custGeom>
              <a:avLst/>
              <a:gdLst>
                <a:gd name="T0" fmla="*/ 18 w 58"/>
                <a:gd name="T1" fmla="*/ 46 h 58"/>
                <a:gd name="T2" fmla="*/ 20 w 58"/>
                <a:gd name="T3" fmla="*/ 44 h 58"/>
                <a:gd name="T4" fmla="*/ 24 w 58"/>
                <a:gd name="T5" fmla="*/ 42 h 58"/>
                <a:gd name="T6" fmla="*/ 28 w 58"/>
                <a:gd name="T7" fmla="*/ 38 h 58"/>
                <a:gd name="T8" fmla="*/ 29 w 58"/>
                <a:gd name="T9" fmla="*/ 33 h 58"/>
                <a:gd name="T10" fmla="*/ 30 w 58"/>
                <a:gd name="T11" fmla="*/ 27 h 58"/>
                <a:gd name="T12" fmla="*/ 30 w 58"/>
                <a:gd name="T13" fmla="*/ 19 h 58"/>
                <a:gd name="T14" fmla="*/ 29 w 58"/>
                <a:gd name="T15" fmla="*/ 14 h 58"/>
                <a:gd name="T16" fmla="*/ 28 w 58"/>
                <a:gd name="T17" fmla="*/ 11 h 58"/>
                <a:gd name="T18" fmla="*/ 24 w 58"/>
                <a:gd name="T19" fmla="*/ 5 h 58"/>
                <a:gd name="T20" fmla="*/ 20 w 58"/>
                <a:gd name="T21" fmla="*/ 1 h 58"/>
                <a:gd name="T22" fmla="*/ 18 w 58"/>
                <a:gd name="T23" fmla="*/ 0 h 58"/>
                <a:gd name="T24" fmla="*/ 13 w 58"/>
                <a:gd name="T25" fmla="*/ 0 h 58"/>
                <a:gd name="T26" fmla="*/ 10 w 58"/>
                <a:gd name="T27" fmla="*/ 1 h 58"/>
                <a:gd name="T28" fmla="*/ 5 w 58"/>
                <a:gd name="T29" fmla="*/ 5 h 58"/>
                <a:gd name="T30" fmla="*/ 4 w 58"/>
                <a:gd name="T31" fmla="*/ 11 h 58"/>
                <a:gd name="T32" fmla="*/ 1 w 58"/>
                <a:gd name="T33" fmla="*/ 14 h 58"/>
                <a:gd name="T34" fmla="*/ 0 w 58"/>
                <a:gd name="T35" fmla="*/ 19 h 58"/>
                <a:gd name="T36" fmla="*/ 0 w 58"/>
                <a:gd name="T37" fmla="*/ 27 h 58"/>
                <a:gd name="T38" fmla="*/ 1 w 58"/>
                <a:gd name="T39" fmla="*/ 33 h 58"/>
                <a:gd name="T40" fmla="*/ 4 w 58"/>
                <a:gd name="T41" fmla="*/ 38 h 58"/>
                <a:gd name="T42" fmla="*/ 5 w 58"/>
                <a:gd name="T43" fmla="*/ 42 h 58"/>
                <a:gd name="T44" fmla="*/ 10 w 58"/>
                <a:gd name="T45" fmla="*/ 44 h 58"/>
                <a:gd name="T46" fmla="*/ 13 w 58"/>
                <a:gd name="T47" fmla="*/ 46 h 58"/>
                <a:gd name="T48" fmla="*/ 18 w 58"/>
                <a:gd name="T49" fmla="*/ 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58"/>
                <a:gd name="T77" fmla="*/ 58 w 58"/>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58">
                  <a:moveTo>
                    <a:pt x="33" y="58"/>
                  </a:moveTo>
                  <a:lnTo>
                    <a:pt x="39" y="56"/>
                  </a:lnTo>
                  <a:lnTo>
                    <a:pt x="46" y="53"/>
                  </a:lnTo>
                  <a:lnTo>
                    <a:pt x="53" y="46"/>
                  </a:lnTo>
                  <a:lnTo>
                    <a:pt x="56" y="39"/>
                  </a:lnTo>
                  <a:lnTo>
                    <a:pt x="58" y="33"/>
                  </a:lnTo>
                  <a:lnTo>
                    <a:pt x="58" y="25"/>
                  </a:lnTo>
                  <a:lnTo>
                    <a:pt x="56" y="18"/>
                  </a:lnTo>
                  <a:lnTo>
                    <a:pt x="53" y="11"/>
                  </a:lnTo>
                  <a:lnTo>
                    <a:pt x="46" y="5"/>
                  </a:lnTo>
                  <a:lnTo>
                    <a:pt x="39" y="1"/>
                  </a:lnTo>
                  <a:lnTo>
                    <a:pt x="33" y="0"/>
                  </a:lnTo>
                  <a:lnTo>
                    <a:pt x="25" y="0"/>
                  </a:lnTo>
                  <a:lnTo>
                    <a:pt x="18" y="1"/>
                  </a:lnTo>
                  <a:lnTo>
                    <a:pt x="11" y="5"/>
                  </a:lnTo>
                  <a:lnTo>
                    <a:pt x="5" y="11"/>
                  </a:lnTo>
                  <a:lnTo>
                    <a:pt x="1" y="18"/>
                  </a:lnTo>
                  <a:lnTo>
                    <a:pt x="0" y="25"/>
                  </a:lnTo>
                  <a:lnTo>
                    <a:pt x="0" y="33"/>
                  </a:lnTo>
                  <a:lnTo>
                    <a:pt x="1" y="39"/>
                  </a:lnTo>
                  <a:lnTo>
                    <a:pt x="5" y="46"/>
                  </a:lnTo>
                  <a:lnTo>
                    <a:pt x="11" y="53"/>
                  </a:lnTo>
                  <a:lnTo>
                    <a:pt x="18" y="56"/>
                  </a:lnTo>
                  <a:lnTo>
                    <a:pt x="25" y="58"/>
                  </a:lnTo>
                  <a:lnTo>
                    <a:pt x="33" y="58"/>
                  </a:lnTo>
                </a:path>
              </a:pathLst>
            </a:custGeom>
            <a:noFill/>
            <a:ln w="12700">
              <a:solidFill>
                <a:srgbClr val="000000"/>
              </a:solidFill>
              <a:round/>
              <a:headEnd/>
              <a:tailEnd/>
            </a:ln>
          </p:spPr>
          <p:txBody>
            <a:bodyPr/>
            <a:lstStyle/>
            <a:p>
              <a:endParaRPr lang="en-CA">
                <a:solidFill>
                  <a:prstClr val="black"/>
                </a:solidFill>
              </a:endParaRPr>
            </a:p>
          </p:txBody>
        </p:sp>
        <p:sp>
          <p:nvSpPr>
            <p:cNvPr id="69" name="Freeform 75"/>
            <p:cNvSpPr>
              <a:spLocks/>
            </p:cNvSpPr>
            <p:nvPr/>
          </p:nvSpPr>
          <p:spPr bwMode="auto">
            <a:xfrm>
              <a:off x="1420" y="2247"/>
              <a:ext cx="52" cy="57"/>
            </a:xfrm>
            <a:custGeom>
              <a:avLst/>
              <a:gdLst>
                <a:gd name="T0" fmla="*/ 18 w 58"/>
                <a:gd name="T1" fmla="*/ 47 h 59"/>
                <a:gd name="T2" fmla="*/ 20 w 58"/>
                <a:gd name="T3" fmla="*/ 45 h 59"/>
                <a:gd name="T4" fmla="*/ 24 w 58"/>
                <a:gd name="T5" fmla="*/ 42 h 59"/>
                <a:gd name="T6" fmla="*/ 28 w 58"/>
                <a:gd name="T7" fmla="*/ 40 h 59"/>
                <a:gd name="T8" fmla="*/ 29 w 58"/>
                <a:gd name="T9" fmla="*/ 35 h 59"/>
                <a:gd name="T10" fmla="*/ 30 w 58"/>
                <a:gd name="T11" fmla="*/ 28 h 59"/>
                <a:gd name="T12" fmla="*/ 30 w 58"/>
                <a:gd name="T13" fmla="*/ 20 h 59"/>
                <a:gd name="T14" fmla="*/ 29 w 58"/>
                <a:gd name="T15" fmla="*/ 14 h 59"/>
                <a:gd name="T16" fmla="*/ 28 w 58"/>
                <a:gd name="T17" fmla="*/ 11 h 59"/>
                <a:gd name="T18" fmla="*/ 24 w 58"/>
                <a:gd name="T19" fmla="*/ 6 h 59"/>
                <a:gd name="T20" fmla="*/ 20 w 58"/>
                <a:gd name="T21" fmla="*/ 3 h 59"/>
                <a:gd name="T22" fmla="*/ 18 w 58"/>
                <a:gd name="T23" fmla="*/ 0 h 59"/>
                <a:gd name="T24" fmla="*/ 13 w 58"/>
                <a:gd name="T25" fmla="*/ 0 h 59"/>
                <a:gd name="T26" fmla="*/ 10 w 58"/>
                <a:gd name="T27" fmla="*/ 3 h 59"/>
                <a:gd name="T28" fmla="*/ 5 w 58"/>
                <a:gd name="T29" fmla="*/ 6 h 59"/>
                <a:gd name="T30" fmla="*/ 4 w 58"/>
                <a:gd name="T31" fmla="*/ 11 h 59"/>
                <a:gd name="T32" fmla="*/ 1 w 58"/>
                <a:gd name="T33" fmla="*/ 14 h 59"/>
                <a:gd name="T34" fmla="*/ 0 w 58"/>
                <a:gd name="T35" fmla="*/ 20 h 59"/>
                <a:gd name="T36" fmla="*/ 0 w 58"/>
                <a:gd name="T37" fmla="*/ 28 h 59"/>
                <a:gd name="T38" fmla="*/ 1 w 58"/>
                <a:gd name="T39" fmla="*/ 35 h 59"/>
                <a:gd name="T40" fmla="*/ 4 w 58"/>
                <a:gd name="T41" fmla="*/ 40 h 59"/>
                <a:gd name="T42" fmla="*/ 5 w 58"/>
                <a:gd name="T43" fmla="*/ 42 h 59"/>
                <a:gd name="T44" fmla="*/ 10 w 58"/>
                <a:gd name="T45" fmla="*/ 45 h 59"/>
                <a:gd name="T46" fmla="*/ 13 w 58"/>
                <a:gd name="T47" fmla="*/ 47 h 59"/>
                <a:gd name="T48" fmla="*/ 18 w 58"/>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59"/>
                <a:gd name="T77" fmla="*/ 58 w 58"/>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59">
                  <a:moveTo>
                    <a:pt x="33" y="59"/>
                  </a:moveTo>
                  <a:lnTo>
                    <a:pt x="39" y="57"/>
                  </a:lnTo>
                  <a:lnTo>
                    <a:pt x="46" y="53"/>
                  </a:lnTo>
                  <a:lnTo>
                    <a:pt x="53" y="48"/>
                  </a:lnTo>
                  <a:lnTo>
                    <a:pt x="56" y="41"/>
                  </a:lnTo>
                  <a:lnTo>
                    <a:pt x="58" y="34"/>
                  </a:lnTo>
                  <a:lnTo>
                    <a:pt x="58" y="26"/>
                  </a:lnTo>
                  <a:lnTo>
                    <a:pt x="56" y="19"/>
                  </a:lnTo>
                  <a:lnTo>
                    <a:pt x="53" y="11"/>
                  </a:lnTo>
                  <a:lnTo>
                    <a:pt x="46" y="6"/>
                  </a:lnTo>
                  <a:lnTo>
                    <a:pt x="39" y="3"/>
                  </a:lnTo>
                  <a:lnTo>
                    <a:pt x="33" y="0"/>
                  </a:lnTo>
                  <a:lnTo>
                    <a:pt x="25" y="0"/>
                  </a:lnTo>
                  <a:lnTo>
                    <a:pt x="18" y="3"/>
                  </a:lnTo>
                  <a:lnTo>
                    <a:pt x="11" y="6"/>
                  </a:lnTo>
                  <a:lnTo>
                    <a:pt x="5" y="11"/>
                  </a:lnTo>
                  <a:lnTo>
                    <a:pt x="1" y="19"/>
                  </a:lnTo>
                  <a:lnTo>
                    <a:pt x="0" y="26"/>
                  </a:lnTo>
                  <a:lnTo>
                    <a:pt x="0" y="34"/>
                  </a:lnTo>
                  <a:lnTo>
                    <a:pt x="1" y="41"/>
                  </a:lnTo>
                  <a:lnTo>
                    <a:pt x="5" y="48"/>
                  </a:lnTo>
                  <a:lnTo>
                    <a:pt x="11" y="53"/>
                  </a:lnTo>
                  <a:lnTo>
                    <a:pt x="18" y="57"/>
                  </a:lnTo>
                  <a:lnTo>
                    <a:pt x="25"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70" name="Freeform 76"/>
            <p:cNvSpPr>
              <a:spLocks/>
            </p:cNvSpPr>
            <p:nvPr/>
          </p:nvSpPr>
          <p:spPr bwMode="auto">
            <a:xfrm>
              <a:off x="1420" y="1679"/>
              <a:ext cx="52" cy="56"/>
            </a:xfrm>
            <a:custGeom>
              <a:avLst/>
              <a:gdLst>
                <a:gd name="T0" fmla="*/ 18 w 58"/>
                <a:gd name="T1" fmla="*/ 46 h 58"/>
                <a:gd name="T2" fmla="*/ 20 w 58"/>
                <a:gd name="T3" fmla="*/ 45 h 58"/>
                <a:gd name="T4" fmla="*/ 24 w 58"/>
                <a:gd name="T5" fmla="*/ 42 h 58"/>
                <a:gd name="T6" fmla="*/ 28 w 58"/>
                <a:gd name="T7" fmla="*/ 39 h 58"/>
                <a:gd name="T8" fmla="*/ 29 w 58"/>
                <a:gd name="T9" fmla="*/ 34 h 58"/>
                <a:gd name="T10" fmla="*/ 30 w 58"/>
                <a:gd name="T11" fmla="*/ 27 h 58"/>
                <a:gd name="T12" fmla="*/ 30 w 58"/>
                <a:gd name="T13" fmla="*/ 19 h 58"/>
                <a:gd name="T14" fmla="*/ 29 w 58"/>
                <a:gd name="T15" fmla="*/ 14 h 58"/>
                <a:gd name="T16" fmla="*/ 28 w 58"/>
                <a:gd name="T17" fmla="*/ 12 h 58"/>
                <a:gd name="T18" fmla="*/ 24 w 58"/>
                <a:gd name="T19" fmla="*/ 5 h 58"/>
                <a:gd name="T20" fmla="*/ 20 w 58"/>
                <a:gd name="T21" fmla="*/ 2 h 58"/>
                <a:gd name="T22" fmla="*/ 18 w 58"/>
                <a:gd name="T23" fmla="*/ 0 h 58"/>
                <a:gd name="T24" fmla="*/ 13 w 58"/>
                <a:gd name="T25" fmla="*/ 0 h 58"/>
                <a:gd name="T26" fmla="*/ 10 w 58"/>
                <a:gd name="T27" fmla="*/ 2 h 58"/>
                <a:gd name="T28" fmla="*/ 5 w 58"/>
                <a:gd name="T29" fmla="*/ 5 h 58"/>
                <a:gd name="T30" fmla="*/ 4 w 58"/>
                <a:gd name="T31" fmla="*/ 12 h 58"/>
                <a:gd name="T32" fmla="*/ 1 w 58"/>
                <a:gd name="T33" fmla="*/ 14 h 58"/>
                <a:gd name="T34" fmla="*/ 0 w 58"/>
                <a:gd name="T35" fmla="*/ 19 h 58"/>
                <a:gd name="T36" fmla="*/ 0 w 58"/>
                <a:gd name="T37" fmla="*/ 27 h 58"/>
                <a:gd name="T38" fmla="*/ 1 w 58"/>
                <a:gd name="T39" fmla="*/ 34 h 58"/>
                <a:gd name="T40" fmla="*/ 4 w 58"/>
                <a:gd name="T41" fmla="*/ 39 h 58"/>
                <a:gd name="T42" fmla="*/ 5 w 58"/>
                <a:gd name="T43" fmla="*/ 42 h 58"/>
                <a:gd name="T44" fmla="*/ 10 w 58"/>
                <a:gd name="T45" fmla="*/ 45 h 58"/>
                <a:gd name="T46" fmla="*/ 13 w 58"/>
                <a:gd name="T47" fmla="*/ 46 h 58"/>
                <a:gd name="T48" fmla="*/ 18 w 58"/>
                <a:gd name="T49" fmla="*/ 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58"/>
                <a:gd name="T77" fmla="*/ 58 w 58"/>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58">
                  <a:moveTo>
                    <a:pt x="33" y="58"/>
                  </a:moveTo>
                  <a:lnTo>
                    <a:pt x="39" y="57"/>
                  </a:lnTo>
                  <a:lnTo>
                    <a:pt x="46" y="53"/>
                  </a:lnTo>
                  <a:lnTo>
                    <a:pt x="53" y="47"/>
                  </a:lnTo>
                  <a:lnTo>
                    <a:pt x="56" y="40"/>
                  </a:lnTo>
                  <a:lnTo>
                    <a:pt x="58" y="33"/>
                  </a:lnTo>
                  <a:lnTo>
                    <a:pt x="58" y="25"/>
                  </a:lnTo>
                  <a:lnTo>
                    <a:pt x="56" y="19"/>
                  </a:lnTo>
                  <a:lnTo>
                    <a:pt x="53" y="12"/>
                  </a:lnTo>
                  <a:lnTo>
                    <a:pt x="46" y="5"/>
                  </a:lnTo>
                  <a:lnTo>
                    <a:pt x="39" y="2"/>
                  </a:lnTo>
                  <a:lnTo>
                    <a:pt x="33" y="0"/>
                  </a:lnTo>
                  <a:lnTo>
                    <a:pt x="25" y="0"/>
                  </a:lnTo>
                  <a:lnTo>
                    <a:pt x="18" y="2"/>
                  </a:lnTo>
                  <a:lnTo>
                    <a:pt x="11" y="5"/>
                  </a:lnTo>
                  <a:lnTo>
                    <a:pt x="5" y="12"/>
                  </a:lnTo>
                  <a:lnTo>
                    <a:pt x="1" y="19"/>
                  </a:lnTo>
                  <a:lnTo>
                    <a:pt x="0" y="25"/>
                  </a:lnTo>
                  <a:lnTo>
                    <a:pt x="0" y="33"/>
                  </a:lnTo>
                  <a:lnTo>
                    <a:pt x="1" y="40"/>
                  </a:lnTo>
                  <a:lnTo>
                    <a:pt x="5" y="47"/>
                  </a:lnTo>
                  <a:lnTo>
                    <a:pt x="11" y="53"/>
                  </a:lnTo>
                  <a:lnTo>
                    <a:pt x="18" y="57"/>
                  </a:lnTo>
                  <a:lnTo>
                    <a:pt x="25" y="58"/>
                  </a:lnTo>
                  <a:lnTo>
                    <a:pt x="33" y="58"/>
                  </a:lnTo>
                </a:path>
              </a:pathLst>
            </a:custGeom>
            <a:noFill/>
            <a:ln w="12700">
              <a:solidFill>
                <a:srgbClr val="000000"/>
              </a:solidFill>
              <a:round/>
              <a:headEnd/>
              <a:tailEnd/>
            </a:ln>
          </p:spPr>
          <p:txBody>
            <a:bodyPr/>
            <a:lstStyle/>
            <a:p>
              <a:endParaRPr lang="en-CA">
                <a:solidFill>
                  <a:prstClr val="black"/>
                </a:solidFill>
              </a:endParaRPr>
            </a:p>
          </p:txBody>
        </p:sp>
        <p:sp>
          <p:nvSpPr>
            <p:cNvPr id="71" name="Freeform 77"/>
            <p:cNvSpPr>
              <a:spLocks/>
            </p:cNvSpPr>
            <p:nvPr/>
          </p:nvSpPr>
          <p:spPr bwMode="auto">
            <a:xfrm>
              <a:off x="1420" y="1715"/>
              <a:ext cx="52" cy="57"/>
            </a:xfrm>
            <a:custGeom>
              <a:avLst/>
              <a:gdLst>
                <a:gd name="T0" fmla="*/ 18 w 58"/>
                <a:gd name="T1" fmla="*/ 47 h 59"/>
                <a:gd name="T2" fmla="*/ 20 w 58"/>
                <a:gd name="T3" fmla="*/ 46 h 59"/>
                <a:gd name="T4" fmla="*/ 24 w 58"/>
                <a:gd name="T5" fmla="*/ 42 h 59"/>
                <a:gd name="T6" fmla="*/ 28 w 58"/>
                <a:gd name="T7" fmla="*/ 40 h 59"/>
                <a:gd name="T8" fmla="*/ 29 w 58"/>
                <a:gd name="T9" fmla="*/ 35 h 59"/>
                <a:gd name="T10" fmla="*/ 30 w 58"/>
                <a:gd name="T11" fmla="*/ 28 h 59"/>
                <a:gd name="T12" fmla="*/ 30 w 58"/>
                <a:gd name="T13" fmla="*/ 20 h 59"/>
                <a:gd name="T14" fmla="*/ 29 w 58"/>
                <a:gd name="T15" fmla="*/ 14 h 59"/>
                <a:gd name="T16" fmla="*/ 28 w 58"/>
                <a:gd name="T17" fmla="*/ 11 h 59"/>
                <a:gd name="T18" fmla="*/ 24 w 58"/>
                <a:gd name="T19" fmla="*/ 6 h 59"/>
                <a:gd name="T20" fmla="*/ 20 w 58"/>
                <a:gd name="T21" fmla="*/ 3 h 59"/>
                <a:gd name="T22" fmla="*/ 18 w 58"/>
                <a:gd name="T23" fmla="*/ 0 h 59"/>
                <a:gd name="T24" fmla="*/ 13 w 58"/>
                <a:gd name="T25" fmla="*/ 0 h 59"/>
                <a:gd name="T26" fmla="*/ 10 w 58"/>
                <a:gd name="T27" fmla="*/ 3 h 59"/>
                <a:gd name="T28" fmla="*/ 5 w 58"/>
                <a:gd name="T29" fmla="*/ 6 h 59"/>
                <a:gd name="T30" fmla="*/ 4 w 58"/>
                <a:gd name="T31" fmla="*/ 11 h 59"/>
                <a:gd name="T32" fmla="*/ 1 w 58"/>
                <a:gd name="T33" fmla="*/ 14 h 59"/>
                <a:gd name="T34" fmla="*/ 0 w 58"/>
                <a:gd name="T35" fmla="*/ 20 h 59"/>
                <a:gd name="T36" fmla="*/ 0 w 58"/>
                <a:gd name="T37" fmla="*/ 28 h 59"/>
                <a:gd name="T38" fmla="*/ 1 w 58"/>
                <a:gd name="T39" fmla="*/ 35 h 59"/>
                <a:gd name="T40" fmla="*/ 4 w 58"/>
                <a:gd name="T41" fmla="*/ 40 h 59"/>
                <a:gd name="T42" fmla="*/ 5 w 58"/>
                <a:gd name="T43" fmla="*/ 42 h 59"/>
                <a:gd name="T44" fmla="*/ 10 w 58"/>
                <a:gd name="T45" fmla="*/ 46 h 59"/>
                <a:gd name="T46" fmla="*/ 13 w 58"/>
                <a:gd name="T47" fmla="*/ 47 h 59"/>
                <a:gd name="T48" fmla="*/ 18 w 58"/>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59"/>
                <a:gd name="T77" fmla="*/ 58 w 58"/>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59">
                  <a:moveTo>
                    <a:pt x="33" y="59"/>
                  </a:moveTo>
                  <a:lnTo>
                    <a:pt x="39" y="58"/>
                  </a:lnTo>
                  <a:lnTo>
                    <a:pt x="46" y="53"/>
                  </a:lnTo>
                  <a:lnTo>
                    <a:pt x="53" y="48"/>
                  </a:lnTo>
                  <a:lnTo>
                    <a:pt x="56" y="41"/>
                  </a:lnTo>
                  <a:lnTo>
                    <a:pt x="58" y="34"/>
                  </a:lnTo>
                  <a:lnTo>
                    <a:pt x="58" y="26"/>
                  </a:lnTo>
                  <a:lnTo>
                    <a:pt x="56" y="20"/>
                  </a:lnTo>
                  <a:lnTo>
                    <a:pt x="53" y="11"/>
                  </a:lnTo>
                  <a:lnTo>
                    <a:pt x="46" y="6"/>
                  </a:lnTo>
                  <a:lnTo>
                    <a:pt x="39" y="3"/>
                  </a:lnTo>
                  <a:lnTo>
                    <a:pt x="33" y="0"/>
                  </a:lnTo>
                  <a:lnTo>
                    <a:pt x="25" y="0"/>
                  </a:lnTo>
                  <a:lnTo>
                    <a:pt x="18" y="3"/>
                  </a:lnTo>
                  <a:lnTo>
                    <a:pt x="11" y="6"/>
                  </a:lnTo>
                  <a:lnTo>
                    <a:pt x="5" y="11"/>
                  </a:lnTo>
                  <a:lnTo>
                    <a:pt x="1" y="20"/>
                  </a:lnTo>
                  <a:lnTo>
                    <a:pt x="0" y="26"/>
                  </a:lnTo>
                  <a:lnTo>
                    <a:pt x="0" y="34"/>
                  </a:lnTo>
                  <a:lnTo>
                    <a:pt x="1" y="41"/>
                  </a:lnTo>
                  <a:lnTo>
                    <a:pt x="5" y="48"/>
                  </a:lnTo>
                  <a:lnTo>
                    <a:pt x="11" y="53"/>
                  </a:lnTo>
                  <a:lnTo>
                    <a:pt x="18" y="58"/>
                  </a:lnTo>
                  <a:lnTo>
                    <a:pt x="25"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72" name="Freeform 78"/>
            <p:cNvSpPr>
              <a:spLocks/>
            </p:cNvSpPr>
            <p:nvPr/>
          </p:nvSpPr>
          <p:spPr bwMode="auto">
            <a:xfrm>
              <a:off x="1420" y="1617"/>
              <a:ext cx="52" cy="57"/>
            </a:xfrm>
            <a:custGeom>
              <a:avLst/>
              <a:gdLst>
                <a:gd name="T0" fmla="*/ 18 w 58"/>
                <a:gd name="T1" fmla="*/ 47 h 59"/>
                <a:gd name="T2" fmla="*/ 20 w 58"/>
                <a:gd name="T3" fmla="*/ 46 h 59"/>
                <a:gd name="T4" fmla="*/ 24 w 58"/>
                <a:gd name="T5" fmla="*/ 42 h 59"/>
                <a:gd name="T6" fmla="*/ 28 w 58"/>
                <a:gd name="T7" fmla="*/ 40 h 59"/>
                <a:gd name="T8" fmla="*/ 29 w 58"/>
                <a:gd name="T9" fmla="*/ 35 h 59"/>
                <a:gd name="T10" fmla="*/ 30 w 58"/>
                <a:gd name="T11" fmla="*/ 29 h 59"/>
                <a:gd name="T12" fmla="*/ 30 w 58"/>
                <a:gd name="T13" fmla="*/ 20 h 59"/>
                <a:gd name="T14" fmla="*/ 29 w 58"/>
                <a:gd name="T15" fmla="*/ 14 h 59"/>
                <a:gd name="T16" fmla="*/ 28 w 58"/>
                <a:gd name="T17" fmla="*/ 12 h 59"/>
                <a:gd name="T18" fmla="*/ 24 w 58"/>
                <a:gd name="T19" fmla="*/ 7 h 59"/>
                <a:gd name="T20" fmla="*/ 20 w 58"/>
                <a:gd name="T21" fmla="*/ 3 h 59"/>
                <a:gd name="T22" fmla="*/ 18 w 58"/>
                <a:gd name="T23" fmla="*/ 0 h 59"/>
                <a:gd name="T24" fmla="*/ 13 w 58"/>
                <a:gd name="T25" fmla="*/ 0 h 59"/>
                <a:gd name="T26" fmla="*/ 10 w 58"/>
                <a:gd name="T27" fmla="*/ 3 h 59"/>
                <a:gd name="T28" fmla="*/ 5 w 58"/>
                <a:gd name="T29" fmla="*/ 7 h 59"/>
                <a:gd name="T30" fmla="*/ 4 w 58"/>
                <a:gd name="T31" fmla="*/ 12 h 59"/>
                <a:gd name="T32" fmla="*/ 1 w 58"/>
                <a:gd name="T33" fmla="*/ 14 h 59"/>
                <a:gd name="T34" fmla="*/ 0 w 58"/>
                <a:gd name="T35" fmla="*/ 20 h 59"/>
                <a:gd name="T36" fmla="*/ 0 w 58"/>
                <a:gd name="T37" fmla="*/ 29 h 59"/>
                <a:gd name="T38" fmla="*/ 1 w 58"/>
                <a:gd name="T39" fmla="*/ 35 h 59"/>
                <a:gd name="T40" fmla="*/ 4 w 58"/>
                <a:gd name="T41" fmla="*/ 40 h 59"/>
                <a:gd name="T42" fmla="*/ 5 w 58"/>
                <a:gd name="T43" fmla="*/ 42 h 59"/>
                <a:gd name="T44" fmla="*/ 10 w 58"/>
                <a:gd name="T45" fmla="*/ 46 h 59"/>
                <a:gd name="T46" fmla="*/ 13 w 58"/>
                <a:gd name="T47" fmla="*/ 47 h 59"/>
                <a:gd name="T48" fmla="*/ 18 w 58"/>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59"/>
                <a:gd name="T77" fmla="*/ 58 w 58"/>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59">
                  <a:moveTo>
                    <a:pt x="33" y="59"/>
                  </a:moveTo>
                  <a:lnTo>
                    <a:pt x="39" y="58"/>
                  </a:lnTo>
                  <a:lnTo>
                    <a:pt x="46" y="53"/>
                  </a:lnTo>
                  <a:lnTo>
                    <a:pt x="53" y="48"/>
                  </a:lnTo>
                  <a:lnTo>
                    <a:pt x="56" y="41"/>
                  </a:lnTo>
                  <a:lnTo>
                    <a:pt x="58" y="35"/>
                  </a:lnTo>
                  <a:lnTo>
                    <a:pt x="58" y="26"/>
                  </a:lnTo>
                  <a:lnTo>
                    <a:pt x="56" y="20"/>
                  </a:lnTo>
                  <a:lnTo>
                    <a:pt x="53" y="12"/>
                  </a:lnTo>
                  <a:lnTo>
                    <a:pt x="46" y="7"/>
                  </a:lnTo>
                  <a:lnTo>
                    <a:pt x="39" y="3"/>
                  </a:lnTo>
                  <a:lnTo>
                    <a:pt x="33" y="0"/>
                  </a:lnTo>
                  <a:lnTo>
                    <a:pt x="25" y="0"/>
                  </a:lnTo>
                  <a:lnTo>
                    <a:pt x="18" y="3"/>
                  </a:lnTo>
                  <a:lnTo>
                    <a:pt x="11" y="7"/>
                  </a:lnTo>
                  <a:lnTo>
                    <a:pt x="5" y="12"/>
                  </a:lnTo>
                  <a:lnTo>
                    <a:pt x="1" y="20"/>
                  </a:lnTo>
                  <a:lnTo>
                    <a:pt x="0" y="26"/>
                  </a:lnTo>
                  <a:lnTo>
                    <a:pt x="0" y="35"/>
                  </a:lnTo>
                  <a:lnTo>
                    <a:pt x="1" y="41"/>
                  </a:lnTo>
                  <a:lnTo>
                    <a:pt x="5" y="48"/>
                  </a:lnTo>
                  <a:lnTo>
                    <a:pt x="11" y="53"/>
                  </a:lnTo>
                  <a:lnTo>
                    <a:pt x="18" y="58"/>
                  </a:lnTo>
                  <a:lnTo>
                    <a:pt x="25"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73" name="Freeform 79"/>
            <p:cNvSpPr>
              <a:spLocks/>
            </p:cNvSpPr>
            <p:nvPr/>
          </p:nvSpPr>
          <p:spPr bwMode="auto">
            <a:xfrm>
              <a:off x="1420" y="1734"/>
              <a:ext cx="52" cy="57"/>
            </a:xfrm>
            <a:custGeom>
              <a:avLst/>
              <a:gdLst>
                <a:gd name="T0" fmla="*/ 18 w 58"/>
                <a:gd name="T1" fmla="*/ 47 h 59"/>
                <a:gd name="T2" fmla="*/ 20 w 58"/>
                <a:gd name="T3" fmla="*/ 45 h 59"/>
                <a:gd name="T4" fmla="*/ 24 w 58"/>
                <a:gd name="T5" fmla="*/ 42 h 59"/>
                <a:gd name="T6" fmla="*/ 28 w 58"/>
                <a:gd name="T7" fmla="*/ 39 h 59"/>
                <a:gd name="T8" fmla="*/ 29 w 58"/>
                <a:gd name="T9" fmla="*/ 35 h 59"/>
                <a:gd name="T10" fmla="*/ 30 w 58"/>
                <a:gd name="T11" fmla="*/ 27 h 59"/>
                <a:gd name="T12" fmla="*/ 30 w 58"/>
                <a:gd name="T13" fmla="*/ 20 h 59"/>
                <a:gd name="T14" fmla="*/ 29 w 58"/>
                <a:gd name="T15" fmla="*/ 14 h 59"/>
                <a:gd name="T16" fmla="*/ 28 w 58"/>
                <a:gd name="T17" fmla="*/ 11 h 59"/>
                <a:gd name="T18" fmla="*/ 24 w 58"/>
                <a:gd name="T19" fmla="*/ 6 h 59"/>
                <a:gd name="T20" fmla="*/ 20 w 58"/>
                <a:gd name="T21" fmla="*/ 3 h 59"/>
                <a:gd name="T22" fmla="*/ 18 w 58"/>
                <a:gd name="T23" fmla="*/ 0 h 59"/>
                <a:gd name="T24" fmla="*/ 13 w 58"/>
                <a:gd name="T25" fmla="*/ 0 h 59"/>
                <a:gd name="T26" fmla="*/ 10 w 58"/>
                <a:gd name="T27" fmla="*/ 3 h 59"/>
                <a:gd name="T28" fmla="*/ 5 w 58"/>
                <a:gd name="T29" fmla="*/ 6 h 59"/>
                <a:gd name="T30" fmla="*/ 4 w 58"/>
                <a:gd name="T31" fmla="*/ 11 h 59"/>
                <a:gd name="T32" fmla="*/ 1 w 58"/>
                <a:gd name="T33" fmla="*/ 14 h 59"/>
                <a:gd name="T34" fmla="*/ 0 w 58"/>
                <a:gd name="T35" fmla="*/ 20 h 59"/>
                <a:gd name="T36" fmla="*/ 0 w 58"/>
                <a:gd name="T37" fmla="*/ 27 h 59"/>
                <a:gd name="T38" fmla="*/ 1 w 58"/>
                <a:gd name="T39" fmla="*/ 35 h 59"/>
                <a:gd name="T40" fmla="*/ 4 w 58"/>
                <a:gd name="T41" fmla="*/ 39 h 59"/>
                <a:gd name="T42" fmla="*/ 5 w 58"/>
                <a:gd name="T43" fmla="*/ 42 h 59"/>
                <a:gd name="T44" fmla="*/ 10 w 58"/>
                <a:gd name="T45" fmla="*/ 45 h 59"/>
                <a:gd name="T46" fmla="*/ 13 w 58"/>
                <a:gd name="T47" fmla="*/ 47 h 59"/>
                <a:gd name="T48" fmla="*/ 18 w 58"/>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
                <a:gd name="T76" fmla="*/ 0 h 59"/>
                <a:gd name="T77" fmla="*/ 58 w 58"/>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 h="59">
                  <a:moveTo>
                    <a:pt x="33" y="59"/>
                  </a:moveTo>
                  <a:lnTo>
                    <a:pt x="39" y="57"/>
                  </a:lnTo>
                  <a:lnTo>
                    <a:pt x="46" y="52"/>
                  </a:lnTo>
                  <a:lnTo>
                    <a:pt x="53" y="47"/>
                  </a:lnTo>
                  <a:lnTo>
                    <a:pt x="56" y="41"/>
                  </a:lnTo>
                  <a:lnTo>
                    <a:pt x="58" y="33"/>
                  </a:lnTo>
                  <a:lnTo>
                    <a:pt x="58" y="26"/>
                  </a:lnTo>
                  <a:lnTo>
                    <a:pt x="56" y="18"/>
                  </a:lnTo>
                  <a:lnTo>
                    <a:pt x="53" y="11"/>
                  </a:lnTo>
                  <a:lnTo>
                    <a:pt x="46" y="6"/>
                  </a:lnTo>
                  <a:lnTo>
                    <a:pt x="39" y="3"/>
                  </a:lnTo>
                  <a:lnTo>
                    <a:pt x="33" y="0"/>
                  </a:lnTo>
                  <a:lnTo>
                    <a:pt x="25" y="0"/>
                  </a:lnTo>
                  <a:lnTo>
                    <a:pt x="18" y="3"/>
                  </a:lnTo>
                  <a:lnTo>
                    <a:pt x="11" y="6"/>
                  </a:lnTo>
                  <a:lnTo>
                    <a:pt x="5" y="11"/>
                  </a:lnTo>
                  <a:lnTo>
                    <a:pt x="1" y="18"/>
                  </a:lnTo>
                  <a:lnTo>
                    <a:pt x="0" y="26"/>
                  </a:lnTo>
                  <a:lnTo>
                    <a:pt x="0" y="33"/>
                  </a:lnTo>
                  <a:lnTo>
                    <a:pt x="1" y="41"/>
                  </a:lnTo>
                  <a:lnTo>
                    <a:pt x="5" y="47"/>
                  </a:lnTo>
                  <a:lnTo>
                    <a:pt x="11" y="52"/>
                  </a:lnTo>
                  <a:lnTo>
                    <a:pt x="18" y="57"/>
                  </a:lnTo>
                  <a:lnTo>
                    <a:pt x="25"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74" name="Freeform 80"/>
            <p:cNvSpPr>
              <a:spLocks/>
            </p:cNvSpPr>
            <p:nvPr/>
          </p:nvSpPr>
          <p:spPr bwMode="auto">
            <a:xfrm>
              <a:off x="1824" y="2667"/>
              <a:ext cx="53" cy="58"/>
            </a:xfrm>
            <a:custGeom>
              <a:avLst/>
              <a:gdLst>
                <a:gd name="T0" fmla="*/ 16 w 60"/>
                <a:gd name="T1" fmla="*/ 53 h 59"/>
                <a:gd name="T2" fmla="*/ 20 w 60"/>
                <a:gd name="T3" fmla="*/ 50 h 59"/>
                <a:gd name="T4" fmla="*/ 23 w 60"/>
                <a:gd name="T5" fmla="*/ 47 h 59"/>
                <a:gd name="T6" fmla="*/ 26 w 60"/>
                <a:gd name="T7" fmla="*/ 42 h 59"/>
                <a:gd name="T8" fmla="*/ 27 w 60"/>
                <a:gd name="T9" fmla="*/ 34 h 59"/>
                <a:gd name="T10" fmla="*/ 29 w 60"/>
                <a:gd name="T11" fmla="*/ 29 h 59"/>
                <a:gd name="T12" fmla="*/ 29 w 60"/>
                <a:gd name="T13" fmla="*/ 26 h 59"/>
                <a:gd name="T14" fmla="*/ 27 w 60"/>
                <a:gd name="T15" fmla="*/ 18 h 59"/>
                <a:gd name="T16" fmla="*/ 26 w 60"/>
                <a:gd name="T17" fmla="*/ 12 h 59"/>
                <a:gd name="T18" fmla="*/ 23 w 60"/>
                <a:gd name="T19" fmla="*/ 7 h 59"/>
                <a:gd name="T20" fmla="*/ 20 w 60"/>
                <a:gd name="T21" fmla="*/ 2 h 59"/>
                <a:gd name="T22" fmla="*/ 16 w 60"/>
                <a:gd name="T23" fmla="*/ 0 h 59"/>
                <a:gd name="T24" fmla="*/ 13 w 60"/>
                <a:gd name="T25" fmla="*/ 0 h 59"/>
                <a:gd name="T26" fmla="*/ 9 w 60"/>
                <a:gd name="T27" fmla="*/ 2 h 59"/>
                <a:gd name="T28" fmla="*/ 6 w 60"/>
                <a:gd name="T29" fmla="*/ 7 h 59"/>
                <a:gd name="T30" fmla="*/ 4 w 60"/>
                <a:gd name="T31" fmla="*/ 12 h 59"/>
                <a:gd name="T32" fmla="*/ 2 w 60"/>
                <a:gd name="T33" fmla="*/ 18 h 59"/>
                <a:gd name="T34" fmla="*/ 0 w 60"/>
                <a:gd name="T35" fmla="*/ 26 h 59"/>
                <a:gd name="T36" fmla="*/ 0 w 60"/>
                <a:gd name="T37" fmla="*/ 29 h 59"/>
                <a:gd name="T38" fmla="*/ 2 w 60"/>
                <a:gd name="T39" fmla="*/ 34 h 59"/>
                <a:gd name="T40" fmla="*/ 4 w 60"/>
                <a:gd name="T41" fmla="*/ 42 h 59"/>
                <a:gd name="T42" fmla="*/ 6 w 60"/>
                <a:gd name="T43" fmla="*/ 47 h 59"/>
                <a:gd name="T44" fmla="*/ 9 w 60"/>
                <a:gd name="T45" fmla="*/ 50 h 59"/>
                <a:gd name="T46" fmla="*/ 13 w 60"/>
                <a:gd name="T47" fmla="*/ 53 h 59"/>
                <a:gd name="T48" fmla="*/ 16 w 60"/>
                <a:gd name="T49" fmla="*/ 53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59"/>
                <a:gd name="T77" fmla="*/ 60 w 60"/>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59">
                  <a:moveTo>
                    <a:pt x="33" y="59"/>
                  </a:moveTo>
                  <a:lnTo>
                    <a:pt x="42" y="56"/>
                  </a:lnTo>
                  <a:lnTo>
                    <a:pt x="48" y="53"/>
                  </a:lnTo>
                  <a:lnTo>
                    <a:pt x="53" y="48"/>
                  </a:lnTo>
                  <a:lnTo>
                    <a:pt x="56" y="40"/>
                  </a:lnTo>
                  <a:lnTo>
                    <a:pt x="60" y="33"/>
                  </a:lnTo>
                  <a:lnTo>
                    <a:pt x="60" y="26"/>
                  </a:lnTo>
                  <a:lnTo>
                    <a:pt x="56" y="18"/>
                  </a:lnTo>
                  <a:lnTo>
                    <a:pt x="53" y="12"/>
                  </a:lnTo>
                  <a:lnTo>
                    <a:pt x="48" y="7"/>
                  </a:lnTo>
                  <a:lnTo>
                    <a:pt x="42" y="2"/>
                  </a:lnTo>
                  <a:lnTo>
                    <a:pt x="33" y="0"/>
                  </a:lnTo>
                  <a:lnTo>
                    <a:pt x="27" y="0"/>
                  </a:lnTo>
                  <a:lnTo>
                    <a:pt x="18" y="2"/>
                  </a:lnTo>
                  <a:lnTo>
                    <a:pt x="12" y="7"/>
                  </a:lnTo>
                  <a:lnTo>
                    <a:pt x="7" y="12"/>
                  </a:lnTo>
                  <a:lnTo>
                    <a:pt x="2" y="18"/>
                  </a:lnTo>
                  <a:lnTo>
                    <a:pt x="0" y="26"/>
                  </a:lnTo>
                  <a:lnTo>
                    <a:pt x="0" y="33"/>
                  </a:lnTo>
                  <a:lnTo>
                    <a:pt x="2" y="40"/>
                  </a:lnTo>
                  <a:lnTo>
                    <a:pt x="7" y="48"/>
                  </a:lnTo>
                  <a:lnTo>
                    <a:pt x="12" y="53"/>
                  </a:lnTo>
                  <a:lnTo>
                    <a:pt x="18" y="56"/>
                  </a:lnTo>
                  <a:lnTo>
                    <a:pt x="27"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75" name="Freeform 81"/>
            <p:cNvSpPr>
              <a:spLocks/>
            </p:cNvSpPr>
            <p:nvPr/>
          </p:nvSpPr>
          <p:spPr bwMode="auto">
            <a:xfrm>
              <a:off x="1824" y="1779"/>
              <a:ext cx="53" cy="56"/>
            </a:xfrm>
            <a:custGeom>
              <a:avLst/>
              <a:gdLst>
                <a:gd name="T0" fmla="*/ 16 w 60"/>
                <a:gd name="T1" fmla="*/ 46 h 58"/>
                <a:gd name="T2" fmla="*/ 20 w 60"/>
                <a:gd name="T3" fmla="*/ 44 h 58"/>
                <a:gd name="T4" fmla="*/ 23 w 60"/>
                <a:gd name="T5" fmla="*/ 42 h 58"/>
                <a:gd name="T6" fmla="*/ 26 w 60"/>
                <a:gd name="T7" fmla="*/ 38 h 58"/>
                <a:gd name="T8" fmla="*/ 27 w 60"/>
                <a:gd name="T9" fmla="*/ 33 h 58"/>
                <a:gd name="T10" fmla="*/ 29 w 60"/>
                <a:gd name="T11" fmla="*/ 27 h 58"/>
                <a:gd name="T12" fmla="*/ 29 w 60"/>
                <a:gd name="T13" fmla="*/ 19 h 58"/>
                <a:gd name="T14" fmla="*/ 27 w 60"/>
                <a:gd name="T15" fmla="*/ 14 h 58"/>
                <a:gd name="T16" fmla="*/ 26 w 60"/>
                <a:gd name="T17" fmla="*/ 11 h 58"/>
                <a:gd name="T18" fmla="*/ 23 w 60"/>
                <a:gd name="T19" fmla="*/ 5 h 58"/>
                <a:gd name="T20" fmla="*/ 20 w 60"/>
                <a:gd name="T21" fmla="*/ 1 h 58"/>
                <a:gd name="T22" fmla="*/ 16 w 60"/>
                <a:gd name="T23" fmla="*/ 0 h 58"/>
                <a:gd name="T24" fmla="*/ 13 w 60"/>
                <a:gd name="T25" fmla="*/ 0 h 58"/>
                <a:gd name="T26" fmla="*/ 9 w 60"/>
                <a:gd name="T27" fmla="*/ 1 h 58"/>
                <a:gd name="T28" fmla="*/ 6 w 60"/>
                <a:gd name="T29" fmla="*/ 5 h 58"/>
                <a:gd name="T30" fmla="*/ 4 w 60"/>
                <a:gd name="T31" fmla="*/ 11 h 58"/>
                <a:gd name="T32" fmla="*/ 2 w 60"/>
                <a:gd name="T33" fmla="*/ 14 h 58"/>
                <a:gd name="T34" fmla="*/ 0 w 60"/>
                <a:gd name="T35" fmla="*/ 19 h 58"/>
                <a:gd name="T36" fmla="*/ 0 w 60"/>
                <a:gd name="T37" fmla="*/ 27 h 58"/>
                <a:gd name="T38" fmla="*/ 2 w 60"/>
                <a:gd name="T39" fmla="*/ 33 h 58"/>
                <a:gd name="T40" fmla="*/ 4 w 60"/>
                <a:gd name="T41" fmla="*/ 38 h 58"/>
                <a:gd name="T42" fmla="*/ 6 w 60"/>
                <a:gd name="T43" fmla="*/ 42 h 58"/>
                <a:gd name="T44" fmla="*/ 9 w 60"/>
                <a:gd name="T45" fmla="*/ 44 h 58"/>
                <a:gd name="T46" fmla="*/ 13 w 60"/>
                <a:gd name="T47" fmla="*/ 46 h 58"/>
                <a:gd name="T48" fmla="*/ 16 w 60"/>
                <a:gd name="T49" fmla="*/ 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58"/>
                <a:gd name="T77" fmla="*/ 60 w 60"/>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58">
                  <a:moveTo>
                    <a:pt x="33" y="58"/>
                  </a:moveTo>
                  <a:lnTo>
                    <a:pt x="42" y="56"/>
                  </a:lnTo>
                  <a:lnTo>
                    <a:pt x="48" y="53"/>
                  </a:lnTo>
                  <a:lnTo>
                    <a:pt x="53" y="46"/>
                  </a:lnTo>
                  <a:lnTo>
                    <a:pt x="56" y="39"/>
                  </a:lnTo>
                  <a:lnTo>
                    <a:pt x="60" y="33"/>
                  </a:lnTo>
                  <a:lnTo>
                    <a:pt x="60" y="25"/>
                  </a:lnTo>
                  <a:lnTo>
                    <a:pt x="56" y="18"/>
                  </a:lnTo>
                  <a:lnTo>
                    <a:pt x="53" y="11"/>
                  </a:lnTo>
                  <a:lnTo>
                    <a:pt x="48" y="5"/>
                  </a:lnTo>
                  <a:lnTo>
                    <a:pt x="42" y="1"/>
                  </a:lnTo>
                  <a:lnTo>
                    <a:pt x="33" y="0"/>
                  </a:lnTo>
                  <a:lnTo>
                    <a:pt x="27" y="0"/>
                  </a:lnTo>
                  <a:lnTo>
                    <a:pt x="18" y="1"/>
                  </a:lnTo>
                  <a:lnTo>
                    <a:pt x="12" y="5"/>
                  </a:lnTo>
                  <a:lnTo>
                    <a:pt x="7" y="11"/>
                  </a:lnTo>
                  <a:lnTo>
                    <a:pt x="2" y="18"/>
                  </a:lnTo>
                  <a:lnTo>
                    <a:pt x="0" y="25"/>
                  </a:lnTo>
                  <a:lnTo>
                    <a:pt x="0" y="33"/>
                  </a:lnTo>
                  <a:lnTo>
                    <a:pt x="2" y="39"/>
                  </a:lnTo>
                  <a:lnTo>
                    <a:pt x="7" y="46"/>
                  </a:lnTo>
                  <a:lnTo>
                    <a:pt x="12" y="53"/>
                  </a:lnTo>
                  <a:lnTo>
                    <a:pt x="18" y="56"/>
                  </a:lnTo>
                  <a:lnTo>
                    <a:pt x="27" y="58"/>
                  </a:lnTo>
                  <a:lnTo>
                    <a:pt x="33" y="58"/>
                  </a:lnTo>
                </a:path>
              </a:pathLst>
            </a:custGeom>
            <a:noFill/>
            <a:ln w="12700">
              <a:solidFill>
                <a:srgbClr val="000000"/>
              </a:solidFill>
              <a:round/>
              <a:headEnd/>
              <a:tailEnd/>
            </a:ln>
          </p:spPr>
          <p:txBody>
            <a:bodyPr/>
            <a:lstStyle/>
            <a:p>
              <a:endParaRPr lang="en-CA">
                <a:solidFill>
                  <a:prstClr val="black"/>
                </a:solidFill>
              </a:endParaRPr>
            </a:p>
          </p:txBody>
        </p:sp>
        <p:sp>
          <p:nvSpPr>
            <p:cNvPr id="76" name="Freeform 82"/>
            <p:cNvSpPr>
              <a:spLocks/>
            </p:cNvSpPr>
            <p:nvPr/>
          </p:nvSpPr>
          <p:spPr bwMode="auto">
            <a:xfrm>
              <a:off x="1824" y="1636"/>
              <a:ext cx="53" cy="57"/>
            </a:xfrm>
            <a:custGeom>
              <a:avLst/>
              <a:gdLst>
                <a:gd name="T0" fmla="*/ 16 w 60"/>
                <a:gd name="T1" fmla="*/ 47 h 59"/>
                <a:gd name="T2" fmla="*/ 20 w 60"/>
                <a:gd name="T3" fmla="*/ 44 h 59"/>
                <a:gd name="T4" fmla="*/ 23 w 60"/>
                <a:gd name="T5" fmla="*/ 42 h 59"/>
                <a:gd name="T6" fmla="*/ 26 w 60"/>
                <a:gd name="T7" fmla="*/ 40 h 59"/>
                <a:gd name="T8" fmla="*/ 27 w 60"/>
                <a:gd name="T9" fmla="*/ 33 h 59"/>
                <a:gd name="T10" fmla="*/ 29 w 60"/>
                <a:gd name="T11" fmla="*/ 27 h 59"/>
                <a:gd name="T12" fmla="*/ 29 w 60"/>
                <a:gd name="T13" fmla="*/ 20 h 59"/>
                <a:gd name="T14" fmla="*/ 27 w 60"/>
                <a:gd name="T15" fmla="*/ 14 h 59"/>
                <a:gd name="T16" fmla="*/ 26 w 60"/>
                <a:gd name="T17" fmla="*/ 11 h 59"/>
                <a:gd name="T18" fmla="*/ 23 w 60"/>
                <a:gd name="T19" fmla="*/ 6 h 59"/>
                <a:gd name="T20" fmla="*/ 20 w 60"/>
                <a:gd name="T21" fmla="*/ 1 h 59"/>
                <a:gd name="T22" fmla="*/ 16 w 60"/>
                <a:gd name="T23" fmla="*/ 0 h 59"/>
                <a:gd name="T24" fmla="*/ 13 w 60"/>
                <a:gd name="T25" fmla="*/ 0 h 59"/>
                <a:gd name="T26" fmla="*/ 9 w 60"/>
                <a:gd name="T27" fmla="*/ 1 h 59"/>
                <a:gd name="T28" fmla="*/ 6 w 60"/>
                <a:gd name="T29" fmla="*/ 6 h 59"/>
                <a:gd name="T30" fmla="*/ 4 w 60"/>
                <a:gd name="T31" fmla="*/ 11 h 59"/>
                <a:gd name="T32" fmla="*/ 2 w 60"/>
                <a:gd name="T33" fmla="*/ 14 h 59"/>
                <a:gd name="T34" fmla="*/ 0 w 60"/>
                <a:gd name="T35" fmla="*/ 20 h 59"/>
                <a:gd name="T36" fmla="*/ 0 w 60"/>
                <a:gd name="T37" fmla="*/ 27 h 59"/>
                <a:gd name="T38" fmla="*/ 2 w 60"/>
                <a:gd name="T39" fmla="*/ 33 h 59"/>
                <a:gd name="T40" fmla="*/ 4 w 60"/>
                <a:gd name="T41" fmla="*/ 40 h 59"/>
                <a:gd name="T42" fmla="*/ 6 w 60"/>
                <a:gd name="T43" fmla="*/ 42 h 59"/>
                <a:gd name="T44" fmla="*/ 9 w 60"/>
                <a:gd name="T45" fmla="*/ 44 h 59"/>
                <a:gd name="T46" fmla="*/ 13 w 60"/>
                <a:gd name="T47" fmla="*/ 47 h 59"/>
                <a:gd name="T48" fmla="*/ 16 w 60"/>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59"/>
                <a:gd name="T77" fmla="*/ 60 w 60"/>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59">
                  <a:moveTo>
                    <a:pt x="33" y="59"/>
                  </a:moveTo>
                  <a:lnTo>
                    <a:pt x="42" y="56"/>
                  </a:lnTo>
                  <a:lnTo>
                    <a:pt x="48" y="53"/>
                  </a:lnTo>
                  <a:lnTo>
                    <a:pt x="53" y="48"/>
                  </a:lnTo>
                  <a:lnTo>
                    <a:pt x="56" y="39"/>
                  </a:lnTo>
                  <a:lnTo>
                    <a:pt x="60" y="33"/>
                  </a:lnTo>
                  <a:lnTo>
                    <a:pt x="60" y="26"/>
                  </a:lnTo>
                  <a:lnTo>
                    <a:pt x="56" y="18"/>
                  </a:lnTo>
                  <a:lnTo>
                    <a:pt x="53" y="11"/>
                  </a:lnTo>
                  <a:lnTo>
                    <a:pt x="48" y="6"/>
                  </a:lnTo>
                  <a:lnTo>
                    <a:pt x="42" y="1"/>
                  </a:lnTo>
                  <a:lnTo>
                    <a:pt x="33" y="0"/>
                  </a:lnTo>
                  <a:lnTo>
                    <a:pt x="27" y="0"/>
                  </a:lnTo>
                  <a:lnTo>
                    <a:pt x="18" y="1"/>
                  </a:lnTo>
                  <a:lnTo>
                    <a:pt x="12" y="6"/>
                  </a:lnTo>
                  <a:lnTo>
                    <a:pt x="7" y="11"/>
                  </a:lnTo>
                  <a:lnTo>
                    <a:pt x="2" y="18"/>
                  </a:lnTo>
                  <a:lnTo>
                    <a:pt x="0" y="26"/>
                  </a:lnTo>
                  <a:lnTo>
                    <a:pt x="0" y="33"/>
                  </a:lnTo>
                  <a:lnTo>
                    <a:pt x="2" y="39"/>
                  </a:lnTo>
                  <a:lnTo>
                    <a:pt x="7" y="48"/>
                  </a:lnTo>
                  <a:lnTo>
                    <a:pt x="12" y="53"/>
                  </a:lnTo>
                  <a:lnTo>
                    <a:pt x="18" y="56"/>
                  </a:lnTo>
                  <a:lnTo>
                    <a:pt x="27"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77" name="Freeform 83"/>
            <p:cNvSpPr>
              <a:spLocks/>
            </p:cNvSpPr>
            <p:nvPr/>
          </p:nvSpPr>
          <p:spPr bwMode="auto">
            <a:xfrm>
              <a:off x="1824" y="3166"/>
              <a:ext cx="53" cy="58"/>
            </a:xfrm>
            <a:custGeom>
              <a:avLst/>
              <a:gdLst>
                <a:gd name="T0" fmla="*/ 16 w 60"/>
                <a:gd name="T1" fmla="*/ 48 h 60"/>
                <a:gd name="T2" fmla="*/ 20 w 60"/>
                <a:gd name="T3" fmla="*/ 44 h 60"/>
                <a:gd name="T4" fmla="*/ 23 w 60"/>
                <a:gd name="T5" fmla="*/ 43 h 60"/>
                <a:gd name="T6" fmla="*/ 26 w 60"/>
                <a:gd name="T7" fmla="*/ 40 h 60"/>
                <a:gd name="T8" fmla="*/ 27 w 60"/>
                <a:gd name="T9" fmla="*/ 34 h 60"/>
                <a:gd name="T10" fmla="*/ 29 w 60"/>
                <a:gd name="T11" fmla="*/ 27 h 60"/>
                <a:gd name="T12" fmla="*/ 29 w 60"/>
                <a:gd name="T13" fmla="*/ 21 h 60"/>
                <a:gd name="T14" fmla="*/ 27 w 60"/>
                <a:gd name="T15" fmla="*/ 15 h 60"/>
                <a:gd name="T16" fmla="*/ 26 w 60"/>
                <a:gd name="T17" fmla="*/ 12 h 60"/>
                <a:gd name="T18" fmla="*/ 23 w 60"/>
                <a:gd name="T19" fmla="*/ 7 h 60"/>
                <a:gd name="T20" fmla="*/ 20 w 60"/>
                <a:gd name="T21" fmla="*/ 2 h 60"/>
                <a:gd name="T22" fmla="*/ 16 w 60"/>
                <a:gd name="T23" fmla="*/ 0 h 60"/>
                <a:gd name="T24" fmla="*/ 13 w 60"/>
                <a:gd name="T25" fmla="*/ 0 h 60"/>
                <a:gd name="T26" fmla="*/ 9 w 60"/>
                <a:gd name="T27" fmla="*/ 2 h 60"/>
                <a:gd name="T28" fmla="*/ 6 w 60"/>
                <a:gd name="T29" fmla="*/ 7 h 60"/>
                <a:gd name="T30" fmla="*/ 4 w 60"/>
                <a:gd name="T31" fmla="*/ 12 h 60"/>
                <a:gd name="T32" fmla="*/ 2 w 60"/>
                <a:gd name="T33" fmla="*/ 15 h 60"/>
                <a:gd name="T34" fmla="*/ 0 w 60"/>
                <a:gd name="T35" fmla="*/ 21 h 60"/>
                <a:gd name="T36" fmla="*/ 0 w 60"/>
                <a:gd name="T37" fmla="*/ 27 h 60"/>
                <a:gd name="T38" fmla="*/ 2 w 60"/>
                <a:gd name="T39" fmla="*/ 34 h 60"/>
                <a:gd name="T40" fmla="*/ 4 w 60"/>
                <a:gd name="T41" fmla="*/ 40 h 60"/>
                <a:gd name="T42" fmla="*/ 6 w 60"/>
                <a:gd name="T43" fmla="*/ 43 h 60"/>
                <a:gd name="T44" fmla="*/ 9 w 60"/>
                <a:gd name="T45" fmla="*/ 44 h 60"/>
                <a:gd name="T46" fmla="*/ 13 w 60"/>
                <a:gd name="T47" fmla="*/ 48 h 60"/>
                <a:gd name="T48" fmla="*/ 16 w 60"/>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0"/>
                <a:gd name="T77" fmla="*/ 60 w 60"/>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0">
                  <a:moveTo>
                    <a:pt x="33" y="60"/>
                  </a:moveTo>
                  <a:lnTo>
                    <a:pt x="42" y="56"/>
                  </a:lnTo>
                  <a:lnTo>
                    <a:pt x="48" y="53"/>
                  </a:lnTo>
                  <a:lnTo>
                    <a:pt x="53" y="48"/>
                  </a:lnTo>
                  <a:lnTo>
                    <a:pt x="56" y="40"/>
                  </a:lnTo>
                  <a:lnTo>
                    <a:pt x="60" y="33"/>
                  </a:lnTo>
                  <a:lnTo>
                    <a:pt x="60" y="27"/>
                  </a:lnTo>
                  <a:lnTo>
                    <a:pt x="56" y="18"/>
                  </a:lnTo>
                  <a:lnTo>
                    <a:pt x="53" y="12"/>
                  </a:lnTo>
                  <a:lnTo>
                    <a:pt x="48" y="7"/>
                  </a:lnTo>
                  <a:lnTo>
                    <a:pt x="42" y="2"/>
                  </a:lnTo>
                  <a:lnTo>
                    <a:pt x="33" y="0"/>
                  </a:lnTo>
                  <a:lnTo>
                    <a:pt x="27" y="0"/>
                  </a:lnTo>
                  <a:lnTo>
                    <a:pt x="18" y="2"/>
                  </a:lnTo>
                  <a:lnTo>
                    <a:pt x="12" y="7"/>
                  </a:lnTo>
                  <a:lnTo>
                    <a:pt x="7" y="12"/>
                  </a:lnTo>
                  <a:lnTo>
                    <a:pt x="2" y="18"/>
                  </a:lnTo>
                  <a:lnTo>
                    <a:pt x="0" y="27"/>
                  </a:lnTo>
                  <a:lnTo>
                    <a:pt x="0" y="33"/>
                  </a:lnTo>
                  <a:lnTo>
                    <a:pt x="2" y="40"/>
                  </a:lnTo>
                  <a:lnTo>
                    <a:pt x="7" y="48"/>
                  </a:lnTo>
                  <a:lnTo>
                    <a:pt x="12" y="53"/>
                  </a:lnTo>
                  <a:lnTo>
                    <a:pt x="18" y="56"/>
                  </a:lnTo>
                  <a:lnTo>
                    <a:pt x="27"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78" name="Freeform 84"/>
            <p:cNvSpPr>
              <a:spLocks/>
            </p:cNvSpPr>
            <p:nvPr/>
          </p:nvSpPr>
          <p:spPr bwMode="auto">
            <a:xfrm>
              <a:off x="1824" y="2491"/>
              <a:ext cx="53" cy="58"/>
            </a:xfrm>
            <a:custGeom>
              <a:avLst/>
              <a:gdLst>
                <a:gd name="T0" fmla="*/ 16 w 60"/>
                <a:gd name="T1" fmla="*/ 48 h 60"/>
                <a:gd name="T2" fmla="*/ 20 w 60"/>
                <a:gd name="T3" fmla="*/ 44 h 60"/>
                <a:gd name="T4" fmla="*/ 23 w 60"/>
                <a:gd name="T5" fmla="*/ 43 h 60"/>
                <a:gd name="T6" fmla="*/ 26 w 60"/>
                <a:gd name="T7" fmla="*/ 40 h 60"/>
                <a:gd name="T8" fmla="*/ 27 w 60"/>
                <a:gd name="T9" fmla="*/ 34 h 60"/>
                <a:gd name="T10" fmla="*/ 29 w 60"/>
                <a:gd name="T11" fmla="*/ 27 h 60"/>
                <a:gd name="T12" fmla="*/ 29 w 60"/>
                <a:gd name="T13" fmla="*/ 21 h 60"/>
                <a:gd name="T14" fmla="*/ 27 w 60"/>
                <a:gd name="T15" fmla="*/ 15 h 60"/>
                <a:gd name="T16" fmla="*/ 26 w 60"/>
                <a:gd name="T17" fmla="*/ 12 h 60"/>
                <a:gd name="T18" fmla="*/ 23 w 60"/>
                <a:gd name="T19" fmla="*/ 7 h 60"/>
                <a:gd name="T20" fmla="*/ 20 w 60"/>
                <a:gd name="T21" fmla="*/ 2 h 60"/>
                <a:gd name="T22" fmla="*/ 16 w 60"/>
                <a:gd name="T23" fmla="*/ 0 h 60"/>
                <a:gd name="T24" fmla="*/ 13 w 60"/>
                <a:gd name="T25" fmla="*/ 0 h 60"/>
                <a:gd name="T26" fmla="*/ 9 w 60"/>
                <a:gd name="T27" fmla="*/ 2 h 60"/>
                <a:gd name="T28" fmla="*/ 6 w 60"/>
                <a:gd name="T29" fmla="*/ 7 h 60"/>
                <a:gd name="T30" fmla="*/ 4 w 60"/>
                <a:gd name="T31" fmla="*/ 12 h 60"/>
                <a:gd name="T32" fmla="*/ 2 w 60"/>
                <a:gd name="T33" fmla="*/ 15 h 60"/>
                <a:gd name="T34" fmla="*/ 0 w 60"/>
                <a:gd name="T35" fmla="*/ 21 h 60"/>
                <a:gd name="T36" fmla="*/ 0 w 60"/>
                <a:gd name="T37" fmla="*/ 27 h 60"/>
                <a:gd name="T38" fmla="*/ 2 w 60"/>
                <a:gd name="T39" fmla="*/ 34 h 60"/>
                <a:gd name="T40" fmla="*/ 4 w 60"/>
                <a:gd name="T41" fmla="*/ 40 h 60"/>
                <a:gd name="T42" fmla="*/ 6 w 60"/>
                <a:gd name="T43" fmla="*/ 43 h 60"/>
                <a:gd name="T44" fmla="*/ 9 w 60"/>
                <a:gd name="T45" fmla="*/ 44 h 60"/>
                <a:gd name="T46" fmla="*/ 13 w 60"/>
                <a:gd name="T47" fmla="*/ 48 h 60"/>
                <a:gd name="T48" fmla="*/ 16 w 60"/>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0"/>
                <a:gd name="T77" fmla="*/ 60 w 60"/>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0">
                  <a:moveTo>
                    <a:pt x="33" y="60"/>
                  </a:moveTo>
                  <a:lnTo>
                    <a:pt x="42" y="56"/>
                  </a:lnTo>
                  <a:lnTo>
                    <a:pt x="48" y="53"/>
                  </a:lnTo>
                  <a:lnTo>
                    <a:pt x="53" y="48"/>
                  </a:lnTo>
                  <a:lnTo>
                    <a:pt x="56" y="40"/>
                  </a:lnTo>
                  <a:lnTo>
                    <a:pt x="60" y="33"/>
                  </a:lnTo>
                  <a:lnTo>
                    <a:pt x="60" y="27"/>
                  </a:lnTo>
                  <a:lnTo>
                    <a:pt x="56" y="19"/>
                  </a:lnTo>
                  <a:lnTo>
                    <a:pt x="53" y="12"/>
                  </a:lnTo>
                  <a:lnTo>
                    <a:pt x="48" y="7"/>
                  </a:lnTo>
                  <a:lnTo>
                    <a:pt x="42" y="2"/>
                  </a:lnTo>
                  <a:lnTo>
                    <a:pt x="33" y="0"/>
                  </a:lnTo>
                  <a:lnTo>
                    <a:pt x="27" y="0"/>
                  </a:lnTo>
                  <a:lnTo>
                    <a:pt x="18" y="2"/>
                  </a:lnTo>
                  <a:lnTo>
                    <a:pt x="12" y="7"/>
                  </a:lnTo>
                  <a:lnTo>
                    <a:pt x="7" y="12"/>
                  </a:lnTo>
                  <a:lnTo>
                    <a:pt x="2" y="19"/>
                  </a:lnTo>
                  <a:lnTo>
                    <a:pt x="0" y="27"/>
                  </a:lnTo>
                  <a:lnTo>
                    <a:pt x="0" y="33"/>
                  </a:lnTo>
                  <a:lnTo>
                    <a:pt x="2" y="40"/>
                  </a:lnTo>
                  <a:lnTo>
                    <a:pt x="7" y="48"/>
                  </a:lnTo>
                  <a:lnTo>
                    <a:pt x="12" y="53"/>
                  </a:lnTo>
                  <a:lnTo>
                    <a:pt x="18" y="56"/>
                  </a:lnTo>
                  <a:lnTo>
                    <a:pt x="27"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79" name="Freeform 85"/>
            <p:cNvSpPr>
              <a:spLocks/>
            </p:cNvSpPr>
            <p:nvPr/>
          </p:nvSpPr>
          <p:spPr bwMode="auto">
            <a:xfrm>
              <a:off x="1824" y="2292"/>
              <a:ext cx="53" cy="57"/>
            </a:xfrm>
            <a:custGeom>
              <a:avLst/>
              <a:gdLst>
                <a:gd name="T0" fmla="*/ 16 w 60"/>
                <a:gd name="T1" fmla="*/ 47 h 59"/>
                <a:gd name="T2" fmla="*/ 20 w 60"/>
                <a:gd name="T3" fmla="*/ 46 h 59"/>
                <a:gd name="T4" fmla="*/ 23 w 60"/>
                <a:gd name="T5" fmla="*/ 43 h 59"/>
                <a:gd name="T6" fmla="*/ 26 w 60"/>
                <a:gd name="T7" fmla="*/ 40 h 59"/>
                <a:gd name="T8" fmla="*/ 27 w 60"/>
                <a:gd name="T9" fmla="*/ 35 h 59"/>
                <a:gd name="T10" fmla="*/ 29 w 60"/>
                <a:gd name="T11" fmla="*/ 29 h 59"/>
                <a:gd name="T12" fmla="*/ 29 w 60"/>
                <a:gd name="T13" fmla="*/ 20 h 59"/>
                <a:gd name="T14" fmla="*/ 27 w 60"/>
                <a:gd name="T15" fmla="*/ 14 h 59"/>
                <a:gd name="T16" fmla="*/ 26 w 60"/>
                <a:gd name="T17" fmla="*/ 13 h 59"/>
                <a:gd name="T18" fmla="*/ 23 w 60"/>
                <a:gd name="T19" fmla="*/ 7 h 59"/>
                <a:gd name="T20" fmla="*/ 20 w 60"/>
                <a:gd name="T21" fmla="*/ 3 h 59"/>
                <a:gd name="T22" fmla="*/ 16 w 60"/>
                <a:gd name="T23" fmla="*/ 0 h 59"/>
                <a:gd name="T24" fmla="*/ 13 w 60"/>
                <a:gd name="T25" fmla="*/ 0 h 59"/>
                <a:gd name="T26" fmla="*/ 9 w 60"/>
                <a:gd name="T27" fmla="*/ 3 h 59"/>
                <a:gd name="T28" fmla="*/ 6 w 60"/>
                <a:gd name="T29" fmla="*/ 7 h 59"/>
                <a:gd name="T30" fmla="*/ 4 w 60"/>
                <a:gd name="T31" fmla="*/ 13 h 59"/>
                <a:gd name="T32" fmla="*/ 2 w 60"/>
                <a:gd name="T33" fmla="*/ 14 h 59"/>
                <a:gd name="T34" fmla="*/ 0 w 60"/>
                <a:gd name="T35" fmla="*/ 20 h 59"/>
                <a:gd name="T36" fmla="*/ 0 w 60"/>
                <a:gd name="T37" fmla="*/ 29 h 59"/>
                <a:gd name="T38" fmla="*/ 2 w 60"/>
                <a:gd name="T39" fmla="*/ 35 h 59"/>
                <a:gd name="T40" fmla="*/ 4 w 60"/>
                <a:gd name="T41" fmla="*/ 40 h 59"/>
                <a:gd name="T42" fmla="*/ 6 w 60"/>
                <a:gd name="T43" fmla="*/ 43 h 59"/>
                <a:gd name="T44" fmla="*/ 9 w 60"/>
                <a:gd name="T45" fmla="*/ 46 h 59"/>
                <a:gd name="T46" fmla="*/ 13 w 60"/>
                <a:gd name="T47" fmla="*/ 47 h 59"/>
                <a:gd name="T48" fmla="*/ 16 w 60"/>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59"/>
                <a:gd name="T77" fmla="*/ 60 w 60"/>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59">
                  <a:moveTo>
                    <a:pt x="33" y="59"/>
                  </a:moveTo>
                  <a:lnTo>
                    <a:pt x="42" y="58"/>
                  </a:lnTo>
                  <a:lnTo>
                    <a:pt x="48" y="54"/>
                  </a:lnTo>
                  <a:lnTo>
                    <a:pt x="53" y="48"/>
                  </a:lnTo>
                  <a:lnTo>
                    <a:pt x="56" y="41"/>
                  </a:lnTo>
                  <a:lnTo>
                    <a:pt x="60" y="35"/>
                  </a:lnTo>
                  <a:lnTo>
                    <a:pt x="60" y="26"/>
                  </a:lnTo>
                  <a:lnTo>
                    <a:pt x="56" y="20"/>
                  </a:lnTo>
                  <a:lnTo>
                    <a:pt x="53" y="13"/>
                  </a:lnTo>
                  <a:lnTo>
                    <a:pt x="48" y="7"/>
                  </a:lnTo>
                  <a:lnTo>
                    <a:pt x="42" y="3"/>
                  </a:lnTo>
                  <a:lnTo>
                    <a:pt x="33" y="0"/>
                  </a:lnTo>
                  <a:lnTo>
                    <a:pt x="27" y="0"/>
                  </a:lnTo>
                  <a:lnTo>
                    <a:pt x="18" y="3"/>
                  </a:lnTo>
                  <a:lnTo>
                    <a:pt x="12" y="7"/>
                  </a:lnTo>
                  <a:lnTo>
                    <a:pt x="7" y="13"/>
                  </a:lnTo>
                  <a:lnTo>
                    <a:pt x="2" y="20"/>
                  </a:lnTo>
                  <a:lnTo>
                    <a:pt x="0" y="26"/>
                  </a:lnTo>
                  <a:lnTo>
                    <a:pt x="0" y="35"/>
                  </a:lnTo>
                  <a:lnTo>
                    <a:pt x="2" y="41"/>
                  </a:lnTo>
                  <a:lnTo>
                    <a:pt x="7" y="48"/>
                  </a:lnTo>
                  <a:lnTo>
                    <a:pt x="12" y="54"/>
                  </a:lnTo>
                  <a:lnTo>
                    <a:pt x="18" y="58"/>
                  </a:lnTo>
                  <a:lnTo>
                    <a:pt x="27"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80" name="Freeform 86"/>
            <p:cNvSpPr>
              <a:spLocks/>
            </p:cNvSpPr>
            <p:nvPr/>
          </p:nvSpPr>
          <p:spPr bwMode="auto">
            <a:xfrm>
              <a:off x="1824" y="2353"/>
              <a:ext cx="53" cy="57"/>
            </a:xfrm>
            <a:custGeom>
              <a:avLst/>
              <a:gdLst>
                <a:gd name="T0" fmla="*/ 16 w 60"/>
                <a:gd name="T1" fmla="*/ 47 h 59"/>
                <a:gd name="T2" fmla="*/ 20 w 60"/>
                <a:gd name="T3" fmla="*/ 44 h 59"/>
                <a:gd name="T4" fmla="*/ 23 w 60"/>
                <a:gd name="T5" fmla="*/ 42 h 59"/>
                <a:gd name="T6" fmla="*/ 26 w 60"/>
                <a:gd name="T7" fmla="*/ 40 h 59"/>
                <a:gd name="T8" fmla="*/ 27 w 60"/>
                <a:gd name="T9" fmla="*/ 33 h 59"/>
                <a:gd name="T10" fmla="*/ 29 w 60"/>
                <a:gd name="T11" fmla="*/ 27 h 59"/>
                <a:gd name="T12" fmla="*/ 29 w 60"/>
                <a:gd name="T13" fmla="*/ 20 h 59"/>
                <a:gd name="T14" fmla="*/ 27 w 60"/>
                <a:gd name="T15" fmla="*/ 14 h 59"/>
                <a:gd name="T16" fmla="*/ 26 w 60"/>
                <a:gd name="T17" fmla="*/ 11 h 59"/>
                <a:gd name="T18" fmla="*/ 23 w 60"/>
                <a:gd name="T19" fmla="*/ 6 h 59"/>
                <a:gd name="T20" fmla="*/ 20 w 60"/>
                <a:gd name="T21" fmla="*/ 1 h 59"/>
                <a:gd name="T22" fmla="*/ 16 w 60"/>
                <a:gd name="T23" fmla="*/ 0 h 59"/>
                <a:gd name="T24" fmla="*/ 13 w 60"/>
                <a:gd name="T25" fmla="*/ 0 h 59"/>
                <a:gd name="T26" fmla="*/ 9 w 60"/>
                <a:gd name="T27" fmla="*/ 1 h 59"/>
                <a:gd name="T28" fmla="*/ 6 w 60"/>
                <a:gd name="T29" fmla="*/ 6 h 59"/>
                <a:gd name="T30" fmla="*/ 4 w 60"/>
                <a:gd name="T31" fmla="*/ 11 h 59"/>
                <a:gd name="T32" fmla="*/ 2 w 60"/>
                <a:gd name="T33" fmla="*/ 14 h 59"/>
                <a:gd name="T34" fmla="*/ 0 w 60"/>
                <a:gd name="T35" fmla="*/ 20 h 59"/>
                <a:gd name="T36" fmla="*/ 0 w 60"/>
                <a:gd name="T37" fmla="*/ 27 h 59"/>
                <a:gd name="T38" fmla="*/ 2 w 60"/>
                <a:gd name="T39" fmla="*/ 33 h 59"/>
                <a:gd name="T40" fmla="*/ 4 w 60"/>
                <a:gd name="T41" fmla="*/ 40 h 59"/>
                <a:gd name="T42" fmla="*/ 6 w 60"/>
                <a:gd name="T43" fmla="*/ 42 h 59"/>
                <a:gd name="T44" fmla="*/ 9 w 60"/>
                <a:gd name="T45" fmla="*/ 44 h 59"/>
                <a:gd name="T46" fmla="*/ 13 w 60"/>
                <a:gd name="T47" fmla="*/ 47 h 59"/>
                <a:gd name="T48" fmla="*/ 16 w 60"/>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59"/>
                <a:gd name="T77" fmla="*/ 60 w 60"/>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59">
                  <a:moveTo>
                    <a:pt x="33" y="59"/>
                  </a:moveTo>
                  <a:lnTo>
                    <a:pt x="42" y="56"/>
                  </a:lnTo>
                  <a:lnTo>
                    <a:pt x="48" y="53"/>
                  </a:lnTo>
                  <a:lnTo>
                    <a:pt x="53" y="48"/>
                  </a:lnTo>
                  <a:lnTo>
                    <a:pt x="56" y="39"/>
                  </a:lnTo>
                  <a:lnTo>
                    <a:pt x="60" y="33"/>
                  </a:lnTo>
                  <a:lnTo>
                    <a:pt x="60" y="26"/>
                  </a:lnTo>
                  <a:lnTo>
                    <a:pt x="56" y="18"/>
                  </a:lnTo>
                  <a:lnTo>
                    <a:pt x="53" y="11"/>
                  </a:lnTo>
                  <a:lnTo>
                    <a:pt x="48" y="6"/>
                  </a:lnTo>
                  <a:lnTo>
                    <a:pt x="42" y="1"/>
                  </a:lnTo>
                  <a:lnTo>
                    <a:pt x="33" y="0"/>
                  </a:lnTo>
                  <a:lnTo>
                    <a:pt x="27" y="0"/>
                  </a:lnTo>
                  <a:lnTo>
                    <a:pt x="18" y="1"/>
                  </a:lnTo>
                  <a:lnTo>
                    <a:pt x="12" y="6"/>
                  </a:lnTo>
                  <a:lnTo>
                    <a:pt x="7" y="11"/>
                  </a:lnTo>
                  <a:lnTo>
                    <a:pt x="2" y="18"/>
                  </a:lnTo>
                  <a:lnTo>
                    <a:pt x="0" y="26"/>
                  </a:lnTo>
                  <a:lnTo>
                    <a:pt x="0" y="33"/>
                  </a:lnTo>
                  <a:lnTo>
                    <a:pt x="2" y="39"/>
                  </a:lnTo>
                  <a:lnTo>
                    <a:pt x="7" y="48"/>
                  </a:lnTo>
                  <a:lnTo>
                    <a:pt x="12" y="53"/>
                  </a:lnTo>
                  <a:lnTo>
                    <a:pt x="18" y="56"/>
                  </a:lnTo>
                  <a:lnTo>
                    <a:pt x="27"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81" name="Freeform 87"/>
            <p:cNvSpPr>
              <a:spLocks/>
            </p:cNvSpPr>
            <p:nvPr/>
          </p:nvSpPr>
          <p:spPr bwMode="auto">
            <a:xfrm>
              <a:off x="1824" y="2167"/>
              <a:ext cx="53" cy="58"/>
            </a:xfrm>
            <a:custGeom>
              <a:avLst/>
              <a:gdLst>
                <a:gd name="T0" fmla="*/ 16 w 60"/>
                <a:gd name="T1" fmla="*/ 48 h 60"/>
                <a:gd name="T2" fmla="*/ 20 w 60"/>
                <a:gd name="T3" fmla="*/ 44 h 60"/>
                <a:gd name="T4" fmla="*/ 23 w 60"/>
                <a:gd name="T5" fmla="*/ 43 h 60"/>
                <a:gd name="T6" fmla="*/ 26 w 60"/>
                <a:gd name="T7" fmla="*/ 39 h 60"/>
                <a:gd name="T8" fmla="*/ 27 w 60"/>
                <a:gd name="T9" fmla="*/ 34 h 60"/>
                <a:gd name="T10" fmla="*/ 29 w 60"/>
                <a:gd name="T11" fmla="*/ 27 h 60"/>
                <a:gd name="T12" fmla="*/ 29 w 60"/>
                <a:gd name="T13" fmla="*/ 19 h 60"/>
                <a:gd name="T14" fmla="*/ 27 w 60"/>
                <a:gd name="T15" fmla="*/ 15 h 60"/>
                <a:gd name="T16" fmla="*/ 26 w 60"/>
                <a:gd name="T17" fmla="*/ 12 h 60"/>
                <a:gd name="T18" fmla="*/ 23 w 60"/>
                <a:gd name="T19" fmla="*/ 5 h 60"/>
                <a:gd name="T20" fmla="*/ 20 w 60"/>
                <a:gd name="T21" fmla="*/ 2 h 60"/>
                <a:gd name="T22" fmla="*/ 16 w 60"/>
                <a:gd name="T23" fmla="*/ 0 h 60"/>
                <a:gd name="T24" fmla="*/ 13 w 60"/>
                <a:gd name="T25" fmla="*/ 0 h 60"/>
                <a:gd name="T26" fmla="*/ 9 w 60"/>
                <a:gd name="T27" fmla="*/ 2 h 60"/>
                <a:gd name="T28" fmla="*/ 6 w 60"/>
                <a:gd name="T29" fmla="*/ 5 h 60"/>
                <a:gd name="T30" fmla="*/ 4 w 60"/>
                <a:gd name="T31" fmla="*/ 12 h 60"/>
                <a:gd name="T32" fmla="*/ 2 w 60"/>
                <a:gd name="T33" fmla="*/ 15 h 60"/>
                <a:gd name="T34" fmla="*/ 0 w 60"/>
                <a:gd name="T35" fmla="*/ 19 h 60"/>
                <a:gd name="T36" fmla="*/ 0 w 60"/>
                <a:gd name="T37" fmla="*/ 27 h 60"/>
                <a:gd name="T38" fmla="*/ 2 w 60"/>
                <a:gd name="T39" fmla="*/ 34 h 60"/>
                <a:gd name="T40" fmla="*/ 4 w 60"/>
                <a:gd name="T41" fmla="*/ 39 h 60"/>
                <a:gd name="T42" fmla="*/ 6 w 60"/>
                <a:gd name="T43" fmla="*/ 43 h 60"/>
                <a:gd name="T44" fmla="*/ 9 w 60"/>
                <a:gd name="T45" fmla="*/ 44 h 60"/>
                <a:gd name="T46" fmla="*/ 13 w 60"/>
                <a:gd name="T47" fmla="*/ 48 h 60"/>
                <a:gd name="T48" fmla="*/ 16 w 60"/>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0"/>
                <a:gd name="T77" fmla="*/ 60 w 60"/>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0">
                  <a:moveTo>
                    <a:pt x="33" y="60"/>
                  </a:moveTo>
                  <a:lnTo>
                    <a:pt x="42" y="56"/>
                  </a:lnTo>
                  <a:lnTo>
                    <a:pt x="48" y="53"/>
                  </a:lnTo>
                  <a:lnTo>
                    <a:pt x="53" y="46"/>
                  </a:lnTo>
                  <a:lnTo>
                    <a:pt x="56" y="40"/>
                  </a:lnTo>
                  <a:lnTo>
                    <a:pt x="60" y="33"/>
                  </a:lnTo>
                  <a:lnTo>
                    <a:pt x="60" y="25"/>
                  </a:lnTo>
                  <a:lnTo>
                    <a:pt x="56" y="18"/>
                  </a:lnTo>
                  <a:lnTo>
                    <a:pt x="53" y="12"/>
                  </a:lnTo>
                  <a:lnTo>
                    <a:pt x="48" y="5"/>
                  </a:lnTo>
                  <a:lnTo>
                    <a:pt x="42" y="2"/>
                  </a:lnTo>
                  <a:lnTo>
                    <a:pt x="33" y="0"/>
                  </a:lnTo>
                  <a:lnTo>
                    <a:pt x="27" y="0"/>
                  </a:lnTo>
                  <a:lnTo>
                    <a:pt x="18" y="2"/>
                  </a:lnTo>
                  <a:lnTo>
                    <a:pt x="12" y="5"/>
                  </a:lnTo>
                  <a:lnTo>
                    <a:pt x="7" y="12"/>
                  </a:lnTo>
                  <a:lnTo>
                    <a:pt x="2" y="18"/>
                  </a:lnTo>
                  <a:lnTo>
                    <a:pt x="0" y="25"/>
                  </a:lnTo>
                  <a:lnTo>
                    <a:pt x="0" y="33"/>
                  </a:lnTo>
                  <a:lnTo>
                    <a:pt x="2" y="40"/>
                  </a:lnTo>
                  <a:lnTo>
                    <a:pt x="7" y="46"/>
                  </a:lnTo>
                  <a:lnTo>
                    <a:pt x="12" y="53"/>
                  </a:lnTo>
                  <a:lnTo>
                    <a:pt x="18" y="56"/>
                  </a:lnTo>
                  <a:lnTo>
                    <a:pt x="27"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82" name="Freeform 88"/>
            <p:cNvSpPr>
              <a:spLocks/>
            </p:cNvSpPr>
            <p:nvPr/>
          </p:nvSpPr>
          <p:spPr bwMode="auto">
            <a:xfrm>
              <a:off x="1824" y="2424"/>
              <a:ext cx="53" cy="58"/>
            </a:xfrm>
            <a:custGeom>
              <a:avLst/>
              <a:gdLst>
                <a:gd name="T0" fmla="*/ 16 w 60"/>
                <a:gd name="T1" fmla="*/ 53 h 59"/>
                <a:gd name="T2" fmla="*/ 20 w 60"/>
                <a:gd name="T3" fmla="*/ 50 h 59"/>
                <a:gd name="T4" fmla="*/ 23 w 60"/>
                <a:gd name="T5" fmla="*/ 47 h 59"/>
                <a:gd name="T6" fmla="*/ 26 w 60"/>
                <a:gd name="T7" fmla="*/ 40 h 59"/>
                <a:gd name="T8" fmla="*/ 27 w 60"/>
                <a:gd name="T9" fmla="*/ 34 h 59"/>
                <a:gd name="T10" fmla="*/ 29 w 60"/>
                <a:gd name="T11" fmla="*/ 29 h 59"/>
                <a:gd name="T12" fmla="*/ 29 w 60"/>
                <a:gd name="T13" fmla="*/ 25 h 59"/>
                <a:gd name="T14" fmla="*/ 27 w 60"/>
                <a:gd name="T15" fmla="*/ 18 h 59"/>
                <a:gd name="T16" fmla="*/ 26 w 60"/>
                <a:gd name="T17" fmla="*/ 12 h 59"/>
                <a:gd name="T18" fmla="*/ 23 w 60"/>
                <a:gd name="T19" fmla="*/ 5 h 59"/>
                <a:gd name="T20" fmla="*/ 20 w 60"/>
                <a:gd name="T21" fmla="*/ 2 h 59"/>
                <a:gd name="T22" fmla="*/ 16 w 60"/>
                <a:gd name="T23" fmla="*/ 0 h 59"/>
                <a:gd name="T24" fmla="*/ 13 w 60"/>
                <a:gd name="T25" fmla="*/ 0 h 59"/>
                <a:gd name="T26" fmla="*/ 9 w 60"/>
                <a:gd name="T27" fmla="*/ 2 h 59"/>
                <a:gd name="T28" fmla="*/ 6 w 60"/>
                <a:gd name="T29" fmla="*/ 5 h 59"/>
                <a:gd name="T30" fmla="*/ 4 w 60"/>
                <a:gd name="T31" fmla="*/ 12 h 59"/>
                <a:gd name="T32" fmla="*/ 2 w 60"/>
                <a:gd name="T33" fmla="*/ 18 h 59"/>
                <a:gd name="T34" fmla="*/ 0 w 60"/>
                <a:gd name="T35" fmla="*/ 25 h 59"/>
                <a:gd name="T36" fmla="*/ 0 w 60"/>
                <a:gd name="T37" fmla="*/ 29 h 59"/>
                <a:gd name="T38" fmla="*/ 2 w 60"/>
                <a:gd name="T39" fmla="*/ 34 h 59"/>
                <a:gd name="T40" fmla="*/ 4 w 60"/>
                <a:gd name="T41" fmla="*/ 40 h 59"/>
                <a:gd name="T42" fmla="*/ 6 w 60"/>
                <a:gd name="T43" fmla="*/ 47 h 59"/>
                <a:gd name="T44" fmla="*/ 9 w 60"/>
                <a:gd name="T45" fmla="*/ 50 h 59"/>
                <a:gd name="T46" fmla="*/ 13 w 60"/>
                <a:gd name="T47" fmla="*/ 53 h 59"/>
                <a:gd name="T48" fmla="*/ 16 w 60"/>
                <a:gd name="T49" fmla="*/ 53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59"/>
                <a:gd name="T77" fmla="*/ 60 w 60"/>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59">
                  <a:moveTo>
                    <a:pt x="33" y="59"/>
                  </a:moveTo>
                  <a:lnTo>
                    <a:pt x="42" y="56"/>
                  </a:lnTo>
                  <a:lnTo>
                    <a:pt x="48" y="53"/>
                  </a:lnTo>
                  <a:lnTo>
                    <a:pt x="53" y="46"/>
                  </a:lnTo>
                  <a:lnTo>
                    <a:pt x="56" y="40"/>
                  </a:lnTo>
                  <a:lnTo>
                    <a:pt x="60" y="33"/>
                  </a:lnTo>
                  <a:lnTo>
                    <a:pt x="60" y="25"/>
                  </a:lnTo>
                  <a:lnTo>
                    <a:pt x="56" y="18"/>
                  </a:lnTo>
                  <a:lnTo>
                    <a:pt x="53" y="12"/>
                  </a:lnTo>
                  <a:lnTo>
                    <a:pt x="48" y="5"/>
                  </a:lnTo>
                  <a:lnTo>
                    <a:pt x="42" y="2"/>
                  </a:lnTo>
                  <a:lnTo>
                    <a:pt x="33" y="0"/>
                  </a:lnTo>
                  <a:lnTo>
                    <a:pt x="27" y="0"/>
                  </a:lnTo>
                  <a:lnTo>
                    <a:pt x="18" y="2"/>
                  </a:lnTo>
                  <a:lnTo>
                    <a:pt x="12" y="5"/>
                  </a:lnTo>
                  <a:lnTo>
                    <a:pt x="7" y="12"/>
                  </a:lnTo>
                  <a:lnTo>
                    <a:pt x="2" y="18"/>
                  </a:lnTo>
                  <a:lnTo>
                    <a:pt x="0" y="25"/>
                  </a:lnTo>
                  <a:lnTo>
                    <a:pt x="0" y="33"/>
                  </a:lnTo>
                  <a:lnTo>
                    <a:pt x="2" y="40"/>
                  </a:lnTo>
                  <a:lnTo>
                    <a:pt x="7" y="46"/>
                  </a:lnTo>
                  <a:lnTo>
                    <a:pt x="12" y="53"/>
                  </a:lnTo>
                  <a:lnTo>
                    <a:pt x="18" y="56"/>
                  </a:lnTo>
                  <a:lnTo>
                    <a:pt x="27"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83" name="Freeform 89"/>
            <p:cNvSpPr>
              <a:spLocks/>
            </p:cNvSpPr>
            <p:nvPr/>
          </p:nvSpPr>
          <p:spPr bwMode="auto">
            <a:xfrm>
              <a:off x="1824" y="1999"/>
              <a:ext cx="53" cy="58"/>
            </a:xfrm>
            <a:custGeom>
              <a:avLst/>
              <a:gdLst>
                <a:gd name="T0" fmla="*/ 16 w 60"/>
                <a:gd name="T1" fmla="*/ 53 h 59"/>
                <a:gd name="T2" fmla="*/ 20 w 60"/>
                <a:gd name="T3" fmla="*/ 51 h 59"/>
                <a:gd name="T4" fmla="*/ 23 w 60"/>
                <a:gd name="T5" fmla="*/ 47 h 59"/>
                <a:gd name="T6" fmla="*/ 26 w 60"/>
                <a:gd name="T7" fmla="*/ 42 h 59"/>
                <a:gd name="T8" fmla="*/ 27 w 60"/>
                <a:gd name="T9" fmla="*/ 35 h 59"/>
                <a:gd name="T10" fmla="*/ 29 w 60"/>
                <a:gd name="T11" fmla="*/ 29 h 59"/>
                <a:gd name="T12" fmla="*/ 29 w 60"/>
                <a:gd name="T13" fmla="*/ 26 h 59"/>
                <a:gd name="T14" fmla="*/ 27 w 60"/>
                <a:gd name="T15" fmla="*/ 18 h 59"/>
                <a:gd name="T16" fmla="*/ 26 w 60"/>
                <a:gd name="T17" fmla="*/ 11 h 59"/>
                <a:gd name="T18" fmla="*/ 23 w 60"/>
                <a:gd name="T19" fmla="*/ 6 h 59"/>
                <a:gd name="T20" fmla="*/ 20 w 60"/>
                <a:gd name="T21" fmla="*/ 3 h 59"/>
                <a:gd name="T22" fmla="*/ 16 w 60"/>
                <a:gd name="T23" fmla="*/ 0 h 59"/>
                <a:gd name="T24" fmla="*/ 13 w 60"/>
                <a:gd name="T25" fmla="*/ 0 h 59"/>
                <a:gd name="T26" fmla="*/ 9 w 60"/>
                <a:gd name="T27" fmla="*/ 3 h 59"/>
                <a:gd name="T28" fmla="*/ 6 w 60"/>
                <a:gd name="T29" fmla="*/ 6 h 59"/>
                <a:gd name="T30" fmla="*/ 4 w 60"/>
                <a:gd name="T31" fmla="*/ 11 h 59"/>
                <a:gd name="T32" fmla="*/ 2 w 60"/>
                <a:gd name="T33" fmla="*/ 18 h 59"/>
                <a:gd name="T34" fmla="*/ 0 w 60"/>
                <a:gd name="T35" fmla="*/ 26 h 59"/>
                <a:gd name="T36" fmla="*/ 0 w 60"/>
                <a:gd name="T37" fmla="*/ 29 h 59"/>
                <a:gd name="T38" fmla="*/ 2 w 60"/>
                <a:gd name="T39" fmla="*/ 35 h 59"/>
                <a:gd name="T40" fmla="*/ 4 w 60"/>
                <a:gd name="T41" fmla="*/ 42 h 59"/>
                <a:gd name="T42" fmla="*/ 6 w 60"/>
                <a:gd name="T43" fmla="*/ 47 h 59"/>
                <a:gd name="T44" fmla="*/ 9 w 60"/>
                <a:gd name="T45" fmla="*/ 51 h 59"/>
                <a:gd name="T46" fmla="*/ 13 w 60"/>
                <a:gd name="T47" fmla="*/ 53 h 59"/>
                <a:gd name="T48" fmla="*/ 16 w 60"/>
                <a:gd name="T49" fmla="*/ 53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59"/>
                <a:gd name="T77" fmla="*/ 60 w 60"/>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59">
                  <a:moveTo>
                    <a:pt x="33" y="59"/>
                  </a:moveTo>
                  <a:lnTo>
                    <a:pt x="42" y="57"/>
                  </a:lnTo>
                  <a:lnTo>
                    <a:pt x="48" y="53"/>
                  </a:lnTo>
                  <a:lnTo>
                    <a:pt x="53" y="48"/>
                  </a:lnTo>
                  <a:lnTo>
                    <a:pt x="56" y="41"/>
                  </a:lnTo>
                  <a:lnTo>
                    <a:pt x="60" y="33"/>
                  </a:lnTo>
                  <a:lnTo>
                    <a:pt x="60" y="26"/>
                  </a:lnTo>
                  <a:lnTo>
                    <a:pt x="56" y="18"/>
                  </a:lnTo>
                  <a:lnTo>
                    <a:pt x="53" y="11"/>
                  </a:lnTo>
                  <a:lnTo>
                    <a:pt x="48" y="6"/>
                  </a:lnTo>
                  <a:lnTo>
                    <a:pt x="42" y="3"/>
                  </a:lnTo>
                  <a:lnTo>
                    <a:pt x="33" y="0"/>
                  </a:lnTo>
                  <a:lnTo>
                    <a:pt x="27" y="0"/>
                  </a:lnTo>
                  <a:lnTo>
                    <a:pt x="18" y="3"/>
                  </a:lnTo>
                  <a:lnTo>
                    <a:pt x="12" y="6"/>
                  </a:lnTo>
                  <a:lnTo>
                    <a:pt x="7" y="11"/>
                  </a:lnTo>
                  <a:lnTo>
                    <a:pt x="2" y="18"/>
                  </a:lnTo>
                  <a:lnTo>
                    <a:pt x="0" y="26"/>
                  </a:lnTo>
                  <a:lnTo>
                    <a:pt x="0" y="33"/>
                  </a:lnTo>
                  <a:lnTo>
                    <a:pt x="2" y="41"/>
                  </a:lnTo>
                  <a:lnTo>
                    <a:pt x="7" y="48"/>
                  </a:lnTo>
                  <a:lnTo>
                    <a:pt x="12" y="53"/>
                  </a:lnTo>
                  <a:lnTo>
                    <a:pt x="18" y="57"/>
                  </a:lnTo>
                  <a:lnTo>
                    <a:pt x="27"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84" name="Freeform 90"/>
            <p:cNvSpPr>
              <a:spLocks/>
            </p:cNvSpPr>
            <p:nvPr/>
          </p:nvSpPr>
          <p:spPr bwMode="auto">
            <a:xfrm>
              <a:off x="1824" y="1912"/>
              <a:ext cx="53" cy="58"/>
            </a:xfrm>
            <a:custGeom>
              <a:avLst/>
              <a:gdLst>
                <a:gd name="T0" fmla="*/ 16 w 60"/>
                <a:gd name="T1" fmla="*/ 48 h 60"/>
                <a:gd name="T2" fmla="*/ 20 w 60"/>
                <a:gd name="T3" fmla="*/ 46 h 60"/>
                <a:gd name="T4" fmla="*/ 23 w 60"/>
                <a:gd name="T5" fmla="*/ 43 h 60"/>
                <a:gd name="T6" fmla="*/ 26 w 60"/>
                <a:gd name="T7" fmla="*/ 40 h 60"/>
                <a:gd name="T8" fmla="*/ 27 w 60"/>
                <a:gd name="T9" fmla="*/ 36 h 60"/>
                <a:gd name="T10" fmla="*/ 29 w 60"/>
                <a:gd name="T11" fmla="*/ 29 h 60"/>
                <a:gd name="T12" fmla="*/ 29 w 60"/>
                <a:gd name="T13" fmla="*/ 21 h 60"/>
                <a:gd name="T14" fmla="*/ 27 w 60"/>
                <a:gd name="T15" fmla="*/ 15 h 60"/>
                <a:gd name="T16" fmla="*/ 26 w 60"/>
                <a:gd name="T17" fmla="*/ 12 h 60"/>
                <a:gd name="T18" fmla="*/ 23 w 60"/>
                <a:gd name="T19" fmla="*/ 7 h 60"/>
                <a:gd name="T20" fmla="*/ 20 w 60"/>
                <a:gd name="T21" fmla="*/ 4 h 60"/>
                <a:gd name="T22" fmla="*/ 16 w 60"/>
                <a:gd name="T23" fmla="*/ 0 h 60"/>
                <a:gd name="T24" fmla="*/ 13 w 60"/>
                <a:gd name="T25" fmla="*/ 0 h 60"/>
                <a:gd name="T26" fmla="*/ 9 w 60"/>
                <a:gd name="T27" fmla="*/ 4 h 60"/>
                <a:gd name="T28" fmla="*/ 6 w 60"/>
                <a:gd name="T29" fmla="*/ 7 h 60"/>
                <a:gd name="T30" fmla="*/ 4 w 60"/>
                <a:gd name="T31" fmla="*/ 12 h 60"/>
                <a:gd name="T32" fmla="*/ 2 w 60"/>
                <a:gd name="T33" fmla="*/ 15 h 60"/>
                <a:gd name="T34" fmla="*/ 0 w 60"/>
                <a:gd name="T35" fmla="*/ 21 h 60"/>
                <a:gd name="T36" fmla="*/ 0 w 60"/>
                <a:gd name="T37" fmla="*/ 29 h 60"/>
                <a:gd name="T38" fmla="*/ 2 w 60"/>
                <a:gd name="T39" fmla="*/ 36 h 60"/>
                <a:gd name="T40" fmla="*/ 4 w 60"/>
                <a:gd name="T41" fmla="*/ 40 h 60"/>
                <a:gd name="T42" fmla="*/ 6 w 60"/>
                <a:gd name="T43" fmla="*/ 43 h 60"/>
                <a:gd name="T44" fmla="*/ 9 w 60"/>
                <a:gd name="T45" fmla="*/ 46 h 60"/>
                <a:gd name="T46" fmla="*/ 13 w 60"/>
                <a:gd name="T47" fmla="*/ 48 h 60"/>
                <a:gd name="T48" fmla="*/ 16 w 60"/>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0"/>
                <a:gd name="T77" fmla="*/ 60 w 60"/>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0">
                  <a:moveTo>
                    <a:pt x="33" y="60"/>
                  </a:moveTo>
                  <a:lnTo>
                    <a:pt x="42" y="58"/>
                  </a:lnTo>
                  <a:lnTo>
                    <a:pt x="48" y="53"/>
                  </a:lnTo>
                  <a:lnTo>
                    <a:pt x="53" y="48"/>
                  </a:lnTo>
                  <a:lnTo>
                    <a:pt x="56" y="42"/>
                  </a:lnTo>
                  <a:lnTo>
                    <a:pt x="60" y="35"/>
                  </a:lnTo>
                  <a:lnTo>
                    <a:pt x="60" y="27"/>
                  </a:lnTo>
                  <a:lnTo>
                    <a:pt x="56" y="20"/>
                  </a:lnTo>
                  <a:lnTo>
                    <a:pt x="53" y="12"/>
                  </a:lnTo>
                  <a:lnTo>
                    <a:pt x="48" y="7"/>
                  </a:lnTo>
                  <a:lnTo>
                    <a:pt x="42" y="4"/>
                  </a:lnTo>
                  <a:lnTo>
                    <a:pt x="33" y="0"/>
                  </a:lnTo>
                  <a:lnTo>
                    <a:pt x="27" y="0"/>
                  </a:lnTo>
                  <a:lnTo>
                    <a:pt x="18" y="4"/>
                  </a:lnTo>
                  <a:lnTo>
                    <a:pt x="12" y="7"/>
                  </a:lnTo>
                  <a:lnTo>
                    <a:pt x="7" y="12"/>
                  </a:lnTo>
                  <a:lnTo>
                    <a:pt x="2" y="20"/>
                  </a:lnTo>
                  <a:lnTo>
                    <a:pt x="0" y="27"/>
                  </a:lnTo>
                  <a:lnTo>
                    <a:pt x="0" y="35"/>
                  </a:lnTo>
                  <a:lnTo>
                    <a:pt x="2" y="42"/>
                  </a:lnTo>
                  <a:lnTo>
                    <a:pt x="7" y="48"/>
                  </a:lnTo>
                  <a:lnTo>
                    <a:pt x="12" y="53"/>
                  </a:lnTo>
                  <a:lnTo>
                    <a:pt x="18" y="58"/>
                  </a:lnTo>
                  <a:lnTo>
                    <a:pt x="27"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85" name="Freeform 91"/>
            <p:cNvSpPr>
              <a:spLocks/>
            </p:cNvSpPr>
            <p:nvPr/>
          </p:nvSpPr>
          <p:spPr bwMode="auto">
            <a:xfrm>
              <a:off x="1824" y="2899"/>
              <a:ext cx="53" cy="58"/>
            </a:xfrm>
            <a:custGeom>
              <a:avLst/>
              <a:gdLst>
                <a:gd name="T0" fmla="*/ 16 w 60"/>
                <a:gd name="T1" fmla="*/ 48 h 60"/>
                <a:gd name="T2" fmla="*/ 20 w 60"/>
                <a:gd name="T3" fmla="*/ 45 h 60"/>
                <a:gd name="T4" fmla="*/ 23 w 60"/>
                <a:gd name="T5" fmla="*/ 43 h 60"/>
                <a:gd name="T6" fmla="*/ 26 w 60"/>
                <a:gd name="T7" fmla="*/ 40 h 60"/>
                <a:gd name="T8" fmla="*/ 27 w 60"/>
                <a:gd name="T9" fmla="*/ 34 h 60"/>
                <a:gd name="T10" fmla="*/ 29 w 60"/>
                <a:gd name="T11" fmla="*/ 28 h 60"/>
                <a:gd name="T12" fmla="*/ 29 w 60"/>
                <a:gd name="T13" fmla="*/ 21 h 60"/>
                <a:gd name="T14" fmla="*/ 27 w 60"/>
                <a:gd name="T15" fmla="*/ 15 h 60"/>
                <a:gd name="T16" fmla="*/ 26 w 60"/>
                <a:gd name="T17" fmla="*/ 12 h 60"/>
                <a:gd name="T18" fmla="*/ 23 w 60"/>
                <a:gd name="T19" fmla="*/ 7 h 60"/>
                <a:gd name="T20" fmla="*/ 20 w 60"/>
                <a:gd name="T21" fmla="*/ 2 h 60"/>
                <a:gd name="T22" fmla="*/ 16 w 60"/>
                <a:gd name="T23" fmla="*/ 0 h 60"/>
                <a:gd name="T24" fmla="*/ 13 w 60"/>
                <a:gd name="T25" fmla="*/ 0 h 60"/>
                <a:gd name="T26" fmla="*/ 9 w 60"/>
                <a:gd name="T27" fmla="*/ 2 h 60"/>
                <a:gd name="T28" fmla="*/ 6 w 60"/>
                <a:gd name="T29" fmla="*/ 7 h 60"/>
                <a:gd name="T30" fmla="*/ 4 w 60"/>
                <a:gd name="T31" fmla="*/ 12 h 60"/>
                <a:gd name="T32" fmla="*/ 2 w 60"/>
                <a:gd name="T33" fmla="*/ 15 h 60"/>
                <a:gd name="T34" fmla="*/ 0 w 60"/>
                <a:gd name="T35" fmla="*/ 21 h 60"/>
                <a:gd name="T36" fmla="*/ 0 w 60"/>
                <a:gd name="T37" fmla="*/ 28 h 60"/>
                <a:gd name="T38" fmla="*/ 2 w 60"/>
                <a:gd name="T39" fmla="*/ 34 h 60"/>
                <a:gd name="T40" fmla="*/ 4 w 60"/>
                <a:gd name="T41" fmla="*/ 40 h 60"/>
                <a:gd name="T42" fmla="*/ 6 w 60"/>
                <a:gd name="T43" fmla="*/ 43 h 60"/>
                <a:gd name="T44" fmla="*/ 9 w 60"/>
                <a:gd name="T45" fmla="*/ 45 h 60"/>
                <a:gd name="T46" fmla="*/ 13 w 60"/>
                <a:gd name="T47" fmla="*/ 48 h 60"/>
                <a:gd name="T48" fmla="*/ 16 w 60"/>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0"/>
                <a:gd name="T77" fmla="*/ 60 w 60"/>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0">
                  <a:moveTo>
                    <a:pt x="33" y="60"/>
                  </a:moveTo>
                  <a:lnTo>
                    <a:pt x="42" y="57"/>
                  </a:lnTo>
                  <a:lnTo>
                    <a:pt x="48" y="53"/>
                  </a:lnTo>
                  <a:lnTo>
                    <a:pt x="53" y="48"/>
                  </a:lnTo>
                  <a:lnTo>
                    <a:pt x="56" y="40"/>
                  </a:lnTo>
                  <a:lnTo>
                    <a:pt x="60" y="34"/>
                  </a:lnTo>
                  <a:lnTo>
                    <a:pt x="60" y="27"/>
                  </a:lnTo>
                  <a:lnTo>
                    <a:pt x="56" y="19"/>
                  </a:lnTo>
                  <a:lnTo>
                    <a:pt x="53" y="12"/>
                  </a:lnTo>
                  <a:lnTo>
                    <a:pt x="48" y="7"/>
                  </a:lnTo>
                  <a:lnTo>
                    <a:pt x="42" y="2"/>
                  </a:lnTo>
                  <a:lnTo>
                    <a:pt x="33" y="0"/>
                  </a:lnTo>
                  <a:lnTo>
                    <a:pt x="27" y="0"/>
                  </a:lnTo>
                  <a:lnTo>
                    <a:pt x="18" y="2"/>
                  </a:lnTo>
                  <a:lnTo>
                    <a:pt x="12" y="7"/>
                  </a:lnTo>
                  <a:lnTo>
                    <a:pt x="7" y="12"/>
                  </a:lnTo>
                  <a:lnTo>
                    <a:pt x="2" y="19"/>
                  </a:lnTo>
                  <a:lnTo>
                    <a:pt x="0" y="27"/>
                  </a:lnTo>
                  <a:lnTo>
                    <a:pt x="0" y="34"/>
                  </a:lnTo>
                  <a:lnTo>
                    <a:pt x="2" y="40"/>
                  </a:lnTo>
                  <a:lnTo>
                    <a:pt x="7" y="48"/>
                  </a:lnTo>
                  <a:lnTo>
                    <a:pt x="12" y="53"/>
                  </a:lnTo>
                  <a:lnTo>
                    <a:pt x="18" y="57"/>
                  </a:lnTo>
                  <a:lnTo>
                    <a:pt x="27"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86" name="Freeform 92"/>
            <p:cNvSpPr>
              <a:spLocks/>
            </p:cNvSpPr>
            <p:nvPr/>
          </p:nvSpPr>
          <p:spPr bwMode="auto">
            <a:xfrm>
              <a:off x="1824" y="2247"/>
              <a:ext cx="53" cy="57"/>
            </a:xfrm>
            <a:custGeom>
              <a:avLst/>
              <a:gdLst>
                <a:gd name="T0" fmla="*/ 16 w 60"/>
                <a:gd name="T1" fmla="*/ 47 h 59"/>
                <a:gd name="T2" fmla="*/ 20 w 60"/>
                <a:gd name="T3" fmla="*/ 45 h 59"/>
                <a:gd name="T4" fmla="*/ 23 w 60"/>
                <a:gd name="T5" fmla="*/ 42 h 59"/>
                <a:gd name="T6" fmla="*/ 26 w 60"/>
                <a:gd name="T7" fmla="*/ 40 h 59"/>
                <a:gd name="T8" fmla="*/ 27 w 60"/>
                <a:gd name="T9" fmla="*/ 35 h 59"/>
                <a:gd name="T10" fmla="*/ 29 w 60"/>
                <a:gd name="T11" fmla="*/ 27 h 59"/>
                <a:gd name="T12" fmla="*/ 29 w 60"/>
                <a:gd name="T13" fmla="*/ 20 h 59"/>
                <a:gd name="T14" fmla="*/ 27 w 60"/>
                <a:gd name="T15" fmla="*/ 14 h 59"/>
                <a:gd name="T16" fmla="*/ 26 w 60"/>
                <a:gd name="T17" fmla="*/ 11 h 59"/>
                <a:gd name="T18" fmla="*/ 23 w 60"/>
                <a:gd name="T19" fmla="*/ 6 h 59"/>
                <a:gd name="T20" fmla="*/ 20 w 60"/>
                <a:gd name="T21" fmla="*/ 3 h 59"/>
                <a:gd name="T22" fmla="*/ 16 w 60"/>
                <a:gd name="T23" fmla="*/ 0 h 59"/>
                <a:gd name="T24" fmla="*/ 13 w 60"/>
                <a:gd name="T25" fmla="*/ 0 h 59"/>
                <a:gd name="T26" fmla="*/ 9 w 60"/>
                <a:gd name="T27" fmla="*/ 3 h 59"/>
                <a:gd name="T28" fmla="*/ 6 w 60"/>
                <a:gd name="T29" fmla="*/ 6 h 59"/>
                <a:gd name="T30" fmla="*/ 4 w 60"/>
                <a:gd name="T31" fmla="*/ 11 h 59"/>
                <a:gd name="T32" fmla="*/ 2 w 60"/>
                <a:gd name="T33" fmla="*/ 14 h 59"/>
                <a:gd name="T34" fmla="*/ 0 w 60"/>
                <a:gd name="T35" fmla="*/ 20 h 59"/>
                <a:gd name="T36" fmla="*/ 0 w 60"/>
                <a:gd name="T37" fmla="*/ 27 h 59"/>
                <a:gd name="T38" fmla="*/ 2 w 60"/>
                <a:gd name="T39" fmla="*/ 35 h 59"/>
                <a:gd name="T40" fmla="*/ 4 w 60"/>
                <a:gd name="T41" fmla="*/ 40 h 59"/>
                <a:gd name="T42" fmla="*/ 6 w 60"/>
                <a:gd name="T43" fmla="*/ 42 h 59"/>
                <a:gd name="T44" fmla="*/ 9 w 60"/>
                <a:gd name="T45" fmla="*/ 45 h 59"/>
                <a:gd name="T46" fmla="*/ 13 w 60"/>
                <a:gd name="T47" fmla="*/ 47 h 59"/>
                <a:gd name="T48" fmla="*/ 16 w 60"/>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59"/>
                <a:gd name="T77" fmla="*/ 60 w 60"/>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59">
                  <a:moveTo>
                    <a:pt x="33" y="59"/>
                  </a:moveTo>
                  <a:lnTo>
                    <a:pt x="42" y="57"/>
                  </a:lnTo>
                  <a:lnTo>
                    <a:pt x="48" y="53"/>
                  </a:lnTo>
                  <a:lnTo>
                    <a:pt x="53" y="48"/>
                  </a:lnTo>
                  <a:lnTo>
                    <a:pt x="56" y="41"/>
                  </a:lnTo>
                  <a:lnTo>
                    <a:pt x="60" y="33"/>
                  </a:lnTo>
                  <a:lnTo>
                    <a:pt x="60" y="26"/>
                  </a:lnTo>
                  <a:lnTo>
                    <a:pt x="56" y="18"/>
                  </a:lnTo>
                  <a:lnTo>
                    <a:pt x="53" y="11"/>
                  </a:lnTo>
                  <a:lnTo>
                    <a:pt x="48" y="6"/>
                  </a:lnTo>
                  <a:lnTo>
                    <a:pt x="42" y="3"/>
                  </a:lnTo>
                  <a:lnTo>
                    <a:pt x="33" y="0"/>
                  </a:lnTo>
                  <a:lnTo>
                    <a:pt x="27" y="0"/>
                  </a:lnTo>
                  <a:lnTo>
                    <a:pt x="18" y="3"/>
                  </a:lnTo>
                  <a:lnTo>
                    <a:pt x="12" y="6"/>
                  </a:lnTo>
                  <a:lnTo>
                    <a:pt x="7" y="11"/>
                  </a:lnTo>
                  <a:lnTo>
                    <a:pt x="2" y="18"/>
                  </a:lnTo>
                  <a:lnTo>
                    <a:pt x="0" y="26"/>
                  </a:lnTo>
                  <a:lnTo>
                    <a:pt x="0" y="33"/>
                  </a:lnTo>
                  <a:lnTo>
                    <a:pt x="2" y="41"/>
                  </a:lnTo>
                  <a:lnTo>
                    <a:pt x="7" y="48"/>
                  </a:lnTo>
                  <a:lnTo>
                    <a:pt x="12" y="53"/>
                  </a:lnTo>
                  <a:lnTo>
                    <a:pt x="18" y="57"/>
                  </a:lnTo>
                  <a:lnTo>
                    <a:pt x="27"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87" name="Freeform 93"/>
            <p:cNvSpPr>
              <a:spLocks/>
            </p:cNvSpPr>
            <p:nvPr/>
          </p:nvSpPr>
          <p:spPr bwMode="auto">
            <a:xfrm>
              <a:off x="1824" y="2643"/>
              <a:ext cx="53" cy="58"/>
            </a:xfrm>
            <a:custGeom>
              <a:avLst/>
              <a:gdLst>
                <a:gd name="T0" fmla="*/ 16 w 60"/>
                <a:gd name="T1" fmla="*/ 48 h 60"/>
                <a:gd name="T2" fmla="*/ 20 w 60"/>
                <a:gd name="T3" fmla="*/ 44 h 60"/>
                <a:gd name="T4" fmla="*/ 23 w 60"/>
                <a:gd name="T5" fmla="*/ 43 h 60"/>
                <a:gd name="T6" fmla="*/ 26 w 60"/>
                <a:gd name="T7" fmla="*/ 39 h 60"/>
                <a:gd name="T8" fmla="*/ 27 w 60"/>
                <a:gd name="T9" fmla="*/ 34 h 60"/>
                <a:gd name="T10" fmla="*/ 29 w 60"/>
                <a:gd name="T11" fmla="*/ 27 h 60"/>
                <a:gd name="T12" fmla="*/ 29 w 60"/>
                <a:gd name="T13" fmla="*/ 19 h 60"/>
                <a:gd name="T14" fmla="*/ 27 w 60"/>
                <a:gd name="T15" fmla="*/ 15 h 60"/>
                <a:gd name="T16" fmla="*/ 26 w 60"/>
                <a:gd name="T17" fmla="*/ 12 h 60"/>
                <a:gd name="T18" fmla="*/ 23 w 60"/>
                <a:gd name="T19" fmla="*/ 5 h 60"/>
                <a:gd name="T20" fmla="*/ 20 w 60"/>
                <a:gd name="T21" fmla="*/ 2 h 60"/>
                <a:gd name="T22" fmla="*/ 16 w 60"/>
                <a:gd name="T23" fmla="*/ 0 h 60"/>
                <a:gd name="T24" fmla="*/ 13 w 60"/>
                <a:gd name="T25" fmla="*/ 0 h 60"/>
                <a:gd name="T26" fmla="*/ 9 w 60"/>
                <a:gd name="T27" fmla="*/ 2 h 60"/>
                <a:gd name="T28" fmla="*/ 6 w 60"/>
                <a:gd name="T29" fmla="*/ 5 h 60"/>
                <a:gd name="T30" fmla="*/ 4 w 60"/>
                <a:gd name="T31" fmla="*/ 12 h 60"/>
                <a:gd name="T32" fmla="*/ 2 w 60"/>
                <a:gd name="T33" fmla="*/ 15 h 60"/>
                <a:gd name="T34" fmla="*/ 0 w 60"/>
                <a:gd name="T35" fmla="*/ 19 h 60"/>
                <a:gd name="T36" fmla="*/ 0 w 60"/>
                <a:gd name="T37" fmla="*/ 27 h 60"/>
                <a:gd name="T38" fmla="*/ 2 w 60"/>
                <a:gd name="T39" fmla="*/ 34 h 60"/>
                <a:gd name="T40" fmla="*/ 4 w 60"/>
                <a:gd name="T41" fmla="*/ 39 h 60"/>
                <a:gd name="T42" fmla="*/ 6 w 60"/>
                <a:gd name="T43" fmla="*/ 43 h 60"/>
                <a:gd name="T44" fmla="*/ 9 w 60"/>
                <a:gd name="T45" fmla="*/ 44 h 60"/>
                <a:gd name="T46" fmla="*/ 13 w 60"/>
                <a:gd name="T47" fmla="*/ 48 h 60"/>
                <a:gd name="T48" fmla="*/ 16 w 60"/>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0"/>
                <a:gd name="T77" fmla="*/ 60 w 60"/>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0">
                  <a:moveTo>
                    <a:pt x="33" y="60"/>
                  </a:moveTo>
                  <a:lnTo>
                    <a:pt x="42" y="56"/>
                  </a:lnTo>
                  <a:lnTo>
                    <a:pt x="48" y="53"/>
                  </a:lnTo>
                  <a:lnTo>
                    <a:pt x="53" y="46"/>
                  </a:lnTo>
                  <a:lnTo>
                    <a:pt x="56" y="40"/>
                  </a:lnTo>
                  <a:lnTo>
                    <a:pt x="60" y="33"/>
                  </a:lnTo>
                  <a:lnTo>
                    <a:pt x="60" y="25"/>
                  </a:lnTo>
                  <a:lnTo>
                    <a:pt x="56" y="18"/>
                  </a:lnTo>
                  <a:lnTo>
                    <a:pt x="53" y="12"/>
                  </a:lnTo>
                  <a:lnTo>
                    <a:pt x="48" y="5"/>
                  </a:lnTo>
                  <a:lnTo>
                    <a:pt x="42" y="2"/>
                  </a:lnTo>
                  <a:lnTo>
                    <a:pt x="33" y="0"/>
                  </a:lnTo>
                  <a:lnTo>
                    <a:pt x="27" y="0"/>
                  </a:lnTo>
                  <a:lnTo>
                    <a:pt x="18" y="2"/>
                  </a:lnTo>
                  <a:lnTo>
                    <a:pt x="12" y="5"/>
                  </a:lnTo>
                  <a:lnTo>
                    <a:pt x="7" y="12"/>
                  </a:lnTo>
                  <a:lnTo>
                    <a:pt x="2" y="18"/>
                  </a:lnTo>
                  <a:lnTo>
                    <a:pt x="0" y="25"/>
                  </a:lnTo>
                  <a:lnTo>
                    <a:pt x="0" y="33"/>
                  </a:lnTo>
                  <a:lnTo>
                    <a:pt x="2" y="40"/>
                  </a:lnTo>
                  <a:lnTo>
                    <a:pt x="7" y="46"/>
                  </a:lnTo>
                  <a:lnTo>
                    <a:pt x="12" y="53"/>
                  </a:lnTo>
                  <a:lnTo>
                    <a:pt x="18" y="56"/>
                  </a:lnTo>
                  <a:lnTo>
                    <a:pt x="27"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88" name="Freeform 94"/>
            <p:cNvSpPr>
              <a:spLocks/>
            </p:cNvSpPr>
            <p:nvPr/>
          </p:nvSpPr>
          <p:spPr bwMode="auto">
            <a:xfrm>
              <a:off x="1824" y="2280"/>
              <a:ext cx="53" cy="58"/>
            </a:xfrm>
            <a:custGeom>
              <a:avLst/>
              <a:gdLst>
                <a:gd name="T0" fmla="*/ 16 w 60"/>
                <a:gd name="T1" fmla="*/ 48 h 60"/>
                <a:gd name="T2" fmla="*/ 20 w 60"/>
                <a:gd name="T3" fmla="*/ 46 h 60"/>
                <a:gd name="T4" fmla="*/ 23 w 60"/>
                <a:gd name="T5" fmla="*/ 44 h 60"/>
                <a:gd name="T6" fmla="*/ 26 w 60"/>
                <a:gd name="T7" fmla="*/ 40 h 60"/>
                <a:gd name="T8" fmla="*/ 27 w 60"/>
                <a:gd name="T9" fmla="*/ 36 h 60"/>
                <a:gd name="T10" fmla="*/ 29 w 60"/>
                <a:gd name="T11" fmla="*/ 29 h 60"/>
                <a:gd name="T12" fmla="*/ 29 w 60"/>
                <a:gd name="T13" fmla="*/ 21 h 60"/>
                <a:gd name="T14" fmla="*/ 27 w 60"/>
                <a:gd name="T15" fmla="*/ 15 h 60"/>
                <a:gd name="T16" fmla="*/ 26 w 60"/>
                <a:gd name="T17" fmla="*/ 14 h 60"/>
                <a:gd name="T18" fmla="*/ 23 w 60"/>
                <a:gd name="T19" fmla="*/ 7 h 60"/>
                <a:gd name="T20" fmla="*/ 20 w 60"/>
                <a:gd name="T21" fmla="*/ 4 h 60"/>
                <a:gd name="T22" fmla="*/ 16 w 60"/>
                <a:gd name="T23" fmla="*/ 0 h 60"/>
                <a:gd name="T24" fmla="*/ 13 w 60"/>
                <a:gd name="T25" fmla="*/ 0 h 60"/>
                <a:gd name="T26" fmla="*/ 9 w 60"/>
                <a:gd name="T27" fmla="*/ 4 h 60"/>
                <a:gd name="T28" fmla="*/ 6 w 60"/>
                <a:gd name="T29" fmla="*/ 7 h 60"/>
                <a:gd name="T30" fmla="*/ 4 w 60"/>
                <a:gd name="T31" fmla="*/ 14 h 60"/>
                <a:gd name="T32" fmla="*/ 2 w 60"/>
                <a:gd name="T33" fmla="*/ 15 h 60"/>
                <a:gd name="T34" fmla="*/ 0 w 60"/>
                <a:gd name="T35" fmla="*/ 21 h 60"/>
                <a:gd name="T36" fmla="*/ 0 w 60"/>
                <a:gd name="T37" fmla="*/ 29 h 60"/>
                <a:gd name="T38" fmla="*/ 2 w 60"/>
                <a:gd name="T39" fmla="*/ 36 h 60"/>
                <a:gd name="T40" fmla="*/ 4 w 60"/>
                <a:gd name="T41" fmla="*/ 40 h 60"/>
                <a:gd name="T42" fmla="*/ 6 w 60"/>
                <a:gd name="T43" fmla="*/ 44 h 60"/>
                <a:gd name="T44" fmla="*/ 9 w 60"/>
                <a:gd name="T45" fmla="*/ 46 h 60"/>
                <a:gd name="T46" fmla="*/ 13 w 60"/>
                <a:gd name="T47" fmla="*/ 48 h 60"/>
                <a:gd name="T48" fmla="*/ 16 w 60"/>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0"/>
                <a:gd name="T77" fmla="*/ 60 w 60"/>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0">
                  <a:moveTo>
                    <a:pt x="33" y="60"/>
                  </a:moveTo>
                  <a:lnTo>
                    <a:pt x="42" y="58"/>
                  </a:lnTo>
                  <a:lnTo>
                    <a:pt x="48" y="55"/>
                  </a:lnTo>
                  <a:lnTo>
                    <a:pt x="53" y="48"/>
                  </a:lnTo>
                  <a:lnTo>
                    <a:pt x="56" y="42"/>
                  </a:lnTo>
                  <a:lnTo>
                    <a:pt x="60" y="35"/>
                  </a:lnTo>
                  <a:lnTo>
                    <a:pt x="60" y="27"/>
                  </a:lnTo>
                  <a:lnTo>
                    <a:pt x="56" y="20"/>
                  </a:lnTo>
                  <a:lnTo>
                    <a:pt x="53" y="14"/>
                  </a:lnTo>
                  <a:lnTo>
                    <a:pt x="48" y="7"/>
                  </a:lnTo>
                  <a:lnTo>
                    <a:pt x="42" y="4"/>
                  </a:lnTo>
                  <a:lnTo>
                    <a:pt x="33" y="0"/>
                  </a:lnTo>
                  <a:lnTo>
                    <a:pt x="27" y="0"/>
                  </a:lnTo>
                  <a:lnTo>
                    <a:pt x="18" y="4"/>
                  </a:lnTo>
                  <a:lnTo>
                    <a:pt x="12" y="7"/>
                  </a:lnTo>
                  <a:lnTo>
                    <a:pt x="7" y="14"/>
                  </a:lnTo>
                  <a:lnTo>
                    <a:pt x="2" y="20"/>
                  </a:lnTo>
                  <a:lnTo>
                    <a:pt x="0" y="27"/>
                  </a:lnTo>
                  <a:lnTo>
                    <a:pt x="0" y="35"/>
                  </a:lnTo>
                  <a:lnTo>
                    <a:pt x="2" y="42"/>
                  </a:lnTo>
                  <a:lnTo>
                    <a:pt x="7" y="48"/>
                  </a:lnTo>
                  <a:lnTo>
                    <a:pt x="12" y="55"/>
                  </a:lnTo>
                  <a:lnTo>
                    <a:pt x="18" y="58"/>
                  </a:lnTo>
                  <a:lnTo>
                    <a:pt x="27"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89" name="Freeform 95"/>
            <p:cNvSpPr>
              <a:spLocks/>
            </p:cNvSpPr>
            <p:nvPr/>
          </p:nvSpPr>
          <p:spPr bwMode="auto">
            <a:xfrm>
              <a:off x="1824" y="2268"/>
              <a:ext cx="53" cy="58"/>
            </a:xfrm>
            <a:custGeom>
              <a:avLst/>
              <a:gdLst>
                <a:gd name="T0" fmla="*/ 16 w 60"/>
                <a:gd name="T1" fmla="*/ 48 h 60"/>
                <a:gd name="T2" fmla="*/ 20 w 60"/>
                <a:gd name="T3" fmla="*/ 46 h 60"/>
                <a:gd name="T4" fmla="*/ 23 w 60"/>
                <a:gd name="T5" fmla="*/ 44 h 60"/>
                <a:gd name="T6" fmla="*/ 26 w 60"/>
                <a:gd name="T7" fmla="*/ 40 h 60"/>
                <a:gd name="T8" fmla="*/ 27 w 60"/>
                <a:gd name="T9" fmla="*/ 35 h 60"/>
                <a:gd name="T10" fmla="*/ 29 w 60"/>
                <a:gd name="T11" fmla="*/ 29 h 60"/>
                <a:gd name="T12" fmla="*/ 29 w 60"/>
                <a:gd name="T13" fmla="*/ 21 h 60"/>
                <a:gd name="T14" fmla="*/ 27 w 60"/>
                <a:gd name="T15" fmla="*/ 15 h 60"/>
                <a:gd name="T16" fmla="*/ 26 w 60"/>
                <a:gd name="T17" fmla="*/ 13 h 60"/>
                <a:gd name="T18" fmla="*/ 23 w 60"/>
                <a:gd name="T19" fmla="*/ 7 h 60"/>
                <a:gd name="T20" fmla="*/ 20 w 60"/>
                <a:gd name="T21" fmla="*/ 3 h 60"/>
                <a:gd name="T22" fmla="*/ 16 w 60"/>
                <a:gd name="T23" fmla="*/ 0 h 60"/>
                <a:gd name="T24" fmla="*/ 13 w 60"/>
                <a:gd name="T25" fmla="*/ 0 h 60"/>
                <a:gd name="T26" fmla="*/ 9 w 60"/>
                <a:gd name="T27" fmla="*/ 3 h 60"/>
                <a:gd name="T28" fmla="*/ 6 w 60"/>
                <a:gd name="T29" fmla="*/ 7 h 60"/>
                <a:gd name="T30" fmla="*/ 4 w 60"/>
                <a:gd name="T31" fmla="*/ 13 h 60"/>
                <a:gd name="T32" fmla="*/ 2 w 60"/>
                <a:gd name="T33" fmla="*/ 15 h 60"/>
                <a:gd name="T34" fmla="*/ 0 w 60"/>
                <a:gd name="T35" fmla="*/ 21 h 60"/>
                <a:gd name="T36" fmla="*/ 0 w 60"/>
                <a:gd name="T37" fmla="*/ 29 h 60"/>
                <a:gd name="T38" fmla="*/ 2 w 60"/>
                <a:gd name="T39" fmla="*/ 35 h 60"/>
                <a:gd name="T40" fmla="*/ 4 w 60"/>
                <a:gd name="T41" fmla="*/ 40 h 60"/>
                <a:gd name="T42" fmla="*/ 6 w 60"/>
                <a:gd name="T43" fmla="*/ 44 h 60"/>
                <a:gd name="T44" fmla="*/ 9 w 60"/>
                <a:gd name="T45" fmla="*/ 46 h 60"/>
                <a:gd name="T46" fmla="*/ 13 w 60"/>
                <a:gd name="T47" fmla="*/ 48 h 60"/>
                <a:gd name="T48" fmla="*/ 16 w 60"/>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0"/>
                <a:gd name="T77" fmla="*/ 60 w 60"/>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0">
                  <a:moveTo>
                    <a:pt x="33" y="60"/>
                  </a:moveTo>
                  <a:lnTo>
                    <a:pt x="42" y="58"/>
                  </a:lnTo>
                  <a:lnTo>
                    <a:pt x="48" y="55"/>
                  </a:lnTo>
                  <a:lnTo>
                    <a:pt x="53" y="48"/>
                  </a:lnTo>
                  <a:lnTo>
                    <a:pt x="56" y="41"/>
                  </a:lnTo>
                  <a:lnTo>
                    <a:pt x="60" y="35"/>
                  </a:lnTo>
                  <a:lnTo>
                    <a:pt x="60" y="27"/>
                  </a:lnTo>
                  <a:lnTo>
                    <a:pt x="56" y="20"/>
                  </a:lnTo>
                  <a:lnTo>
                    <a:pt x="53" y="13"/>
                  </a:lnTo>
                  <a:lnTo>
                    <a:pt x="48" y="7"/>
                  </a:lnTo>
                  <a:lnTo>
                    <a:pt x="42" y="3"/>
                  </a:lnTo>
                  <a:lnTo>
                    <a:pt x="33" y="0"/>
                  </a:lnTo>
                  <a:lnTo>
                    <a:pt x="27" y="0"/>
                  </a:lnTo>
                  <a:lnTo>
                    <a:pt x="18" y="3"/>
                  </a:lnTo>
                  <a:lnTo>
                    <a:pt x="12" y="7"/>
                  </a:lnTo>
                  <a:lnTo>
                    <a:pt x="7" y="13"/>
                  </a:lnTo>
                  <a:lnTo>
                    <a:pt x="2" y="20"/>
                  </a:lnTo>
                  <a:lnTo>
                    <a:pt x="0" y="27"/>
                  </a:lnTo>
                  <a:lnTo>
                    <a:pt x="0" y="35"/>
                  </a:lnTo>
                  <a:lnTo>
                    <a:pt x="2" y="41"/>
                  </a:lnTo>
                  <a:lnTo>
                    <a:pt x="7" y="48"/>
                  </a:lnTo>
                  <a:lnTo>
                    <a:pt x="12" y="55"/>
                  </a:lnTo>
                  <a:lnTo>
                    <a:pt x="18" y="58"/>
                  </a:lnTo>
                  <a:lnTo>
                    <a:pt x="27"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90" name="Freeform 96"/>
            <p:cNvSpPr>
              <a:spLocks/>
            </p:cNvSpPr>
            <p:nvPr/>
          </p:nvSpPr>
          <p:spPr bwMode="auto">
            <a:xfrm>
              <a:off x="2228" y="1850"/>
              <a:ext cx="53" cy="58"/>
            </a:xfrm>
            <a:custGeom>
              <a:avLst/>
              <a:gdLst>
                <a:gd name="T0" fmla="*/ 18 w 59"/>
                <a:gd name="T1" fmla="*/ 48 h 60"/>
                <a:gd name="T2" fmla="*/ 22 w 59"/>
                <a:gd name="T3" fmla="*/ 44 h 60"/>
                <a:gd name="T4" fmla="*/ 25 w 59"/>
                <a:gd name="T5" fmla="*/ 43 h 60"/>
                <a:gd name="T6" fmla="*/ 28 w 59"/>
                <a:gd name="T7" fmla="*/ 40 h 60"/>
                <a:gd name="T8" fmla="*/ 31 w 59"/>
                <a:gd name="T9" fmla="*/ 35 h 60"/>
                <a:gd name="T10" fmla="*/ 31 w 59"/>
                <a:gd name="T11" fmla="*/ 27 h 60"/>
                <a:gd name="T12" fmla="*/ 31 w 59"/>
                <a:gd name="T13" fmla="*/ 21 h 60"/>
                <a:gd name="T14" fmla="*/ 31 w 59"/>
                <a:gd name="T15" fmla="*/ 15 h 60"/>
                <a:gd name="T16" fmla="*/ 28 w 59"/>
                <a:gd name="T17" fmla="*/ 12 h 60"/>
                <a:gd name="T18" fmla="*/ 25 w 59"/>
                <a:gd name="T19" fmla="*/ 7 h 60"/>
                <a:gd name="T20" fmla="*/ 22 w 59"/>
                <a:gd name="T21" fmla="*/ 3 h 60"/>
                <a:gd name="T22" fmla="*/ 18 w 59"/>
                <a:gd name="T23" fmla="*/ 0 h 60"/>
                <a:gd name="T24" fmla="*/ 13 w 59"/>
                <a:gd name="T25" fmla="*/ 0 h 60"/>
                <a:gd name="T26" fmla="*/ 11 w 59"/>
                <a:gd name="T27" fmla="*/ 3 h 60"/>
                <a:gd name="T28" fmla="*/ 5 w 59"/>
                <a:gd name="T29" fmla="*/ 7 h 60"/>
                <a:gd name="T30" fmla="*/ 4 w 59"/>
                <a:gd name="T31" fmla="*/ 12 h 60"/>
                <a:gd name="T32" fmla="*/ 3 w 59"/>
                <a:gd name="T33" fmla="*/ 15 h 60"/>
                <a:gd name="T34" fmla="*/ 0 w 59"/>
                <a:gd name="T35" fmla="*/ 21 h 60"/>
                <a:gd name="T36" fmla="*/ 0 w 59"/>
                <a:gd name="T37" fmla="*/ 27 h 60"/>
                <a:gd name="T38" fmla="*/ 3 w 59"/>
                <a:gd name="T39" fmla="*/ 35 h 60"/>
                <a:gd name="T40" fmla="*/ 4 w 59"/>
                <a:gd name="T41" fmla="*/ 40 h 60"/>
                <a:gd name="T42" fmla="*/ 5 w 59"/>
                <a:gd name="T43" fmla="*/ 43 h 60"/>
                <a:gd name="T44" fmla="*/ 11 w 59"/>
                <a:gd name="T45" fmla="*/ 44 h 60"/>
                <a:gd name="T46" fmla="*/ 13 w 59"/>
                <a:gd name="T47" fmla="*/ 48 h 60"/>
                <a:gd name="T48" fmla="*/ 18 w 59"/>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60"/>
                <a:gd name="T77" fmla="*/ 59 w 5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60">
                  <a:moveTo>
                    <a:pt x="33" y="60"/>
                  </a:moveTo>
                  <a:lnTo>
                    <a:pt x="41" y="56"/>
                  </a:lnTo>
                  <a:lnTo>
                    <a:pt x="48" y="53"/>
                  </a:lnTo>
                  <a:lnTo>
                    <a:pt x="53" y="48"/>
                  </a:lnTo>
                  <a:lnTo>
                    <a:pt x="58" y="41"/>
                  </a:lnTo>
                  <a:lnTo>
                    <a:pt x="59" y="33"/>
                  </a:lnTo>
                  <a:lnTo>
                    <a:pt x="59" y="27"/>
                  </a:lnTo>
                  <a:lnTo>
                    <a:pt x="58" y="18"/>
                  </a:lnTo>
                  <a:lnTo>
                    <a:pt x="53" y="12"/>
                  </a:lnTo>
                  <a:lnTo>
                    <a:pt x="48" y="7"/>
                  </a:lnTo>
                  <a:lnTo>
                    <a:pt x="41" y="3"/>
                  </a:lnTo>
                  <a:lnTo>
                    <a:pt x="33" y="0"/>
                  </a:lnTo>
                  <a:lnTo>
                    <a:pt x="26" y="0"/>
                  </a:lnTo>
                  <a:lnTo>
                    <a:pt x="20" y="3"/>
                  </a:lnTo>
                  <a:lnTo>
                    <a:pt x="11" y="7"/>
                  </a:lnTo>
                  <a:lnTo>
                    <a:pt x="6" y="12"/>
                  </a:lnTo>
                  <a:lnTo>
                    <a:pt x="3" y="18"/>
                  </a:lnTo>
                  <a:lnTo>
                    <a:pt x="0" y="27"/>
                  </a:lnTo>
                  <a:lnTo>
                    <a:pt x="0" y="33"/>
                  </a:lnTo>
                  <a:lnTo>
                    <a:pt x="3" y="41"/>
                  </a:lnTo>
                  <a:lnTo>
                    <a:pt x="6" y="48"/>
                  </a:lnTo>
                  <a:lnTo>
                    <a:pt x="11" y="53"/>
                  </a:lnTo>
                  <a:lnTo>
                    <a:pt x="20" y="56"/>
                  </a:lnTo>
                  <a:lnTo>
                    <a:pt x="26"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91" name="Freeform 97"/>
            <p:cNvSpPr>
              <a:spLocks/>
            </p:cNvSpPr>
            <p:nvPr/>
          </p:nvSpPr>
          <p:spPr bwMode="auto">
            <a:xfrm>
              <a:off x="2228" y="1668"/>
              <a:ext cx="53" cy="56"/>
            </a:xfrm>
            <a:custGeom>
              <a:avLst/>
              <a:gdLst>
                <a:gd name="T0" fmla="*/ 18 w 59"/>
                <a:gd name="T1" fmla="*/ 46 h 58"/>
                <a:gd name="T2" fmla="*/ 22 w 59"/>
                <a:gd name="T3" fmla="*/ 44 h 58"/>
                <a:gd name="T4" fmla="*/ 25 w 59"/>
                <a:gd name="T5" fmla="*/ 42 h 58"/>
                <a:gd name="T6" fmla="*/ 28 w 59"/>
                <a:gd name="T7" fmla="*/ 38 h 58"/>
                <a:gd name="T8" fmla="*/ 31 w 59"/>
                <a:gd name="T9" fmla="*/ 33 h 58"/>
                <a:gd name="T10" fmla="*/ 31 w 59"/>
                <a:gd name="T11" fmla="*/ 27 h 58"/>
                <a:gd name="T12" fmla="*/ 31 w 59"/>
                <a:gd name="T13" fmla="*/ 19 h 58"/>
                <a:gd name="T14" fmla="*/ 31 w 59"/>
                <a:gd name="T15" fmla="*/ 14 h 58"/>
                <a:gd name="T16" fmla="*/ 28 w 59"/>
                <a:gd name="T17" fmla="*/ 11 h 58"/>
                <a:gd name="T18" fmla="*/ 25 w 59"/>
                <a:gd name="T19" fmla="*/ 5 h 58"/>
                <a:gd name="T20" fmla="*/ 22 w 59"/>
                <a:gd name="T21" fmla="*/ 1 h 58"/>
                <a:gd name="T22" fmla="*/ 18 w 59"/>
                <a:gd name="T23" fmla="*/ 0 h 58"/>
                <a:gd name="T24" fmla="*/ 13 w 59"/>
                <a:gd name="T25" fmla="*/ 0 h 58"/>
                <a:gd name="T26" fmla="*/ 11 w 59"/>
                <a:gd name="T27" fmla="*/ 1 h 58"/>
                <a:gd name="T28" fmla="*/ 5 w 59"/>
                <a:gd name="T29" fmla="*/ 5 h 58"/>
                <a:gd name="T30" fmla="*/ 4 w 59"/>
                <a:gd name="T31" fmla="*/ 11 h 58"/>
                <a:gd name="T32" fmla="*/ 3 w 59"/>
                <a:gd name="T33" fmla="*/ 14 h 58"/>
                <a:gd name="T34" fmla="*/ 0 w 59"/>
                <a:gd name="T35" fmla="*/ 19 h 58"/>
                <a:gd name="T36" fmla="*/ 0 w 59"/>
                <a:gd name="T37" fmla="*/ 27 h 58"/>
                <a:gd name="T38" fmla="*/ 3 w 59"/>
                <a:gd name="T39" fmla="*/ 33 h 58"/>
                <a:gd name="T40" fmla="*/ 4 w 59"/>
                <a:gd name="T41" fmla="*/ 38 h 58"/>
                <a:gd name="T42" fmla="*/ 5 w 59"/>
                <a:gd name="T43" fmla="*/ 42 h 58"/>
                <a:gd name="T44" fmla="*/ 11 w 59"/>
                <a:gd name="T45" fmla="*/ 44 h 58"/>
                <a:gd name="T46" fmla="*/ 13 w 59"/>
                <a:gd name="T47" fmla="*/ 46 h 58"/>
                <a:gd name="T48" fmla="*/ 18 w 59"/>
                <a:gd name="T49" fmla="*/ 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8"/>
                <a:gd name="T77" fmla="*/ 59 w 59"/>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8">
                  <a:moveTo>
                    <a:pt x="33" y="58"/>
                  </a:moveTo>
                  <a:lnTo>
                    <a:pt x="41" y="56"/>
                  </a:lnTo>
                  <a:lnTo>
                    <a:pt x="48" y="53"/>
                  </a:lnTo>
                  <a:lnTo>
                    <a:pt x="53" y="46"/>
                  </a:lnTo>
                  <a:lnTo>
                    <a:pt x="58" y="39"/>
                  </a:lnTo>
                  <a:lnTo>
                    <a:pt x="59" y="33"/>
                  </a:lnTo>
                  <a:lnTo>
                    <a:pt x="59" y="25"/>
                  </a:lnTo>
                  <a:lnTo>
                    <a:pt x="58" y="18"/>
                  </a:lnTo>
                  <a:lnTo>
                    <a:pt x="53" y="11"/>
                  </a:lnTo>
                  <a:lnTo>
                    <a:pt x="48" y="5"/>
                  </a:lnTo>
                  <a:lnTo>
                    <a:pt x="41" y="1"/>
                  </a:lnTo>
                  <a:lnTo>
                    <a:pt x="33" y="0"/>
                  </a:lnTo>
                  <a:lnTo>
                    <a:pt x="26" y="0"/>
                  </a:lnTo>
                  <a:lnTo>
                    <a:pt x="20" y="1"/>
                  </a:lnTo>
                  <a:lnTo>
                    <a:pt x="11" y="5"/>
                  </a:lnTo>
                  <a:lnTo>
                    <a:pt x="6" y="11"/>
                  </a:lnTo>
                  <a:lnTo>
                    <a:pt x="3" y="18"/>
                  </a:lnTo>
                  <a:lnTo>
                    <a:pt x="0" y="25"/>
                  </a:lnTo>
                  <a:lnTo>
                    <a:pt x="0" y="33"/>
                  </a:lnTo>
                  <a:lnTo>
                    <a:pt x="3" y="39"/>
                  </a:lnTo>
                  <a:lnTo>
                    <a:pt x="6" y="46"/>
                  </a:lnTo>
                  <a:lnTo>
                    <a:pt x="11" y="53"/>
                  </a:lnTo>
                  <a:lnTo>
                    <a:pt x="20" y="56"/>
                  </a:lnTo>
                  <a:lnTo>
                    <a:pt x="26" y="58"/>
                  </a:lnTo>
                  <a:lnTo>
                    <a:pt x="33" y="58"/>
                  </a:lnTo>
                </a:path>
              </a:pathLst>
            </a:custGeom>
            <a:noFill/>
            <a:ln w="12700">
              <a:solidFill>
                <a:srgbClr val="000000"/>
              </a:solidFill>
              <a:round/>
              <a:headEnd/>
              <a:tailEnd/>
            </a:ln>
          </p:spPr>
          <p:txBody>
            <a:bodyPr/>
            <a:lstStyle/>
            <a:p>
              <a:endParaRPr lang="en-CA">
                <a:solidFill>
                  <a:prstClr val="black"/>
                </a:solidFill>
              </a:endParaRPr>
            </a:p>
          </p:txBody>
        </p:sp>
        <p:sp>
          <p:nvSpPr>
            <p:cNvPr id="92" name="Freeform 98"/>
            <p:cNvSpPr>
              <a:spLocks/>
            </p:cNvSpPr>
            <p:nvPr/>
          </p:nvSpPr>
          <p:spPr bwMode="auto">
            <a:xfrm>
              <a:off x="2228" y="1769"/>
              <a:ext cx="53" cy="57"/>
            </a:xfrm>
            <a:custGeom>
              <a:avLst/>
              <a:gdLst>
                <a:gd name="T0" fmla="*/ 18 w 59"/>
                <a:gd name="T1" fmla="*/ 47 h 59"/>
                <a:gd name="T2" fmla="*/ 22 w 59"/>
                <a:gd name="T3" fmla="*/ 46 h 59"/>
                <a:gd name="T4" fmla="*/ 25 w 59"/>
                <a:gd name="T5" fmla="*/ 42 h 59"/>
                <a:gd name="T6" fmla="*/ 28 w 59"/>
                <a:gd name="T7" fmla="*/ 40 h 59"/>
                <a:gd name="T8" fmla="*/ 31 w 59"/>
                <a:gd name="T9" fmla="*/ 35 h 59"/>
                <a:gd name="T10" fmla="*/ 31 w 59"/>
                <a:gd name="T11" fmla="*/ 29 h 59"/>
                <a:gd name="T12" fmla="*/ 31 w 59"/>
                <a:gd name="T13" fmla="*/ 20 h 59"/>
                <a:gd name="T14" fmla="*/ 31 w 59"/>
                <a:gd name="T15" fmla="*/ 14 h 59"/>
                <a:gd name="T16" fmla="*/ 28 w 59"/>
                <a:gd name="T17" fmla="*/ 11 h 59"/>
                <a:gd name="T18" fmla="*/ 25 w 59"/>
                <a:gd name="T19" fmla="*/ 6 h 59"/>
                <a:gd name="T20" fmla="*/ 22 w 59"/>
                <a:gd name="T21" fmla="*/ 3 h 59"/>
                <a:gd name="T22" fmla="*/ 18 w 59"/>
                <a:gd name="T23" fmla="*/ 0 h 59"/>
                <a:gd name="T24" fmla="*/ 13 w 59"/>
                <a:gd name="T25" fmla="*/ 0 h 59"/>
                <a:gd name="T26" fmla="*/ 11 w 59"/>
                <a:gd name="T27" fmla="*/ 3 h 59"/>
                <a:gd name="T28" fmla="*/ 5 w 59"/>
                <a:gd name="T29" fmla="*/ 6 h 59"/>
                <a:gd name="T30" fmla="*/ 4 w 59"/>
                <a:gd name="T31" fmla="*/ 11 h 59"/>
                <a:gd name="T32" fmla="*/ 3 w 59"/>
                <a:gd name="T33" fmla="*/ 14 h 59"/>
                <a:gd name="T34" fmla="*/ 0 w 59"/>
                <a:gd name="T35" fmla="*/ 20 h 59"/>
                <a:gd name="T36" fmla="*/ 0 w 59"/>
                <a:gd name="T37" fmla="*/ 29 h 59"/>
                <a:gd name="T38" fmla="*/ 3 w 59"/>
                <a:gd name="T39" fmla="*/ 35 h 59"/>
                <a:gd name="T40" fmla="*/ 4 w 59"/>
                <a:gd name="T41" fmla="*/ 40 h 59"/>
                <a:gd name="T42" fmla="*/ 5 w 59"/>
                <a:gd name="T43" fmla="*/ 42 h 59"/>
                <a:gd name="T44" fmla="*/ 11 w 59"/>
                <a:gd name="T45" fmla="*/ 46 h 59"/>
                <a:gd name="T46" fmla="*/ 13 w 59"/>
                <a:gd name="T47" fmla="*/ 47 h 59"/>
                <a:gd name="T48" fmla="*/ 18 w 59"/>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9"/>
                <a:gd name="T77" fmla="*/ 59 w 59"/>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9">
                  <a:moveTo>
                    <a:pt x="33" y="59"/>
                  </a:moveTo>
                  <a:lnTo>
                    <a:pt x="41" y="58"/>
                  </a:lnTo>
                  <a:lnTo>
                    <a:pt x="48" y="53"/>
                  </a:lnTo>
                  <a:lnTo>
                    <a:pt x="53" y="48"/>
                  </a:lnTo>
                  <a:lnTo>
                    <a:pt x="58" y="41"/>
                  </a:lnTo>
                  <a:lnTo>
                    <a:pt x="59" y="35"/>
                  </a:lnTo>
                  <a:lnTo>
                    <a:pt x="59" y="26"/>
                  </a:lnTo>
                  <a:lnTo>
                    <a:pt x="58" y="20"/>
                  </a:lnTo>
                  <a:lnTo>
                    <a:pt x="53" y="11"/>
                  </a:lnTo>
                  <a:lnTo>
                    <a:pt x="48" y="6"/>
                  </a:lnTo>
                  <a:lnTo>
                    <a:pt x="41" y="3"/>
                  </a:lnTo>
                  <a:lnTo>
                    <a:pt x="33" y="0"/>
                  </a:lnTo>
                  <a:lnTo>
                    <a:pt x="26" y="0"/>
                  </a:lnTo>
                  <a:lnTo>
                    <a:pt x="20" y="3"/>
                  </a:lnTo>
                  <a:lnTo>
                    <a:pt x="11" y="6"/>
                  </a:lnTo>
                  <a:lnTo>
                    <a:pt x="6" y="11"/>
                  </a:lnTo>
                  <a:lnTo>
                    <a:pt x="3" y="20"/>
                  </a:lnTo>
                  <a:lnTo>
                    <a:pt x="0" y="26"/>
                  </a:lnTo>
                  <a:lnTo>
                    <a:pt x="0" y="35"/>
                  </a:lnTo>
                  <a:lnTo>
                    <a:pt x="3" y="41"/>
                  </a:lnTo>
                  <a:lnTo>
                    <a:pt x="6" y="48"/>
                  </a:lnTo>
                  <a:lnTo>
                    <a:pt x="11" y="53"/>
                  </a:lnTo>
                  <a:lnTo>
                    <a:pt x="20" y="58"/>
                  </a:lnTo>
                  <a:lnTo>
                    <a:pt x="26"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93" name="Freeform 99"/>
            <p:cNvSpPr>
              <a:spLocks/>
            </p:cNvSpPr>
            <p:nvPr/>
          </p:nvSpPr>
          <p:spPr bwMode="auto">
            <a:xfrm>
              <a:off x="2228" y="2115"/>
              <a:ext cx="53" cy="57"/>
            </a:xfrm>
            <a:custGeom>
              <a:avLst/>
              <a:gdLst>
                <a:gd name="T0" fmla="*/ 18 w 59"/>
                <a:gd name="T1" fmla="*/ 47 h 59"/>
                <a:gd name="T2" fmla="*/ 22 w 59"/>
                <a:gd name="T3" fmla="*/ 44 h 59"/>
                <a:gd name="T4" fmla="*/ 25 w 59"/>
                <a:gd name="T5" fmla="*/ 42 h 59"/>
                <a:gd name="T6" fmla="*/ 28 w 59"/>
                <a:gd name="T7" fmla="*/ 39 h 59"/>
                <a:gd name="T8" fmla="*/ 31 w 59"/>
                <a:gd name="T9" fmla="*/ 35 h 59"/>
                <a:gd name="T10" fmla="*/ 31 w 59"/>
                <a:gd name="T11" fmla="*/ 27 h 59"/>
                <a:gd name="T12" fmla="*/ 31 w 59"/>
                <a:gd name="T13" fmla="*/ 20 h 59"/>
                <a:gd name="T14" fmla="*/ 31 w 59"/>
                <a:gd name="T15" fmla="*/ 14 h 59"/>
                <a:gd name="T16" fmla="*/ 28 w 59"/>
                <a:gd name="T17" fmla="*/ 11 h 59"/>
                <a:gd name="T18" fmla="*/ 25 w 59"/>
                <a:gd name="T19" fmla="*/ 6 h 59"/>
                <a:gd name="T20" fmla="*/ 22 w 59"/>
                <a:gd name="T21" fmla="*/ 3 h 59"/>
                <a:gd name="T22" fmla="*/ 18 w 59"/>
                <a:gd name="T23" fmla="*/ 0 h 59"/>
                <a:gd name="T24" fmla="*/ 13 w 59"/>
                <a:gd name="T25" fmla="*/ 0 h 59"/>
                <a:gd name="T26" fmla="*/ 11 w 59"/>
                <a:gd name="T27" fmla="*/ 3 h 59"/>
                <a:gd name="T28" fmla="*/ 5 w 59"/>
                <a:gd name="T29" fmla="*/ 6 h 59"/>
                <a:gd name="T30" fmla="*/ 4 w 59"/>
                <a:gd name="T31" fmla="*/ 11 h 59"/>
                <a:gd name="T32" fmla="*/ 3 w 59"/>
                <a:gd name="T33" fmla="*/ 14 h 59"/>
                <a:gd name="T34" fmla="*/ 0 w 59"/>
                <a:gd name="T35" fmla="*/ 20 h 59"/>
                <a:gd name="T36" fmla="*/ 0 w 59"/>
                <a:gd name="T37" fmla="*/ 27 h 59"/>
                <a:gd name="T38" fmla="*/ 3 w 59"/>
                <a:gd name="T39" fmla="*/ 35 h 59"/>
                <a:gd name="T40" fmla="*/ 4 w 59"/>
                <a:gd name="T41" fmla="*/ 39 h 59"/>
                <a:gd name="T42" fmla="*/ 5 w 59"/>
                <a:gd name="T43" fmla="*/ 42 h 59"/>
                <a:gd name="T44" fmla="*/ 11 w 59"/>
                <a:gd name="T45" fmla="*/ 44 h 59"/>
                <a:gd name="T46" fmla="*/ 13 w 59"/>
                <a:gd name="T47" fmla="*/ 47 h 59"/>
                <a:gd name="T48" fmla="*/ 18 w 59"/>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9"/>
                <a:gd name="T77" fmla="*/ 59 w 59"/>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9">
                  <a:moveTo>
                    <a:pt x="33" y="59"/>
                  </a:moveTo>
                  <a:lnTo>
                    <a:pt x="41" y="56"/>
                  </a:lnTo>
                  <a:lnTo>
                    <a:pt x="48" y="52"/>
                  </a:lnTo>
                  <a:lnTo>
                    <a:pt x="53" y="47"/>
                  </a:lnTo>
                  <a:lnTo>
                    <a:pt x="58" y="41"/>
                  </a:lnTo>
                  <a:lnTo>
                    <a:pt x="59" y="33"/>
                  </a:lnTo>
                  <a:lnTo>
                    <a:pt x="59" y="26"/>
                  </a:lnTo>
                  <a:lnTo>
                    <a:pt x="58" y="18"/>
                  </a:lnTo>
                  <a:lnTo>
                    <a:pt x="53" y="11"/>
                  </a:lnTo>
                  <a:lnTo>
                    <a:pt x="48" y="6"/>
                  </a:lnTo>
                  <a:lnTo>
                    <a:pt x="41" y="3"/>
                  </a:lnTo>
                  <a:lnTo>
                    <a:pt x="33" y="0"/>
                  </a:lnTo>
                  <a:lnTo>
                    <a:pt x="26" y="0"/>
                  </a:lnTo>
                  <a:lnTo>
                    <a:pt x="20" y="3"/>
                  </a:lnTo>
                  <a:lnTo>
                    <a:pt x="11" y="6"/>
                  </a:lnTo>
                  <a:lnTo>
                    <a:pt x="6" y="11"/>
                  </a:lnTo>
                  <a:lnTo>
                    <a:pt x="3" y="18"/>
                  </a:lnTo>
                  <a:lnTo>
                    <a:pt x="0" y="26"/>
                  </a:lnTo>
                  <a:lnTo>
                    <a:pt x="0" y="33"/>
                  </a:lnTo>
                  <a:lnTo>
                    <a:pt x="3" y="41"/>
                  </a:lnTo>
                  <a:lnTo>
                    <a:pt x="6" y="47"/>
                  </a:lnTo>
                  <a:lnTo>
                    <a:pt x="11" y="52"/>
                  </a:lnTo>
                  <a:lnTo>
                    <a:pt x="20" y="56"/>
                  </a:lnTo>
                  <a:lnTo>
                    <a:pt x="26"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94" name="Freeform 100"/>
            <p:cNvSpPr>
              <a:spLocks/>
            </p:cNvSpPr>
            <p:nvPr/>
          </p:nvSpPr>
          <p:spPr bwMode="auto">
            <a:xfrm>
              <a:off x="2228" y="1529"/>
              <a:ext cx="53" cy="58"/>
            </a:xfrm>
            <a:custGeom>
              <a:avLst/>
              <a:gdLst>
                <a:gd name="T0" fmla="*/ 18 w 59"/>
                <a:gd name="T1" fmla="*/ 48 h 60"/>
                <a:gd name="T2" fmla="*/ 22 w 59"/>
                <a:gd name="T3" fmla="*/ 46 h 60"/>
                <a:gd name="T4" fmla="*/ 25 w 59"/>
                <a:gd name="T5" fmla="*/ 43 h 60"/>
                <a:gd name="T6" fmla="*/ 28 w 59"/>
                <a:gd name="T7" fmla="*/ 40 h 60"/>
                <a:gd name="T8" fmla="*/ 31 w 59"/>
                <a:gd name="T9" fmla="*/ 35 h 60"/>
                <a:gd name="T10" fmla="*/ 31 w 59"/>
                <a:gd name="T11" fmla="*/ 29 h 60"/>
                <a:gd name="T12" fmla="*/ 31 w 59"/>
                <a:gd name="T13" fmla="*/ 21 h 60"/>
                <a:gd name="T14" fmla="*/ 31 w 59"/>
                <a:gd name="T15" fmla="*/ 15 h 60"/>
                <a:gd name="T16" fmla="*/ 28 w 59"/>
                <a:gd name="T17" fmla="*/ 12 h 60"/>
                <a:gd name="T18" fmla="*/ 25 w 59"/>
                <a:gd name="T19" fmla="*/ 7 h 60"/>
                <a:gd name="T20" fmla="*/ 22 w 59"/>
                <a:gd name="T21" fmla="*/ 3 h 60"/>
                <a:gd name="T22" fmla="*/ 18 w 59"/>
                <a:gd name="T23" fmla="*/ 0 h 60"/>
                <a:gd name="T24" fmla="*/ 13 w 59"/>
                <a:gd name="T25" fmla="*/ 0 h 60"/>
                <a:gd name="T26" fmla="*/ 11 w 59"/>
                <a:gd name="T27" fmla="*/ 3 h 60"/>
                <a:gd name="T28" fmla="*/ 5 w 59"/>
                <a:gd name="T29" fmla="*/ 7 h 60"/>
                <a:gd name="T30" fmla="*/ 4 w 59"/>
                <a:gd name="T31" fmla="*/ 12 h 60"/>
                <a:gd name="T32" fmla="*/ 3 w 59"/>
                <a:gd name="T33" fmla="*/ 15 h 60"/>
                <a:gd name="T34" fmla="*/ 0 w 59"/>
                <a:gd name="T35" fmla="*/ 21 h 60"/>
                <a:gd name="T36" fmla="*/ 0 w 59"/>
                <a:gd name="T37" fmla="*/ 29 h 60"/>
                <a:gd name="T38" fmla="*/ 3 w 59"/>
                <a:gd name="T39" fmla="*/ 35 h 60"/>
                <a:gd name="T40" fmla="*/ 4 w 59"/>
                <a:gd name="T41" fmla="*/ 40 h 60"/>
                <a:gd name="T42" fmla="*/ 5 w 59"/>
                <a:gd name="T43" fmla="*/ 43 h 60"/>
                <a:gd name="T44" fmla="*/ 11 w 59"/>
                <a:gd name="T45" fmla="*/ 46 h 60"/>
                <a:gd name="T46" fmla="*/ 13 w 59"/>
                <a:gd name="T47" fmla="*/ 48 h 60"/>
                <a:gd name="T48" fmla="*/ 18 w 59"/>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60"/>
                <a:gd name="T77" fmla="*/ 59 w 5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60">
                  <a:moveTo>
                    <a:pt x="33" y="60"/>
                  </a:moveTo>
                  <a:lnTo>
                    <a:pt x="41" y="58"/>
                  </a:lnTo>
                  <a:lnTo>
                    <a:pt x="48" y="53"/>
                  </a:lnTo>
                  <a:lnTo>
                    <a:pt x="53" y="48"/>
                  </a:lnTo>
                  <a:lnTo>
                    <a:pt x="58" y="41"/>
                  </a:lnTo>
                  <a:lnTo>
                    <a:pt x="59" y="35"/>
                  </a:lnTo>
                  <a:lnTo>
                    <a:pt x="59" y="27"/>
                  </a:lnTo>
                  <a:lnTo>
                    <a:pt x="58" y="20"/>
                  </a:lnTo>
                  <a:lnTo>
                    <a:pt x="53" y="12"/>
                  </a:lnTo>
                  <a:lnTo>
                    <a:pt x="48" y="7"/>
                  </a:lnTo>
                  <a:lnTo>
                    <a:pt x="41" y="3"/>
                  </a:lnTo>
                  <a:lnTo>
                    <a:pt x="33" y="0"/>
                  </a:lnTo>
                  <a:lnTo>
                    <a:pt x="26" y="0"/>
                  </a:lnTo>
                  <a:lnTo>
                    <a:pt x="20" y="3"/>
                  </a:lnTo>
                  <a:lnTo>
                    <a:pt x="11" y="7"/>
                  </a:lnTo>
                  <a:lnTo>
                    <a:pt x="6" y="12"/>
                  </a:lnTo>
                  <a:lnTo>
                    <a:pt x="3" y="20"/>
                  </a:lnTo>
                  <a:lnTo>
                    <a:pt x="0" y="27"/>
                  </a:lnTo>
                  <a:lnTo>
                    <a:pt x="0" y="35"/>
                  </a:lnTo>
                  <a:lnTo>
                    <a:pt x="3" y="41"/>
                  </a:lnTo>
                  <a:lnTo>
                    <a:pt x="6" y="48"/>
                  </a:lnTo>
                  <a:lnTo>
                    <a:pt x="11" y="53"/>
                  </a:lnTo>
                  <a:lnTo>
                    <a:pt x="20" y="58"/>
                  </a:lnTo>
                  <a:lnTo>
                    <a:pt x="26"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95" name="Freeform 101"/>
            <p:cNvSpPr>
              <a:spLocks/>
            </p:cNvSpPr>
            <p:nvPr/>
          </p:nvSpPr>
          <p:spPr bwMode="auto">
            <a:xfrm>
              <a:off x="2228" y="1954"/>
              <a:ext cx="53" cy="58"/>
            </a:xfrm>
            <a:custGeom>
              <a:avLst/>
              <a:gdLst>
                <a:gd name="T0" fmla="*/ 18 w 59"/>
                <a:gd name="T1" fmla="*/ 48 h 60"/>
                <a:gd name="T2" fmla="*/ 22 w 59"/>
                <a:gd name="T3" fmla="*/ 45 h 60"/>
                <a:gd name="T4" fmla="*/ 25 w 59"/>
                <a:gd name="T5" fmla="*/ 43 h 60"/>
                <a:gd name="T6" fmla="*/ 28 w 59"/>
                <a:gd name="T7" fmla="*/ 40 h 60"/>
                <a:gd name="T8" fmla="*/ 31 w 59"/>
                <a:gd name="T9" fmla="*/ 34 h 60"/>
                <a:gd name="T10" fmla="*/ 31 w 59"/>
                <a:gd name="T11" fmla="*/ 27 h 60"/>
                <a:gd name="T12" fmla="*/ 31 w 59"/>
                <a:gd name="T13" fmla="*/ 19 h 60"/>
                <a:gd name="T14" fmla="*/ 31 w 59"/>
                <a:gd name="T15" fmla="*/ 15 h 60"/>
                <a:gd name="T16" fmla="*/ 28 w 59"/>
                <a:gd name="T17" fmla="*/ 12 h 60"/>
                <a:gd name="T18" fmla="*/ 25 w 59"/>
                <a:gd name="T19" fmla="*/ 5 h 60"/>
                <a:gd name="T20" fmla="*/ 22 w 59"/>
                <a:gd name="T21" fmla="*/ 2 h 60"/>
                <a:gd name="T22" fmla="*/ 18 w 59"/>
                <a:gd name="T23" fmla="*/ 0 h 60"/>
                <a:gd name="T24" fmla="*/ 13 w 59"/>
                <a:gd name="T25" fmla="*/ 0 h 60"/>
                <a:gd name="T26" fmla="*/ 11 w 59"/>
                <a:gd name="T27" fmla="*/ 2 h 60"/>
                <a:gd name="T28" fmla="*/ 5 w 59"/>
                <a:gd name="T29" fmla="*/ 5 h 60"/>
                <a:gd name="T30" fmla="*/ 4 w 59"/>
                <a:gd name="T31" fmla="*/ 12 h 60"/>
                <a:gd name="T32" fmla="*/ 3 w 59"/>
                <a:gd name="T33" fmla="*/ 15 h 60"/>
                <a:gd name="T34" fmla="*/ 0 w 59"/>
                <a:gd name="T35" fmla="*/ 19 h 60"/>
                <a:gd name="T36" fmla="*/ 0 w 59"/>
                <a:gd name="T37" fmla="*/ 27 h 60"/>
                <a:gd name="T38" fmla="*/ 3 w 59"/>
                <a:gd name="T39" fmla="*/ 34 h 60"/>
                <a:gd name="T40" fmla="*/ 4 w 59"/>
                <a:gd name="T41" fmla="*/ 40 h 60"/>
                <a:gd name="T42" fmla="*/ 5 w 59"/>
                <a:gd name="T43" fmla="*/ 43 h 60"/>
                <a:gd name="T44" fmla="*/ 11 w 59"/>
                <a:gd name="T45" fmla="*/ 45 h 60"/>
                <a:gd name="T46" fmla="*/ 13 w 59"/>
                <a:gd name="T47" fmla="*/ 48 h 60"/>
                <a:gd name="T48" fmla="*/ 18 w 59"/>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60"/>
                <a:gd name="T77" fmla="*/ 59 w 5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60">
                  <a:moveTo>
                    <a:pt x="33" y="60"/>
                  </a:moveTo>
                  <a:lnTo>
                    <a:pt x="41" y="57"/>
                  </a:lnTo>
                  <a:lnTo>
                    <a:pt x="48" y="53"/>
                  </a:lnTo>
                  <a:lnTo>
                    <a:pt x="53" y="47"/>
                  </a:lnTo>
                  <a:lnTo>
                    <a:pt x="58" y="40"/>
                  </a:lnTo>
                  <a:lnTo>
                    <a:pt x="59" y="33"/>
                  </a:lnTo>
                  <a:lnTo>
                    <a:pt x="59" y="25"/>
                  </a:lnTo>
                  <a:lnTo>
                    <a:pt x="58" y="19"/>
                  </a:lnTo>
                  <a:lnTo>
                    <a:pt x="53" y="12"/>
                  </a:lnTo>
                  <a:lnTo>
                    <a:pt x="48" y="5"/>
                  </a:lnTo>
                  <a:lnTo>
                    <a:pt x="41" y="2"/>
                  </a:lnTo>
                  <a:lnTo>
                    <a:pt x="33" y="0"/>
                  </a:lnTo>
                  <a:lnTo>
                    <a:pt x="26" y="0"/>
                  </a:lnTo>
                  <a:lnTo>
                    <a:pt x="20" y="2"/>
                  </a:lnTo>
                  <a:lnTo>
                    <a:pt x="11" y="5"/>
                  </a:lnTo>
                  <a:lnTo>
                    <a:pt x="6" y="12"/>
                  </a:lnTo>
                  <a:lnTo>
                    <a:pt x="3" y="19"/>
                  </a:lnTo>
                  <a:lnTo>
                    <a:pt x="0" y="25"/>
                  </a:lnTo>
                  <a:lnTo>
                    <a:pt x="0" y="33"/>
                  </a:lnTo>
                  <a:lnTo>
                    <a:pt x="3" y="40"/>
                  </a:lnTo>
                  <a:lnTo>
                    <a:pt x="6" y="47"/>
                  </a:lnTo>
                  <a:lnTo>
                    <a:pt x="11" y="53"/>
                  </a:lnTo>
                  <a:lnTo>
                    <a:pt x="20" y="57"/>
                  </a:lnTo>
                  <a:lnTo>
                    <a:pt x="26"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96" name="Freeform 102"/>
            <p:cNvSpPr>
              <a:spLocks/>
            </p:cNvSpPr>
            <p:nvPr/>
          </p:nvSpPr>
          <p:spPr bwMode="auto">
            <a:xfrm>
              <a:off x="2228" y="1743"/>
              <a:ext cx="53" cy="58"/>
            </a:xfrm>
            <a:custGeom>
              <a:avLst/>
              <a:gdLst>
                <a:gd name="T0" fmla="*/ 18 w 59"/>
                <a:gd name="T1" fmla="*/ 48 h 60"/>
                <a:gd name="T2" fmla="*/ 22 w 59"/>
                <a:gd name="T3" fmla="*/ 46 h 60"/>
                <a:gd name="T4" fmla="*/ 25 w 59"/>
                <a:gd name="T5" fmla="*/ 43 h 60"/>
                <a:gd name="T6" fmla="*/ 28 w 59"/>
                <a:gd name="T7" fmla="*/ 40 h 60"/>
                <a:gd name="T8" fmla="*/ 31 w 59"/>
                <a:gd name="T9" fmla="*/ 36 h 60"/>
                <a:gd name="T10" fmla="*/ 31 w 59"/>
                <a:gd name="T11" fmla="*/ 29 h 60"/>
                <a:gd name="T12" fmla="*/ 31 w 59"/>
                <a:gd name="T13" fmla="*/ 21 h 60"/>
                <a:gd name="T14" fmla="*/ 31 w 59"/>
                <a:gd name="T15" fmla="*/ 15 h 60"/>
                <a:gd name="T16" fmla="*/ 28 w 59"/>
                <a:gd name="T17" fmla="*/ 12 h 60"/>
                <a:gd name="T18" fmla="*/ 25 w 59"/>
                <a:gd name="T19" fmla="*/ 7 h 60"/>
                <a:gd name="T20" fmla="*/ 22 w 59"/>
                <a:gd name="T21" fmla="*/ 4 h 60"/>
                <a:gd name="T22" fmla="*/ 18 w 59"/>
                <a:gd name="T23" fmla="*/ 0 h 60"/>
                <a:gd name="T24" fmla="*/ 13 w 59"/>
                <a:gd name="T25" fmla="*/ 0 h 60"/>
                <a:gd name="T26" fmla="*/ 11 w 59"/>
                <a:gd name="T27" fmla="*/ 4 h 60"/>
                <a:gd name="T28" fmla="*/ 5 w 59"/>
                <a:gd name="T29" fmla="*/ 7 h 60"/>
                <a:gd name="T30" fmla="*/ 4 w 59"/>
                <a:gd name="T31" fmla="*/ 12 h 60"/>
                <a:gd name="T32" fmla="*/ 3 w 59"/>
                <a:gd name="T33" fmla="*/ 15 h 60"/>
                <a:gd name="T34" fmla="*/ 0 w 59"/>
                <a:gd name="T35" fmla="*/ 21 h 60"/>
                <a:gd name="T36" fmla="*/ 0 w 59"/>
                <a:gd name="T37" fmla="*/ 29 h 60"/>
                <a:gd name="T38" fmla="*/ 3 w 59"/>
                <a:gd name="T39" fmla="*/ 36 h 60"/>
                <a:gd name="T40" fmla="*/ 4 w 59"/>
                <a:gd name="T41" fmla="*/ 40 h 60"/>
                <a:gd name="T42" fmla="*/ 5 w 59"/>
                <a:gd name="T43" fmla="*/ 43 h 60"/>
                <a:gd name="T44" fmla="*/ 11 w 59"/>
                <a:gd name="T45" fmla="*/ 46 h 60"/>
                <a:gd name="T46" fmla="*/ 13 w 59"/>
                <a:gd name="T47" fmla="*/ 48 h 60"/>
                <a:gd name="T48" fmla="*/ 18 w 59"/>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60"/>
                <a:gd name="T77" fmla="*/ 59 w 5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60">
                  <a:moveTo>
                    <a:pt x="33" y="60"/>
                  </a:moveTo>
                  <a:lnTo>
                    <a:pt x="41" y="58"/>
                  </a:lnTo>
                  <a:lnTo>
                    <a:pt x="48" y="53"/>
                  </a:lnTo>
                  <a:lnTo>
                    <a:pt x="53" y="48"/>
                  </a:lnTo>
                  <a:lnTo>
                    <a:pt x="58" y="42"/>
                  </a:lnTo>
                  <a:lnTo>
                    <a:pt x="59" y="35"/>
                  </a:lnTo>
                  <a:lnTo>
                    <a:pt x="59" y="27"/>
                  </a:lnTo>
                  <a:lnTo>
                    <a:pt x="58" y="20"/>
                  </a:lnTo>
                  <a:lnTo>
                    <a:pt x="53" y="12"/>
                  </a:lnTo>
                  <a:lnTo>
                    <a:pt x="48" y="7"/>
                  </a:lnTo>
                  <a:lnTo>
                    <a:pt x="41" y="4"/>
                  </a:lnTo>
                  <a:lnTo>
                    <a:pt x="33" y="0"/>
                  </a:lnTo>
                  <a:lnTo>
                    <a:pt x="26" y="0"/>
                  </a:lnTo>
                  <a:lnTo>
                    <a:pt x="20" y="4"/>
                  </a:lnTo>
                  <a:lnTo>
                    <a:pt x="11" y="7"/>
                  </a:lnTo>
                  <a:lnTo>
                    <a:pt x="6" y="12"/>
                  </a:lnTo>
                  <a:lnTo>
                    <a:pt x="3" y="20"/>
                  </a:lnTo>
                  <a:lnTo>
                    <a:pt x="0" y="27"/>
                  </a:lnTo>
                  <a:lnTo>
                    <a:pt x="0" y="35"/>
                  </a:lnTo>
                  <a:lnTo>
                    <a:pt x="3" y="42"/>
                  </a:lnTo>
                  <a:lnTo>
                    <a:pt x="6" y="48"/>
                  </a:lnTo>
                  <a:lnTo>
                    <a:pt x="11" y="53"/>
                  </a:lnTo>
                  <a:lnTo>
                    <a:pt x="20" y="58"/>
                  </a:lnTo>
                  <a:lnTo>
                    <a:pt x="26"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97" name="Freeform 103"/>
            <p:cNvSpPr>
              <a:spLocks/>
            </p:cNvSpPr>
            <p:nvPr/>
          </p:nvSpPr>
          <p:spPr bwMode="auto">
            <a:xfrm>
              <a:off x="2228" y="1899"/>
              <a:ext cx="53" cy="57"/>
            </a:xfrm>
            <a:custGeom>
              <a:avLst/>
              <a:gdLst>
                <a:gd name="T0" fmla="*/ 18 w 59"/>
                <a:gd name="T1" fmla="*/ 47 h 59"/>
                <a:gd name="T2" fmla="*/ 22 w 59"/>
                <a:gd name="T3" fmla="*/ 44 h 59"/>
                <a:gd name="T4" fmla="*/ 25 w 59"/>
                <a:gd name="T5" fmla="*/ 42 h 59"/>
                <a:gd name="T6" fmla="*/ 28 w 59"/>
                <a:gd name="T7" fmla="*/ 40 h 59"/>
                <a:gd name="T8" fmla="*/ 31 w 59"/>
                <a:gd name="T9" fmla="*/ 35 h 59"/>
                <a:gd name="T10" fmla="*/ 31 w 59"/>
                <a:gd name="T11" fmla="*/ 27 h 59"/>
                <a:gd name="T12" fmla="*/ 31 w 59"/>
                <a:gd name="T13" fmla="*/ 20 h 59"/>
                <a:gd name="T14" fmla="*/ 31 w 59"/>
                <a:gd name="T15" fmla="*/ 14 h 59"/>
                <a:gd name="T16" fmla="*/ 28 w 59"/>
                <a:gd name="T17" fmla="*/ 11 h 59"/>
                <a:gd name="T18" fmla="*/ 25 w 59"/>
                <a:gd name="T19" fmla="*/ 6 h 59"/>
                <a:gd name="T20" fmla="*/ 22 w 59"/>
                <a:gd name="T21" fmla="*/ 3 h 59"/>
                <a:gd name="T22" fmla="*/ 18 w 59"/>
                <a:gd name="T23" fmla="*/ 0 h 59"/>
                <a:gd name="T24" fmla="*/ 13 w 59"/>
                <a:gd name="T25" fmla="*/ 0 h 59"/>
                <a:gd name="T26" fmla="*/ 11 w 59"/>
                <a:gd name="T27" fmla="*/ 3 h 59"/>
                <a:gd name="T28" fmla="*/ 5 w 59"/>
                <a:gd name="T29" fmla="*/ 6 h 59"/>
                <a:gd name="T30" fmla="*/ 4 w 59"/>
                <a:gd name="T31" fmla="*/ 11 h 59"/>
                <a:gd name="T32" fmla="*/ 3 w 59"/>
                <a:gd name="T33" fmla="*/ 14 h 59"/>
                <a:gd name="T34" fmla="*/ 0 w 59"/>
                <a:gd name="T35" fmla="*/ 20 h 59"/>
                <a:gd name="T36" fmla="*/ 0 w 59"/>
                <a:gd name="T37" fmla="*/ 27 h 59"/>
                <a:gd name="T38" fmla="*/ 3 w 59"/>
                <a:gd name="T39" fmla="*/ 35 h 59"/>
                <a:gd name="T40" fmla="*/ 4 w 59"/>
                <a:gd name="T41" fmla="*/ 40 h 59"/>
                <a:gd name="T42" fmla="*/ 5 w 59"/>
                <a:gd name="T43" fmla="*/ 42 h 59"/>
                <a:gd name="T44" fmla="*/ 11 w 59"/>
                <a:gd name="T45" fmla="*/ 44 h 59"/>
                <a:gd name="T46" fmla="*/ 13 w 59"/>
                <a:gd name="T47" fmla="*/ 47 h 59"/>
                <a:gd name="T48" fmla="*/ 18 w 59"/>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9"/>
                <a:gd name="T77" fmla="*/ 59 w 59"/>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9">
                  <a:moveTo>
                    <a:pt x="33" y="59"/>
                  </a:moveTo>
                  <a:lnTo>
                    <a:pt x="41" y="56"/>
                  </a:lnTo>
                  <a:lnTo>
                    <a:pt x="48" y="52"/>
                  </a:lnTo>
                  <a:lnTo>
                    <a:pt x="53" y="48"/>
                  </a:lnTo>
                  <a:lnTo>
                    <a:pt x="58" y="41"/>
                  </a:lnTo>
                  <a:lnTo>
                    <a:pt x="59" y="33"/>
                  </a:lnTo>
                  <a:lnTo>
                    <a:pt x="59" y="26"/>
                  </a:lnTo>
                  <a:lnTo>
                    <a:pt x="58" y="18"/>
                  </a:lnTo>
                  <a:lnTo>
                    <a:pt x="53" y="11"/>
                  </a:lnTo>
                  <a:lnTo>
                    <a:pt x="48" y="6"/>
                  </a:lnTo>
                  <a:lnTo>
                    <a:pt x="41" y="3"/>
                  </a:lnTo>
                  <a:lnTo>
                    <a:pt x="33" y="0"/>
                  </a:lnTo>
                  <a:lnTo>
                    <a:pt x="26" y="0"/>
                  </a:lnTo>
                  <a:lnTo>
                    <a:pt x="20" y="3"/>
                  </a:lnTo>
                  <a:lnTo>
                    <a:pt x="11" y="6"/>
                  </a:lnTo>
                  <a:lnTo>
                    <a:pt x="6" y="11"/>
                  </a:lnTo>
                  <a:lnTo>
                    <a:pt x="3" y="18"/>
                  </a:lnTo>
                  <a:lnTo>
                    <a:pt x="0" y="26"/>
                  </a:lnTo>
                  <a:lnTo>
                    <a:pt x="0" y="33"/>
                  </a:lnTo>
                  <a:lnTo>
                    <a:pt x="3" y="41"/>
                  </a:lnTo>
                  <a:lnTo>
                    <a:pt x="6" y="48"/>
                  </a:lnTo>
                  <a:lnTo>
                    <a:pt x="11" y="52"/>
                  </a:lnTo>
                  <a:lnTo>
                    <a:pt x="20" y="56"/>
                  </a:lnTo>
                  <a:lnTo>
                    <a:pt x="26"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98" name="Freeform 104"/>
            <p:cNvSpPr>
              <a:spLocks/>
            </p:cNvSpPr>
            <p:nvPr/>
          </p:nvSpPr>
          <p:spPr bwMode="auto">
            <a:xfrm>
              <a:off x="2228" y="1198"/>
              <a:ext cx="53" cy="56"/>
            </a:xfrm>
            <a:custGeom>
              <a:avLst/>
              <a:gdLst>
                <a:gd name="T0" fmla="*/ 18 w 59"/>
                <a:gd name="T1" fmla="*/ 46 h 58"/>
                <a:gd name="T2" fmla="*/ 22 w 59"/>
                <a:gd name="T3" fmla="*/ 44 h 58"/>
                <a:gd name="T4" fmla="*/ 25 w 59"/>
                <a:gd name="T5" fmla="*/ 42 h 58"/>
                <a:gd name="T6" fmla="*/ 28 w 59"/>
                <a:gd name="T7" fmla="*/ 39 h 58"/>
                <a:gd name="T8" fmla="*/ 31 w 59"/>
                <a:gd name="T9" fmla="*/ 34 h 58"/>
                <a:gd name="T10" fmla="*/ 31 w 59"/>
                <a:gd name="T11" fmla="*/ 27 h 58"/>
                <a:gd name="T12" fmla="*/ 31 w 59"/>
                <a:gd name="T13" fmla="*/ 19 h 58"/>
                <a:gd name="T14" fmla="*/ 31 w 59"/>
                <a:gd name="T15" fmla="*/ 14 h 58"/>
                <a:gd name="T16" fmla="*/ 28 w 59"/>
                <a:gd name="T17" fmla="*/ 12 h 58"/>
                <a:gd name="T18" fmla="*/ 25 w 59"/>
                <a:gd name="T19" fmla="*/ 5 h 58"/>
                <a:gd name="T20" fmla="*/ 22 w 59"/>
                <a:gd name="T21" fmla="*/ 2 h 58"/>
                <a:gd name="T22" fmla="*/ 18 w 59"/>
                <a:gd name="T23" fmla="*/ 0 h 58"/>
                <a:gd name="T24" fmla="*/ 13 w 59"/>
                <a:gd name="T25" fmla="*/ 0 h 58"/>
                <a:gd name="T26" fmla="*/ 11 w 59"/>
                <a:gd name="T27" fmla="*/ 2 h 58"/>
                <a:gd name="T28" fmla="*/ 5 w 59"/>
                <a:gd name="T29" fmla="*/ 5 h 58"/>
                <a:gd name="T30" fmla="*/ 4 w 59"/>
                <a:gd name="T31" fmla="*/ 12 h 58"/>
                <a:gd name="T32" fmla="*/ 3 w 59"/>
                <a:gd name="T33" fmla="*/ 14 h 58"/>
                <a:gd name="T34" fmla="*/ 0 w 59"/>
                <a:gd name="T35" fmla="*/ 19 h 58"/>
                <a:gd name="T36" fmla="*/ 0 w 59"/>
                <a:gd name="T37" fmla="*/ 27 h 58"/>
                <a:gd name="T38" fmla="*/ 3 w 59"/>
                <a:gd name="T39" fmla="*/ 34 h 58"/>
                <a:gd name="T40" fmla="*/ 4 w 59"/>
                <a:gd name="T41" fmla="*/ 39 h 58"/>
                <a:gd name="T42" fmla="*/ 5 w 59"/>
                <a:gd name="T43" fmla="*/ 42 h 58"/>
                <a:gd name="T44" fmla="*/ 11 w 59"/>
                <a:gd name="T45" fmla="*/ 44 h 58"/>
                <a:gd name="T46" fmla="*/ 13 w 59"/>
                <a:gd name="T47" fmla="*/ 46 h 58"/>
                <a:gd name="T48" fmla="*/ 18 w 59"/>
                <a:gd name="T49" fmla="*/ 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8"/>
                <a:gd name="T77" fmla="*/ 59 w 59"/>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8">
                  <a:moveTo>
                    <a:pt x="33" y="58"/>
                  </a:moveTo>
                  <a:lnTo>
                    <a:pt x="41" y="56"/>
                  </a:lnTo>
                  <a:lnTo>
                    <a:pt x="48" y="53"/>
                  </a:lnTo>
                  <a:lnTo>
                    <a:pt x="53" y="47"/>
                  </a:lnTo>
                  <a:lnTo>
                    <a:pt x="58" y="40"/>
                  </a:lnTo>
                  <a:lnTo>
                    <a:pt x="59" y="33"/>
                  </a:lnTo>
                  <a:lnTo>
                    <a:pt x="59" y="25"/>
                  </a:lnTo>
                  <a:lnTo>
                    <a:pt x="58" y="18"/>
                  </a:lnTo>
                  <a:lnTo>
                    <a:pt x="53" y="12"/>
                  </a:lnTo>
                  <a:lnTo>
                    <a:pt x="48" y="5"/>
                  </a:lnTo>
                  <a:lnTo>
                    <a:pt x="41" y="2"/>
                  </a:lnTo>
                  <a:lnTo>
                    <a:pt x="33" y="0"/>
                  </a:lnTo>
                  <a:lnTo>
                    <a:pt x="26" y="0"/>
                  </a:lnTo>
                  <a:lnTo>
                    <a:pt x="20" y="2"/>
                  </a:lnTo>
                  <a:lnTo>
                    <a:pt x="11" y="5"/>
                  </a:lnTo>
                  <a:lnTo>
                    <a:pt x="6" y="12"/>
                  </a:lnTo>
                  <a:lnTo>
                    <a:pt x="3" y="18"/>
                  </a:lnTo>
                  <a:lnTo>
                    <a:pt x="0" y="25"/>
                  </a:lnTo>
                  <a:lnTo>
                    <a:pt x="0" y="33"/>
                  </a:lnTo>
                  <a:lnTo>
                    <a:pt x="3" y="40"/>
                  </a:lnTo>
                  <a:lnTo>
                    <a:pt x="6" y="47"/>
                  </a:lnTo>
                  <a:lnTo>
                    <a:pt x="11" y="53"/>
                  </a:lnTo>
                  <a:lnTo>
                    <a:pt x="20" y="56"/>
                  </a:lnTo>
                  <a:lnTo>
                    <a:pt x="26" y="58"/>
                  </a:lnTo>
                  <a:lnTo>
                    <a:pt x="33" y="58"/>
                  </a:lnTo>
                </a:path>
              </a:pathLst>
            </a:custGeom>
            <a:noFill/>
            <a:ln w="12700">
              <a:solidFill>
                <a:srgbClr val="000000"/>
              </a:solidFill>
              <a:round/>
              <a:headEnd/>
              <a:tailEnd/>
            </a:ln>
          </p:spPr>
          <p:txBody>
            <a:bodyPr/>
            <a:lstStyle/>
            <a:p>
              <a:endParaRPr lang="en-CA">
                <a:solidFill>
                  <a:prstClr val="black"/>
                </a:solidFill>
              </a:endParaRPr>
            </a:p>
          </p:txBody>
        </p:sp>
        <p:sp>
          <p:nvSpPr>
            <p:cNvPr id="99" name="Freeform 105"/>
            <p:cNvSpPr>
              <a:spLocks/>
            </p:cNvSpPr>
            <p:nvPr/>
          </p:nvSpPr>
          <p:spPr bwMode="auto">
            <a:xfrm>
              <a:off x="2228" y="2020"/>
              <a:ext cx="53" cy="58"/>
            </a:xfrm>
            <a:custGeom>
              <a:avLst/>
              <a:gdLst>
                <a:gd name="T0" fmla="*/ 18 w 59"/>
                <a:gd name="T1" fmla="*/ 48 h 60"/>
                <a:gd name="T2" fmla="*/ 22 w 59"/>
                <a:gd name="T3" fmla="*/ 46 h 60"/>
                <a:gd name="T4" fmla="*/ 25 w 59"/>
                <a:gd name="T5" fmla="*/ 43 h 60"/>
                <a:gd name="T6" fmla="*/ 28 w 59"/>
                <a:gd name="T7" fmla="*/ 40 h 60"/>
                <a:gd name="T8" fmla="*/ 31 w 59"/>
                <a:gd name="T9" fmla="*/ 35 h 60"/>
                <a:gd name="T10" fmla="*/ 31 w 59"/>
                <a:gd name="T11" fmla="*/ 27 h 60"/>
                <a:gd name="T12" fmla="*/ 31 w 59"/>
                <a:gd name="T13" fmla="*/ 21 h 60"/>
                <a:gd name="T14" fmla="*/ 31 w 59"/>
                <a:gd name="T15" fmla="*/ 15 h 60"/>
                <a:gd name="T16" fmla="*/ 28 w 59"/>
                <a:gd name="T17" fmla="*/ 12 h 60"/>
                <a:gd name="T18" fmla="*/ 25 w 59"/>
                <a:gd name="T19" fmla="*/ 7 h 60"/>
                <a:gd name="T20" fmla="*/ 22 w 59"/>
                <a:gd name="T21" fmla="*/ 3 h 60"/>
                <a:gd name="T22" fmla="*/ 18 w 59"/>
                <a:gd name="T23" fmla="*/ 0 h 60"/>
                <a:gd name="T24" fmla="*/ 13 w 59"/>
                <a:gd name="T25" fmla="*/ 0 h 60"/>
                <a:gd name="T26" fmla="*/ 11 w 59"/>
                <a:gd name="T27" fmla="*/ 3 h 60"/>
                <a:gd name="T28" fmla="*/ 5 w 59"/>
                <a:gd name="T29" fmla="*/ 7 h 60"/>
                <a:gd name="T30" fmla="*/ 4 w 59"/>
                <a:gd name="T31" fmla="*/ 12 h 60"/>
                <a:gd name="T32" fmla="*/ 3 w 59"/>
                <a:gd name="T33" fmla="*/ 15 h 60"/>
                <a:gd name="T34" fmla="*/ 0 w 59"/>
                <a:gd name="T35" fmla="*/ 21 h 60"/>
                <a:gd name="T36" fmla="*/ 0 w 59"/>
                <a:gd name="T37" fmla="*/ 27 h 60"/>
                <a:gd name="T38" fmla="*/ 3 w 59"/>
                <a:gd name="T39" fmla="*/ 35 h 60"/>
                <a:gd name="T40" fmla="*/ 4 w 59"/>
                <a:gd name="T41" fmla="*/ 40 h 60"/>
                <a:gd name="T42" fmla="*/ 5 w 59"/>
                <a:gd name="T43" fmla="*/ 43 h 60"/>
                <a:gd name="T44" fmla="*/ 11 w 59"/>
                <a:gd name="T45" fmla="*/ 46 h 60"/>
                <a:gd name="T46" fmla="*/ 13 w 59"/>
                <a:gd name="T47" fmla="*/ 48 h 60"/>
                <a:gd name="T48" fmla="*/ 18 w 59"/>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60"/>
                <a:gd name="T77" fmla="*/ 59 w 5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60">
                  <a:moveTo>
                    <a:pt x="33" y="60"/>
                  </a:moveTo>
                  <a:lnTo>
                    <a:pt x="41" y="58"/>
                  </a:lnTo>
                  <a:lnTo>
                    <a:pt x="48" y="53"/>
                  </a:lnTo>
                  <a:lnTo>
                    <a:pt x="53" y="48"/>
                  </a:lnTo>
                  <a:lnTo>
                    <a:pt x="58" y="41"/>
                  </a:lnTo>
                  <a:lnTo>
                    <a:pt x="59" y="33"/>
                  </a:lnTo>
                  <a:lnTo>
                    <a:pt x="59" y="27"/>
                  </a:lnTo>
                  <a:lnTo>
                    <a:pt x="58" y="18"/>
                  </a:lnTo>
                  <a:lnTo>
                    <a:pt x="53" y="12"/>
                  </a:lnTo>
                  <a:lnTo>
                    <a:pt x="48" y="7"/>
                  </a:lnTo>
                  <a:lnTo>
                    <a:pt x="41" y="3"/>
                  </a:lnTo>
                  <a:lnTo>
                    <a:pt x="33" y="0"/>
                  </a:lnTo>
                  <a:lnTo>
                    <a:pt x="26" y="0"/>
                  </a:lnTo>
                  <a:lnTo>
                    <a:pt x="20" y="3"/>
                  </a:lnTo>
                  <a:lnTo>
                    <a:pt x="11" y="7"/>
                  </a:lnTo>
                  <a:lnTo>
                    <a:pt x="6" y="12"/>
                  </a:lnTo>
                  <a:lnTo>
                    <a:pt x="3" y="18"/>
                  </a:lnTo>
                  <a:lnTo>
                    <a:pt x="0" y="27"/>
                  </a:lnTo>
                  <a:lnTo>
                    <a:pt x="0" y="33"/>
                  </a:lnTo>
                  <a:lnTo>
                    <a:pt x="3" y="41"/>
                  </a:lnTo>
                  <a:lnTo>
                    <a:pt x="6" y="48"/>
                  </a:lnTo>
                  <a:lnTo>
                    <a:pt x="11" y="53"/>
                  </a:lnTo>
                  <a:lnTo>
                    <a:pt x="20" y="58"/>
                  </a:lnTo>
                  <a:lnTo>
                    <a:pt x="26"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100" name="Freeform 106"/>
            <p:cNvSpPr>
              <a:spLocks/>
            </p:cNvSpPr>
            <p:nvPr/>
          </p:nvSpPr>
          <p:spPr bwMode="auto">
            <a:xfrm>
              <a:off x="2228" y="1720"/>
              <a:ext cx="53" cy="57"/>
            </a:xfrm>
            <a:custGeom>
              <a:avLst/>
              <a:gdLst>
                <a:gd name="T0" fmla="*/ 18 w 59"/>
                <a:gd name="T1" fmla="*/ 47 h 59"/>
                <a:gd name="T2" fmla="*/ 22 w 59"/>
                <a:gd name="T3" fmla="*/ 44 h 59"/>
                <a:gd name="T4" fmla="*/ 25 w 59"/>
                <a:gd name="T5" fmla="*/ 42 h 59"/>
                <a:gd name="T6" fmla="*/ 28 w 59"/>
                <a:gd name="T7" fmla="*/ 40 h 59"/>
                <a:gd name="T8" fmla="*/ 31 w 59"/>
                <a:gd name="T9" fmla="*/ 33 h 59"/>
                <a:gd name="T10" fmla="*/ 31 w 59"/>
                <a:gd name="T11" fmla="*/ 27 h 59"/>
                <a:gd name="T12" fmla="*/ 31 w 59"/>
                <a:gd name="T13" fmla="*/ 20 h 59"/>
                <a:gd name="T14" fmla="*/ 31 w 59"/>
                <a:gd name="T15" fmla="*/ 14 h 59"/>
                <a:gd name="T16" fmla="*/ 28 w 59"/>
                <a:gd name="T17" fmla="*/ 11 h 59"/>
                <a:gd name="T18" fmla="*/ 25 w 59"/>
                <a:gd name="T19" fmla="*/ 6 h 59"/>
                <a:gd name="T20" fmla="*/ 22 w 59"/>
                <a:gd name="T21" fmla="*/ 1 h 59"/>
                <a:gd name="T22" fmla="*/ 18 w 59"/>
                <a:gd name="T23" fmla="*/ 0 h 59"/>
                <a:gd name="T24" fmla="*/ 13 w 59"/>
                <a:gd name="T25" fmla="*/ 0 h 59"/>
                <a:gd name="T26" fmla="*/ 11 w 59"/>
                <a:gd name="T27" fmla="*/ 1 h 59"/>
                <a:gd name="T28" fmla="*/ 5 w 59"/>
                <a:gd name="T29" fmla="*/ 6 h 59"/>
                <a:gd name="T30" fmla="*/ 4 w 59"/>
                <a:gd name="T31" fmla="*/ 11 h 59"/>
                <a:gd name="T32" fmla="*/ 3 w 59"/>
                <a:gd name="T33" fmla="*/ 14 h 59"/>
                <a:gd name="T34" fmla="*/ 0 w 59"/>
                <a:gd name="T35" fmla="*/ 20 h 59"/>
                <a:gd name="T36" fmla="*/ 0 w 59"/>
                <a:gd name="T37" fmla="*/ 27 h 59"/>
                <a:gd name="T38" fmla="*/ 3 w 59"/>
                <a:gd name="T39" fmla="*/ 33 h 59"/>
                <a:gd name="T40" fmla="*/ 4 w 59"/>
                <a:gd name="T41" fmla="*/ 40 h 59"/>
                <a:gd name="T42" fmla="*/ 5 w 59"/>
                <a:gd name="T43" fmla="*/ 42 h 59"/>
                <a:gd name="T44" fmla="*/ 11 w 59"/>
                <a:gd name="T45" fmla="*/ 44 h 59"/>
                <a:gd name="T46" fmla="*/ 13 w 59"/>
                <a:gd name="T47" fmla="*/ 47 h 59"/>
                <a:gd name="T48" fmla="*/ 18 w 59"/>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9"/>
                <a:gd name="T77" fmla="*/ 59 w 59"/>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9">
                  <a:moveTo>
                    <a:pt x="33" y="59"/>
                  </a:moveTo>
                  <a:lnTo>
                    <a:pt x="41" y="56"/>
                  </a:lnTo>
                  <a:lnTo>
                    <a:pt x="48" y="53"/>
                  </a:lnTo>
                  <a:lnTo>
                    <a:pt x="53" y="48"/>
                  </a:lnTo>
                  <a:lnTo>
                    <a:pt x="58" y="39"/>
                  </a:lnTo>
                  <a:lnTo>
                    <a:pt x="59" y="33"/>
                  </a:lnTo>
                  <a:lnTo>
                    <a:pt x="59" y="26"/>
                  </a:lnTo>
                  <a:lnTo>
                    <a:pt x="58" y="18"/>
                  </a:lnTo>
                  <a:lnTo>
                    <a:pt x="53" y="11"/>
                  </a:lnTo>
                  <a:lnTo>
                    <a:pt x="48" y="6"/>
                  </a:lnTo>
                  <a:lnTo>
                    <a:pt x="41" y="1"/>
                  </a:lnTo>
                  <a:lnTo>
                    <a:pt x="33" y="0"/>
                  </a:lnTo>
                  <a:lnTo>
                    <a:pt x="26" y="0"/>
                  </a:lnTo>
                  <a:lnTo>
                    <a:pt x="20" y="1"/>
                  </a:lnTo>
                  <a:lnTo>
                    <a:pt x="11" y="6"/>
                  </a:lnTo>
                  <a:lnTo>
                    <a:pt x="6" y="11"/>
                  </a:lnTo>
                  <a:lnTo>
                    <a:pt x="3" y="18"/>
                  </a:lnTo>
                  <a:lnTo>
                    <a:pt x="0" y="26"/>
                  </a:lnTo>
                  <a:lnTo>
                    <a:pt x="0" y="33"/>
                  </a:lnTo>
                  <a:lnTo>
                    <a:pt x="3" y="39"/>
                  </a:lnTo>
                  <a:lnTo>
                    <a:pt x="6" y="48"/>
                  </a:lnTo>
                  <a:lnTo>
                    <a:pt x="11" y="53"/>
                  </a:lnTo>
                  <a:lnTo>
                    <a:pt x="20" y="56"/>
                  </a:lnTo>
                  <a:lnTo>
                    <a:pt x="26"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101" name="Freeform 107"/>
            <p:cNvSpPr>
              <a:spLocks/>
            </p:cNvSpPr>
            <p:nvPr/>
          </p:nvSpPr>
          <p:spPr bwMode="auto">
            <a:xfrm>
              <a:off x="2228" y="2032"/>
              <a:ext cx="53" cy="58"/>
            </a:xfrm>
            <a:custGeom>
              <a:avLst/>
              <a:gdLst>
                <a:gd name="T0" fmla="*/ 18 w 59"/>
                <a:gd name="T1" fmla="*/ 48 h 60"/>
                <a:gd name="T2" fmla="*/ 22 w 59"/>
                <a:gd name="T3" fmla="*/ 45 h 60"/>
                <a:gd name="T4" fmla="*/ 25 w 59"/>
                <a:gd name="T5" fmla="*/ 43 h 60"/>
                <a:gd name="T6" fmla="*/ 28 w 59"/>
                <a:gd name="T7" fmla="*/ 40 h 60"/>
                <a:gd name="T8" fmla="*/ 31 w 59"/>
                <a:gd name="T9" fmla="*/ 36 h 60"/>
                <a:gd name="T10" fmla="*/ 31 w 59"/>
                <a:gd name="T11" fmla="*/ 27 h 60"/>
                <a:gd name="T12" fmla="*/ 31 w 59"/>
                <a:gd name="T13" fmla="*/ 21 h 60"/>
                <a:gd name="T14" fmla="*/ 31 w 59"/>
                <a:gd name="T15" fmla="*/ 15 h 60"/>
                <a:gd name="T16" fmla="*/ 28 w 59"/>
                <a:gd name="T17" fmla="*/ 12 h 60"/>
                <a:gd name="T18" fmla="*/ 25 w 59"/>
                <a:gd name="T19" fmla="*/ 7 h 60"/>
                <a:gd name="T20" fmla="*/ 22 w 59"/>
                <a:gd name="T21" fmla="*/ 4 h 60"/>
                <a:gd name="T22" fmla="*/ 18 w 59"/>
                <a:gd name="T23" fmla="*/ 0 h 60"/>
                <a:gd name="T24" fmla="*/ 13 w 59"/>
                <a:gd name="T25" fmla="*/ 0 h 60"/>
                <a:gd name="T26" fmla="*/ 11 w 59"/>
                <a:gd name="T27" fmla="*/ 4 h 60"/>
                <a:gd name="T28" fmla="*/ 5 w 59"/>
                <a:gd name="T29" fmla="*/ 7 h 60"/>
                <a:gd name="T30" fmla="*/ 4 w 59"/>
                <a:gd name="T31" fmla="*/ 12 h 60"/>
                <a:gd name="T32" fmla="*/ 3 w 59"/>
                <a:gd name="T33" fmla="*/ 15 h 60"/>
                <a:gd name="T34" fmla="*/ 0 w 59"/>
                <a:gd name="T35" fmla="*/ 21 h 60"/>
                <a:gd name="T36" fmla="*/ 0 w 59"/>
                <a:gd name="T37" fmla="*/ 27 h 60"/>
                <a:gd name="T38" fmla="*/ 3 w 59"/>
                <a:gd name="T39" fmla="*/ 36 h 60"/>
                <a:gd name="T40" fmla="*/ 4 w 59"/>
                <a:gd name="T41" fmla="*/ 40 h 60"/>
                <a:gd name="T42" fmla="*/ 5 w 59"/>
                <a:gd name="T43" fmla="*/ 43 h 60"/>
                <a:gd name="T44" fmla="*/ 11 w 59"/>
                <a:gd name="T45" fmla="*/ 45 h 60"/>
                <a:gd name="T46" fmla="*/ 13 w 59"/>
                <a:gd name="T47" fmla="*/ 48 h 60"/>
                <a:gd name="T48" fmla="*/ 18 w 59"/>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60"/>
                <a:gd name="T77" fmla="*/ 59 w 5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60">
                  <a:moveTo>
                    <a:pt x="33" y="60"/>
                  </a:moveTo>
                  <a:lnTo>
                    <a:pt x="41" y="57"/>
                  </a:lnTo>
                  <a:lnTo>
                    <a:pt x="48" y="53"/>
                  </a:lnTo>
                  <a:lnTo>
                    <a:pt x="53" y="48"/>
                  </a:lnTo>
                  <a:lnTo>
                    <a:pt x="58" y="42"/>
                  </a:lnTo>
                  <a:lnTo>
                    <a:pt x="59" y="33"/>
                  </a:lnTo>
                  <a:lnTo>
                    <a:pt x="59" y="27"/>
                  </a:lnTo>
                  <a:lnTo>
                    <a:pt x="58" y="19"/>
                  </a:lnTo>
                  <a:lnTo>
                    <a:pt x="53" y="12"/>
                  </a:lnTo>
                  <a:lnTo>
                    <a:pt x="48" y="7"/>
                  </a:lnTo>
                  <a:lnTo>
                    <a:pt x="41" y="4"/>
                  </a:lnTo>
                  <a:lnTo>
                    <a:pt x="33" y="0"/>
                  </a:lnTo>
                  <a:lnTo>
                    <a:pt x="26" y="0"/>
                  </a:lnTo>
                  <a:lnTo>
                    <a:pt x="20" y="4"/>
                  </a:lnTo>
                  <a:lnTo>
                    <a:pt x="11" y="7"/>
                  </a:lnTo>
                  <a:lnTo>
                    <a:pt x="6" y="12"/>
                  </a:lnTo>
                  <a:lnTo>
                    <a:pt x="3" y="19"/>
                  </a:lnTo>
                  <a:lnTo>
                    <a:pt x="0" y="27"/>
                  </a:lnTo>
                  <a:lnTo>
                    <a:pt x="0" y="33"/>
                  </a:lnTo>
                  <a:lnTo>
                    <a:pt x="3" y="42"/>
                  </a:lnTo>
                  <a:lnTo>
                    <a:pt x="6" y="48"/>
                  </a:lnTo>
                  <a:lnTo>
                    <a:pt x="11" y="53"/>
                  </a:lnTo>
                  <a:lnTo>
                    <a:pt x="20" y="57"/>
                  </a:lnTo>
                  <a:lnTo>
                    <a:pt x="26"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102" name="Freeform 108"/>
            <p:cNvSpPr>
              <a:spLocks/>
            </p:cNvSpPr>
            <p:nvPr/>
          </p:nvSpPr>
          <p:spPr bwMode="auto">
            <a:xfrm>
              <a:off x="2228" y="2084"/>
              <a:ext cx="53" cy="58"/>
            </a:xfrm>
            <a:custGeom>
              <a:avLst/>
              <a:gdLst>
                <a:gd name="T0" fmla="*/ 18 w 59"/>
                <a:gd name="T1" fmla="*/ 48 h 60"/>
                <a:gd name="T2" fmla="*/ 22 w 59"/>
                <a:gd name="T3" fmla="*/ 44 h 60"/>
                <a:gd name="T4" fmla="*/ 25 w 59"/>
                <a:gd name="T5" fmla="*/ 43 h 60"/>
                <a:gd name="T6" fmla="*/ 28 w 59"/>
                <a:gd name="T7" fmla="*/ 40 h 60"/>
                <a:gd name="T8" fmla="*/ 31 w 59"/>
                <a:gd name="T9" fmla="*/ 35 h 60"/>
                <a:gd name="T10" fmla="*/ 31 w 59"/>
                <a:gd name="T11" fmla="*/ 27 h 60"/>
                <a:gd name="T12" fmla="*/ 31 w 59"/>
                <a:gd name="T13" fmla="*/ 21 h 60"/>
                <a:gd name="T14" fmla="*/ 31 w 59"/>
                <a:gd name="T15" fmla="*/ 15 h 60"/>
                <a:gd name="T16" fmla="*/ 28 w 59"/>
                <a:gd name="T17" fmla="*/ 12 h 60"/>
                <a:gd name="T18" fmla="*/ 25 w 59"/>
                <a:gd name="T19" fmla="*/ 7 h 60"/>
                <a:gd name="T20" fmla="*/ 22 w 59"/>
                <a:gd name="T21" fmla="*/ 4 h 60"/>
                <a:gd name="T22" fmla="*/ 18 w 59"/>
                <a:gd name="T23" fmla="*/ 0 h 60"/>
                <a:gd name="T24" fmla="*/ 13 w 59"/>
                <a:gd name="T25" fmla="*/ 0 h 60"/>
                <a:gd name="T26" fmla="*/ 11 w 59"/>
                <a:gd name="T27" fmla="*/ 4 h 60"/>
                <a:gd name="T28" fmla="*/ 5 w 59"/>
                <a:gd name="T29" fmla="*/ 7 h 60"/>
                <a:gd name="T30" fmla="*/ 4 w 59"/>
                <a:gd name="T31" fmla="*/ 12 h 60"/>
                <a:gd name="T32" fmla="*/ 3 w 59"/>
                <a:gd name="T33" fmla="*/ 15 h 60"/>
                <a:gd name="T34" fmla="*/ 0 w 59"/>
                <a:gd name="T35" fmla="*/ 21 h 60"/>
                <a:gd name="T36" fmla="*/ 0 w 59"/>
                <a:gd name="T37" fmla="*/ 27 h 60"/>
                <a:gd name="T38" fmla="*/ 3 w 59"/>
                <a:gd name="T39" fmla="*/ 35 h 60"/>
                <a:gd name="T40" fmla="*/ 4 w 59"/>
                <a:gd name="T41" fmla="*/ 40 h 60"/>
                <a:gd name="T42" fmla="*/ 5 w 59"/>
                <a:gd name="T43" fmla="*/ 43 h 60"/>
                <a:gd name="T44" fmla="*/ 11 w 59"/>
                <a:gd name="T45" fmla="*/ 44 h 60"/>
                <a:gd name="T46" fmla="*/ 13 w 59"/>
                <a:gd name="T47" fmla="*/ 48 h 60"/>
                <a:gd name="T48" fmla="*/ 18 w 59"/>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60"/>
                <a:gd name="T77" fmla="*/ 59 w 5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60">
                  <a:moveTo>
                    <a:pt x="33" y="60"/>
                  </a:moveTo>
                  <a:lnTo>
                    <a:pt x="41" y="56"/>
                  </a:lnTo>
                  <a:lnTo>
                    <a:pt x="48" y="53"/>
                  </a:lnTo>
                  <a:lnTo>
                    <a:pt x="53" y="48"/>
                  </a:lnTo>
                  <a:lnTo>
                    <a:pt x="58" y="41"/>
                  </a:lnTo>
                  <a:lnTo>
                    <a:pt x="59" y="33"/>
                  </a:lnTo>
                  <a:lnTo>
                    <a:pt x="59" y="27"/>
                  </a:lnTo>
                  <a:lnTo>
                    <a:pt x="58" y="18"/>
                  </a:lnTo>
                  <a:lnTo>
                    <a:pt x="53" y="12"/>
                  </a:lnTo>
                  <a:lnTo>
                    <a:pt x="48" y="7"/>
                  </a:lnTo>
                  <a:lnTo>
                    <a:pt x="41" y="4"/>
                  </a:lnTo>
                  <a:lnTo>
                    <a:pt x="33" y="0"/>
                  </a:lnTo>
                  <a:lnTo>
                    <a:pt x="26" y="0"/>
                  </a:lnTo>
                  <a:lnTo>
                    <a:pt x="20" y="4"/>
                  </a:lnTo>
                  <a:lnTo>
                    <a:pt x="11" y="7"/>
                  </a:lnTo>
                  <a:lnTo>
                    <a:pt x="6" y="12"/>
                  </a:lnTo>
                  <a:lnTo>
                    <a:pt x="3" y="18"/>
                  </a:lnTo>
                  <a:lnTo>
                    <a:pt x="0" y="27"/>
                  </a:lnTo>
                  <a:lnTo>
                    <a:pt x="0" y="33"/>
                  </a:lnTo>
                  <a:lnTo>
                    <a:pt x="3" y="41"/>
                  </a:lnTo>
                  <a:lnTo>
                    <a:pt x="6" y="48"/>
                  </a:lnTo>
                  <a:lnTo>
                    <a:pt x="11" y="53"/>
                  </a:lnTo>
                  <a:lnTo>
                    <a:pt x="20" y="56"/>
                  </a:lnTo>
                  <a:lnTo>
                    <a:pt x="26"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103" name="Freeform 109"/>
            <p:cNvSpPr>
              <a:spLocks/>
            </p:cNvSpPr>
            <p:nvPr/>
          </p:nvSpPr>
          <p:spPr bwMode="auto">
            <a:xfrm>
              <a:off x="2228" y="2029"/>
              <a:ext cx="53" cy="58"/>
            </a:xfrm>
            <a:custGeom>
              <a:avLst/>
              <a:gdLst>
                <a:gd name="T0" fmla="*/ 18 w 59"/>
                <a:gd name="T1" fmla="*/ 48 h 60"/>
                <a:gd name="T2" fmla="*/ 22 w 59"/>
                <a:gd name="T3" fmla="*/ 44 h 60"/>
                <a:gd name="T4" fmla="*/ 25 w 59"/>
                <a:gd name="T5" fmla="*/ 43 h 60"/>
                <a:gd name="T6" fmla="*/ 28 w 59"/>
                <a:gd name="T7" fmla="*/ 40 h 60"/>
                <a:gd name="T8" fmla="*/ 31 w 59"/>
                <a:gd name="T9" fmla="*/ 35 h 60"/>
                <a:gd name="T10" fmla="*/ 31 w 59"/>
                <a:gd name="T11" fmla="*/ 27 h 60"/>
                <a:gd name="T12" fmla="*/ 31 w 59"/>
                <a:gd name="T13" fmla="*/ 20 h 60"/>
                <a:gd name="T14" fmla="*/ 31 w 59"/>
                <a:gd name="T15" fmla="*/ 15 h 60"/>
                <a:gd name="T16" fmla="*/ 28 w 59"/>
                <a:gd name="T17" fmla="*/ 12 h 60"/>
                <a:gd name="T18" fmla="*/ 25 w 59"/>
                <a:gd name="T19" fmla="*/ 7 h 60"/>
                <a:gd name="T20" fmla="*/ 22 w 59"/>
                <a:gd name="T21" fmla="*/ 2 h 60"/>
                <a:gd name="T22" fmla="*/ 18 w 59"/>
                <a:gd name="T23" fmla="*/ 0 h 60"/>
                <a:gd name="T24" fmla="*/ 13 w 59"/>
                <a:gd name="T25" fmla="*/ 0 h 60"/>
                <a:gd name="T26" fmla="*/ 11 w 59"/>
                <a:gd name="T27" fmla="*/ 2 h 60"/>
                <a:gd name="T28" fmla="*/ 5 w 59"/>
                <a:gd name="T29" fmla="*/ 7 h 60"/>
                <a:gd name="T30" fmla="*/ 4 w 59"/>
                <a:gd name="T31" fmla="*/ 12 h 60"/>
                <a:gd name="T32" fmla="*/ 3 w 59"/>
                <a:gd name="T33" fmla="*/ 15 h 60"/>
                <a:gd name="T34" fmla="*/ 0 w 59"/>
                <a:gd name="T35" fmla="*/ 20 h 60"/>
                <a:gd name="T36" fmla="*/ 0 w 59"/>
                <a:gd name="T37" fmla="*/ 27 h 60"/>
                <a:gd name="T38" fmla="*/ 3 w 59"/>
                <a:gd name="T39" fmla="*/ 35 h 60"/>
                <a:gd name="T40" fmla="*/ 4 w 59"/>
                <a:gd name="T41" fmla="*/ 40 h 60"/>
                <a:gd name="T42" fmla="*/ 5 w 59"/>
                <a:gd name="T43" fmla="*/ 43 h 60"/>
                <a:gd name="T44" fmla="*/ 11 w 59"/>
                <a:gd name="T45" fmla="*/ 44 h 60"/>
                <a:gd name="T46" fmla="*/ 13 w 59"/>
                <a:gd name="T47" fmla="*/ 48 h 60"/>
                <a:gd name="T48" fmla="*/ 18 w 59"/>
                <a:gd name="T49" fmla="*/ 48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60"/>
                <a:gd name="T77" fmla="*/ 59 w 5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60">
                  <a:moveTo>
                    <a:pt x="33" y="60"/>
                  </a:moveTo>
                  <a:lnTo>
                    <a:pt x="41" y="56"/>
                  </a:lnTo>
                  <a:lnTo>
                    <a:pt x="48" y="53"/>
                  </a:lnTo>
                  <a:lnTo>
                    <a:pt x="53" y="48"/>
                  </a:lnTo>
                  <a:lnTo>
                    <a:pt x="58" y="41"/>
                  </a:lnTo>
                  <a:lnTo>
                    <a:pt x="59" y="33"/>
                  </a:lnTo>
                  <a:lnTo>
                    <a:pt x="59" y="26"/>
                  </a:lnTo>
                  <a:lnTo>
                    <a:pt x="58" y="18"/>
                  </a:lnTo>
                  <a:lnTo>
                    <a:pt x="53" y="12"/>
                  </a:lnTo>
                  <a:lnTo>
                    <a:pt x="48" y="7"/>
                  </a:lnTo>
                  <a:lnTo>
                    <a:pt x="41" y="2"/>
                  </a:lnTo>
                  <a:lnTo>
                    <a:pt x="33" y="0"/>
                  </a:lnTo>
                  <a:lnTo>
                    <a:pt x="26" y="0"/>
                  </a:lnTo>
                  <a:lnTo>
                    <a:pt x="20" y="2"/>
                  </a:lnTo>
                  <a:lnTo>
                    <a:pt x="11" y="7"/>
                  </a:lnTo>
                  <a:lnTo>
                    <a:pt x="6" y="12"/>
                  </a:lnTo>
                  <a:lnTo>
                    <a:pt x="3" y="18"/>
                  </a:lnTo>
                  <a:lnTo>
                    <a:pt x="0" y="26"/>
                  </a:lnTo>
                  <a:lnTo>
                    <a:pt x="0" y="33"/>
                  </a:lnTo>
                  <a:lnTo>
                    <a:pt x="3" y="41"/>
                  </a:lnTo>
                  <a:lnTo>
                    <a:pt x="6" y="48"/>
                  </a:lnTo>
                  <a:lnTo>
                    <a:pt x="11" y="53"/>
                  </a:lnTo>
                  <a:lnTo>
                    <a:pt x="20" y="56"/>
                  </a:lnTo>
                  <a:lnTo>
                    <a:pt x="26" y="60"/>
                  </a:lnTo>
                  <a:lnTo>
                    <a:pt x="33" y="60"/>
                  </a:lnTo>
                </a:path>
              </a:pathLst>
            </a:custGeom>
            <a:noFill/>
            <a:ln w="12700">
              <a:solidFill>
                <a:srgbClr val="000000"/>
              </a:solidFill>
              <a:round/>
              <a:headEnd/>
              <a:tailEnd/>
            </a:ln>
          </p:spPr>
          <p:txBody>
            <a:bodyPr/>
            <a:lstStyle/>
            <a:p>
              <a:endParaRPr lang="en-CA">
                <a:solidFill>
                  <a:prstClr val="black"/>
                </a:solidFill>
              </a:endParaRPr>
            </a:p>
          </p:txBody>
        </p:sp>
        <p:sp>
          <p:nvSpPr>
            <p:cNvPr id="104" name="Freeform 110"/>
            <p:cNvSpPr>
              <a:spLocks/>
            </p:cNvSpPr>
            <p:nvPr/>
          </p:nvSpPr>
          <p:spPr bwMode="auto">
            <a:xfrm>
              <a:off x="2228" y="1523"/>
              <a:ext cx="53" cy="57"/>
            </a:xfrm>
            <a:custGeom>
              <a:avLst/>
              <a:gdLst>
                <a:gd name="T0" fmla="*/ 18 w 59"/>
                <a:gd name="T1" fmla="*/ 47 h 59"/>
                <a:gd name="T2" fmla="*/ 22 w 59"/>
                <a:gd name="T3" fmla="*/ 44 h 59"/>
                <a:gd name="T4" fmla="*/ 25 w 59"/>
                <a:gd name="T5" fmla="*/ 42 h 59"/>
                <a:gd name="T6" fmla="*/ 28 w 59"/>
                <a:gd name="T7" fmla="*/ 39 h 59"/>
                <a:gd name="T8" fmla="*/ 31 w 59"/>
                <a:gd name="T9" fmla="*/ 35 h 59"/>
                <a:gd name="T10" fmla="*/ 31 w 59"/>
                <a:gd name="T11" fmla="*/ 27 h 59"/>
                <a:gd name="T12" fmla="*/ 31 w 59"/>
                <a:gd name="T13" fmla="*/ 20 h 59"/>
                <a:gd name="T14" fmla="*/ 31 w 59"/>
                <a:gd name="T15" fmla="*/ 14 h 59"/>
                <a:gd name="T16" fmla="*/ 28 w 59"/>
                <a:gd name="T17" fmla="*/ 11 h 59"/>
                <a:gd name="T18" fmla="*/ 25 w 59"/>
                <a:gd name="T19" fmla="*/ 6 h 59"/>
                <a:gd name="T20" fmla="*/ 22 w 59"/>
                <a:gd name="T21" fmla="*/ 1 h 59"/>
                <a:gd name="T22" fmla="*/ 18 w 59"/>
                <a:gd name="T23" fmla="*/ 0 h 59"/>
                <a:gd name="T24" fmla="*/ 13 w 59"/>
                <a:gd name="T25" fmla="*/ 0 h 59"/>
                <a:gd name="T26" fmla="*/ 11 w 59"/>
                <a:gd name="T27" fmla="*/ 1 h 59"/>
                <a:gd name="T28" fmla="*/ 5 w 59"/>
                <a:gd name="T29" fmla="*/ 6 h 59"/>
                <a:gd name="T30" fmla="*/ 4 w 59"/>
                <a:gd name="T31" fmla="*/ 11 h 59"/>
                <a:gd name="T32" fmla="*/ 3 w 59"/>
                <a:gd name="T33" fmla="*/ 14 h 59"/>
                <a:gd name="T34" fmla="*/ 0 w 59"/>
                <a:gd name="T35" fmla="*/ 20 h 59"/>
                <a:gd name="T36" fmla="*/ 0 w 59"/>
                <a:gd name="T37" fmla="*/ 27 h 59"/>
                <a:gd name="T38" fmla="*/ 3 w 59"/>
                <a:gd name="T39" fmla="*/ 35 h 59"/>
                <a:gd name="T40" fmla="*/ 4 w 59"/>
                <a:gd name="T41" fmla="*/ 39 h 59"/>
                <a:gd name="T42" fmla="*/ 5 w 59"/>
                <a:gd name="T43" fmla="*/ 42 h 59"/>
                <a:gd name="T44" fmla="*/ 11 w 59"/>
                <a:gd name="T45" fmla="*/ 44 h 59"/>
                <a:gd name="T46" fmla="*/ 13 w 59"/>
                <a:gd name="T47" fmla="*/ 47 h 59"/>
                <a:gd name="T48" fmla="*/ 18 w 59"/>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9"/>
                <a:gd name="T77" fmla="*/ 59 w 59"/>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9">
                  <a:moveTo>
                    <a:pt x="33" y="59"/>
                  </a:moveTo>
                  <a:lnTo>
                    <a:pt x="41" y="56"/>
                  </a:lnTo>
                  <a:lnTo>
                    <a:pt x="48" y="52"/>
                  </a:lnTo>
                  <a:lnTo>
                    <a:pt x="53" y="47"/>
                  </a:lnTo>
                  <a:lnTo>
                    <a:pt x="58" y="41"/>
                  </a:lnTo>
                  <a:lnTo>
                    <a:pt x="59" y="33"/>
                  </a:lnTo>
                  <a:lnTo>
                    <a:pt x="59" y="26"/>
                  </a:lnTo>
                  <a:lnTo>
                    <a:pt x="58" y="18"/>
                  </a:lnTo>
                  <a:lnTo>
                    <a:pt x="53" y="11"/>
                  </a:lnTo>
                  <a:lnTo>
                    <a:pt x="48" y="6"/>
                  </a:lnTo>
                  <a:lnTo>
                    <a:pt x="41" y="1"/>
                  </a:lnTo>
                  <a:lnTo>
                    <a:pt x="33" y="0"/>
                  </a:lnTo>
                  <a:lnTo>
                    <a:pt x="26" y="0"/>
                  </a:lnTo>
                  <a:lnTo>
                    <a:pt x="20" y="1"/>
                  </a:lnTo>
                  <a:lnTo>
                    <a:pt x="11" y="6"/>
                  </a:lnTo>
                  <a:lnTo>
                    <a:pt x="6" y="11"/>
                  </a:lnTo>
                  <a:lnTo>
                    <a:pt x="3" y="18"/>
                  </a:lnTo>
                  <a:lnTo>
                    <a:pt x="0" y="26"/>
                  </a:lnTo>
                  <a:lnTo>
                    <a:pt x="0" y="33"/>
                  </a:lnTo>
                  <a:lnTo>
                    <a:pt x="3" y="41"/>
                  </a:lnTo>
                  <a:lnTo>
                    <a:pt x="6" y="47"/>
                  </a:lnTo>
                  <a:lnTo>
                    <a:pt x="11" y="52"/>
                  </a:lnTo>
                  <a:lnTo>
                    <a:pt x="20" y="56"/>
                  </a:lnTo>
                  <a:lnTo>
                    <a:pt x="26" y="59"/>
                  </a:lnTo>
                  <a:lnTo>
                    <a:pt x="33" y="59"/>
                  </a:lnTo>
                </a:path>
              </a:pathLst>
            </a:custGeom>
            <a:noFill/>
            <a:ln w="12700">
              <a:solidFill>
                <a:srgbClr val="000000"/>
              </a:solidFill>
              <a:round/>
              <a:headEnd/>
              <a:tailEnd/>
            </a:ln>
          </p:spPr>
          <p:txBody>
            <a:bodyPr/>
            <a:lstStyle/>
            <a:p>
              <a:endParaRPr lang="en-CA">
                <a:solidFill>
                  <a:prstClr val="black"/>
                </a:solidFill>
              </a:endParaRPr>
            </a:p>
          </p:txBody>
        </p:sp>
        <p:sp>
          <p:nvSpPr>
            <p:cNvPr id="105" name="Freeform 111"/>
            <p:cNvSpPr>
              <a:spLocks/>
            </p:cNvSpPr>
            <p:nvPr/>
          </p:nvSpPr>
          <p:spPr bwMode="auto">
            <a:xfrm>
              <a:off x="2228" y="1697"/>
              <a:ext cx="53" cy="57"/>
            </a:xfrm>
            <a:custGeom>
              <a:avLst/>
              <a:gdLst>
                <a:gd name="T0" fmla="*/ 18 w 59"/>
                <a:gd name="T1" fmla="*/ 47 h 59"/>
                <a:gd name="T2" fmla="*/ 22 w 59"/>
                <a:gd name="T3" fmla="*/ 45 h 59"/>
                <a:gd name="T4" fmla="*/ 25 w 59"/>
                <a:gd name="T5" fmla="*/ 42 h 59"/>
                <a:gd name="T6" fmla="*/ 28 w 59"/>
                <a:gd name="T7" fmla="*/ 39 h 59"/>
                <a:gd name="T8" fmla="*/ 31 w 59"/>
                <a:gd name="T9" fmla="*/ 35 h 59"/>
                <a:gd name="T10" fmla="*/ 31 w 59"/>
                <a:gd name="T11" fmla="*/ 28 h 59"/>
                <a:gd name="T12" fmla="*/ 31 w 59"/>
                <a:gd name="T13" fmla="*/ 20 h 59"/>
                <a:gd name="T14" fmla="*/ 31 w 59"/>
                <a:gd name="T15" fmla="*/ 14 h 59"/>
                <a:gd name="T16" fmla="*/ 28 w 59"/>
                <a:gd name="T17" fmla="*/ 11 h 59"/>
                <a:gd name="T18" fmla="*/ 25 w 59"/>
                <a:gd name="T19" fmla="*/ 6 h 59"/>
                <a:gd name="T20" fmla="*/ 22 w 59"/>
                <a:gd name="T21" fmla="*/ 3 h 59"/>
                <a:gd name="T22" fmla="*/ 18 w 59"/>
                <a:gd name="T23" fmla="*/ 0 h 59"/>
                <a:gd name="T24" fmla="*/ 13 w 59"/>
                <a:gd name="T25" fmla="*/ 0 h 59"/>
                <a:gd name="T26" fmla="*/ 11 w 59"/>
                <a:gd name="T27" fmla="*/ 3 h 59"/>
                <a:gd name="T28" fmla="*/ 5 w 59"/>
                <a:gd name="T29" fmla="*/ 6 h 59"/>
                <a:gd name="T30" fmla="*/ 4 w 59"/>
                <a:gd name="T31" fmla="*/ 11 h 59"/>
                <a:gd name="T32" fmla="*/ 3 w 59"/>
                <a:gd name="T33" fmla="*/ 14 h 59"/>
                <a:gd name="T34" fmla="*/ 0 w 59"/>
                <a:gd name="T35" fmla="*/ 20 h 59"/>
                <a:gd name="T36" fmla="*/ 0 w 59"/>
                <a:gd name="T37" fmla="*/ 28 h 59"/>
                <a:gd name="T38" fmla="*/ 3 w 59"/>
                <a:gd name="T39" fmla="*/ 35 h 59"/>
                <a:gd name="T40" fmla="*/ 4 w 59"/>
                <a:gd name="T41" fmla="*/ 39 h 59"/>
                <a:gd name="T42" fmla="*/ 5 w 59"/>
                <a:gd name="T43" fmla="*/ 42 h 59"/>
                <a:gd name="T44" fmla="*/ 11 w 59"/>
                <a:gd name="T45" fmla="*/ 45 h 59"/>
                <a:gd name="T46" fmla="*/ 13 w 59"/>
                <a:gd name="T47" fmla="*/ 47 h 59"/>
                <a:gd name="T48" fmla="*/ 18 w 59"/>
                <a:gd name="T49" fmla="*/ 47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9"/>
                <a:gd name="T77" fmla="*/ 59 w 59"/>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9">
                  <a:moveTo>
                    <a:pt x="33" y="59"/>
                  </a:moveTo>
                  <a:lnTo>
                    <a:pt x="41" y="57"/>
                  </a:lnTo>
                  <a:lnTo>
                    <a:pt x="48" y="52"/>
                  </a:lnTo>
                  <a:lnTo>
                    <a:pt x="53" y="47"/>
                  </a:lnTo>
                  <a:lnTo>
                    <a:pt x="58" y="41"/>
                  </a:lnTo>
                  <a:lnTo>
                    <a:pt x="59" y="34"/>
                  </a:lnTo>
                  <a:lnTo>
                    <a:pt x="59" y="26"/>
                  </a:lnTo>
                  <a:lnTo>
                    <a:pt x="58" y="19"/>
                  </a:lnTo>
                  <a:lnTo>
                    <a:pt x="53" y="11"/>
                  </a:lnTo>
                  <a:lnTo>
                    <a:pt x="48" y="6"/>
                  </a:lnTo>
                  <a:lnTo>
                    <a:pt x="41" y="3"/>
                  </a:lnTo>
                  <a:lnTo>
                    <a:pt x="33" y="0"/>
                  </a:lnTo>
                  <a:lnTo>
                    <a:pt x="26" y="0"/>
                  </a:lnTo>
                  <a:lnTo>
                    <a:pt x="20" y="3"/>
                  </a:lnTo>
                  <a:lnTo>
                    <a:pt x="11" y="6"/>
                  </a:lnTo>
                  <a:lnTo>
                    <a:pt x="6" y="11"/>
                  </a:lnTo>
                  <a:lnTo>
                    <a:pt x="3" y="19"/>
                  </a:lnTo>
                  <a:lnTo>
                    <a:pt x="0" y="26"/>
                  </a:lnTo>
                  <a:lnTo>
                    <a:pt x="0" y="34"/>
                  </a:lnTo>
                  <a:lnTo>
                    <a:pt x="3" y="41"/>
                  </a:lnTo>
                  <a:lnTo>
                    <a:pt x="6" y="47"/>
                  </a:lnTo>
                  <a:lnTo>
                    <a:pt x="11" y="52"/>
                  </a:lnTo>
                  <a:lnTo>
                    <a:pt x="20" y="57"/>
                  </a:lnTo>
                  <a:lnTo>
                    <a:pt x="26" y="59"/>
                  </a:lnTo>
                  <a:lnTo>
                    <a:pt x="33" y="59"/>
                  </a:lnTo>
                </a:path>
              </a:pathLst>
            </a:custGeom>
            <a:noFill/>
            <a:ln w="12700">
              <a:solidFill>
                <a:srgbClr val="000000"/>
              </a:solidFill>
              <a:round/>
              <a:headEnd/>
              <a:tailEnd/>
            </a:ln>
          </p:spPr>
          <p:txBody>
            <a:bodyPr/>
            <a:lstStyle/>
            <a:p>
              <a:endParaRPr lang="en-CA">
                <a:solidFill>
                  <a:prstClr val="black"/>
                </a:solidFill>
              </a:endParaRPr>
            </a:p>
          </p:txBody>
        </p:sp>
      </p:grpSp>
      <p:pic>
        <p:nvPicPr>
          <p:cNvPr id="106" name="Picture 3"/>
          <p:cNvPicPr>
            <a:picLocks noChangeAspect="1" noChangeArrowheads="1"/>
          </p:cNvPicPr>
          <p:nvPr/>
        </p:nvPicPr>
        <p:blipFill>
          <a:blip r:embed="rId3" cstate="print"/>
          <a:srcRect r="845"/>
          <a:stretch>
            <a:fillRect/>
          </a:stretch>
        </p:blipFill>
        <p:spPr bwMode="auto">
          <a:xfrm>
            <a:off x="4933950" y="908720"/>
            <a:ext cx="3352800" cy="1974850"/>
          </a:xfrm>
          <a:prstGeom prst="rect">
            <a:avLst/>
          </a:prstGeom>
          <a:noFill/>
          <a:ln w="12700">
            <a:noFill/>
            <a:miter lim="800000"/>
            <a:headEnd type="none" w="sm" len="sm"/>
            <a:tailEnd type="none" w="sm" len="sm"/>
          </a:ln>
          <a:effectLst>
            <a:outerShdw dist="107763" dir="2700000" algn="ctr" rotWithShape="0">
              <a:srgbClr val="808080"/>
            </a:outerShdw>
          </a:effectLst>
        </p:spPr>
      </p:pic>
      <p:pic>
        <p:nvPicPr>
          <p:cNvPr id="107" name="Picture 4"/>
          <p:cNvPicPr>
            <a:picLocks noChangeAspect="1" noChangeArrowheads="1"/>
          </p:cNvPicPr>
          <p:nvPr/>
        </p:nvPicPr>
        <p:blipFill>
          <a:blip r:embed="rId4" cstate="print"/>
          <a:srcRect l="93" r="842"/>
          <a:stretch>
            <a:fillRect/>
          </a:stretch>
        </p:blipFill>
        <p:spPr bwMode="auto">
          <a:xfrm>
            <a:off x="4929188" y="3068960"/>
            <a:ext cx="3362325" cy="2505075"/>
          </a:xfrm>
          <a:prstGeom prst="rect">
            <a:avLst/>
          </a:prstGeom>
          <a:noFill/>
          <a:ln w="12700">
            <a:noFill/>
            <a:miter lim="800000"/>
            <a:headEnd type="none" w="sm" len="sm"/>
            <a:tailEnd type="none" w="sm" len="sm"/>
          </a:ln>
          <a:effectLst>
            <a:outerShdw dist="107763" dir="2700000" algn="ctr" rotWithShape="0">
              <a:srgbClr val="808080"/>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15619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864096"/>
          </a:xfrm>
        </p:spPr>
        <p:txBody>
          <a:bodyPr>
            <a:normAutofit/>
          </a:bodyPr>
          <a:lstStyle/>
          <a:p>
            <a:r>
              <a:rPr lang="en-CA" sz="3000" dirty="0" smtClean="0">
                <a:latin typeface="+mn-lt"/>
                <a:ea typeface="+mn-ea"/>
                <a:cs typeface="+mn-cs"/>
              </a:rPr>
              <a:t>Derbyshire et al. (2004)</a:t>
            </a:r>
            <a:endParaRPr lang="en-CA" sz="3000" dirty="0">
              <a:latin typeface="+mn-lt"/>
              <a:ea typeface="+mn-ea"/>
              <a:cs typeface="+mn-cs"/>
            </a:endParaRPr>
          </a:p>
        </p:txBody>
      </p:sp>
      <p:sp>
        <p:nvSpPr>
          <p:cNvPr id="3" name="Content Placeholder 2"/>
          <p:cNvSpPr>
            <a:spLocks noGrp="1"/>
          </p:cNvSpPr>
          <p:nvPr>
            <p:ph idx="1"/>
          </p:nvPr>
        </p:nvSpPr>
        <p:spPr>
          <a:xfrm>
            <a:off x="611560" y="5661248"/>
            <a:ext cx="8208912" cy="1008112"/>
          </a:xfrm>
        </p:spPr>
        <p:txBody>
          <a:bodyPr>
            <a:noAutofit/>
          </a:bodyPr>
          <a:lstStyle/>
          <a:p>
            <a:pPr marL="0" indent="0" algn="ctr">
              <a:buNone/>
            </a:pPr>
            <a:r>
              <a:rPr lang="en-CA" sz="2800" dirty="0" smtClean="0"/>
              <a:t>Hypnotically suggested pain (top), physically induced heat pain (middle), and imagined pain (bottom)</a:t>
            </a:r>
            <a:endParaRPr lang="en-CA" sz="2800" dirty="0"/>
          </a:p>
        </p:txBody>
      </p:sp>
      <p:pic>
        <p:nvPicPr>
          <p:cNvPr id="2050" name="Picture 2"/>
          <p:cNvPicPr>
            <a:picLocks noChangeAspect="1" noChangeArrowheads="1"/>
          </p:cNvPicPr>
          <p:nvPr/>
        </p:nvPicPr>
        <p:blipFill>
          <a:blip r:embed="rId2" cstate="print"/>
          <a:srcRect b="5071"/>
          <a:stretch>
            <a:fillRect/>
          </a:stretch>
        </p:blipFill>
        <p:spPr bwMode="auto">
          <a:xfrm>
            <a:off x="2195736" y="692696"/>
            <a:ext cx="4573905" cy="4968552"/>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61779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864096"/>
          </a:xfrm>
        </p:spPr>
        <p:txBody>
          <a:bodyPr>
            <a:normAutofit/>
          </a:bodyPr>
          <a:lstStyle/>
          <a:p>
            <a:r>
              <a:rPr lang="en-CA" sz="3000" dirty="0" smtClean="0">
                <a:latin typeface="+mn-lt"/>
                <a:ea typeface="+mn-ea"/>
                <a:cs typeface="+mn-cs"/>
              </a:rPr>
              <a:t>Raz et al. (2005)</a:t>
            </a:r>
            <a:endParaRPr lang="en-CA" sz="3000" dirty="0">
              <a:latin typeface="+mn-lt"/>
              <a:ea typeface="+mn-ea"/>
              <a:cs typeface="+mn-cs"/>
            </a:endParaRPr>
          </a:p>
        </p:txBody>
      </p:sp>
      <p:sp>
        <p:nvSpPr>
          <p:cNvPr id="3" name="Content Placeholder 2"/>
          <p:cNvSpPr>
            <a:spLocks noGrp="1"/>
          </p:cNvSpPr>
          <p:nvPr>
            <p:ph idx="1"/>
          </p:nvPr>
        </p:nvSpPr>
        <p:spPr>
          <a:xfrm>
            <a:off x="0" y="5486400"/>
            <a:ext cx="9144000" cy="1008112"/>
          </a:xfrm>
        </p:spPr>
        <p:txBody>
          <a:bodyPr>
            <a:noAutofit/>
          </a:bodyPr>
          <a:lstStyle/>
          <a:p>
            <a:pPr marL="0" indent="0" algn="ctr">
              <a:buNone/>
            </a:pPr>
            <a:r>
              <a:rPr lang="en-CA" sz="2800" dirty="0" smtClean="0"/>
              <a:t>Prefrontal and early visual processing occipital regions distinguish high-</a:t>
            </a:r>
            <a:r>
              <a:rPr lang="en-CA" sz="2800" dirty="0" err="1" smtClean="0"/>
              <a:t>hypnotizables</a:t>
            </a:r>
            <a:r>
              <a:rPr lang="en-CA" sz="2800" dirty="0" smtClean="0"/>
              <a:t> under post-hypnotic suggestion</a:t>
            </a:r>
            <a:endParaRPr lang="en-CA" sz="2800" dirty="0"/>
          </a:p>
        </p:txBody>
      </p:sp>
      <p:pic>
        <p:nvPicPr>
          <p:cNvPr id="5122" name="Picture 2"/>
          <p:cNvPicPr>
            <a:picLocks noChangeAspect="1" noChangeArrowheads="1"/>
          </p:cNvPicPr>
          <p:nvPr/>
        </p:nvPicPr>
        <p:blipFill>
          <a:blip r:embed="rId3" cstate="print"/>
          <a:srcRect l="3484" b="67788"/>
          <a:stretch>
            <a:fillRect/>
          </a:stretch>
        </p:blipFill>
        <p:spPr bwMode="auto">
          <a:xfrm>
            <a:off x="1907704" y="908720"/>
            <a:ext cx="5186775" cy="4738517"/>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4668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864096"/>
          </a:xfrm>
        </p:spPr>
        <p:txBody>
          <a:bodyPr>
            <a:normAutofit/>
          </a:bodyPr>
          <a:lstStyle/>
          <a:p>
            <a:r>
              <a:rPr lang="en-CA" sz="3200" dirty="0" err="1" smtClean="0"/>
              <a:t>McGeown</a:t>
            </a:r>
            <a:r>
              <a:rPr lang="en-CA" sz="3200" dirty="0" smtClean="0"/>
              <a:t> et al. (2009)</a:t>
            </a:r>
            <a:endParaRPr lang="en-CA" sz="3000" dirty="0">
              <a:latin typeface="+mn-lt"/>
              <a:ea typeface="+mn-ea"/>
              <a:cs typeface="+mn-cs"/>
            </a:endParaRPr>
          </a:p>
        </p:txBody>
      </p:sp>
      <p:sp>
        <p:nvSpPr>
          <p:cNvPr id="3" name="Content Placeholder 2"/>
          <p:cNvSpPr>
            <a:spLocks noGrp="1"/>
          </p:cNvSpPr>
          <p:nvPr>
            <p:ph idx="1"/>
          </p:nvPr>
        </p:nvSpPr>
        <p:spPr>
          <a:xfrm>
            <a:off x="611560" y="5229200"/>
            <a:ext cx="8208912" cy="1296144"/>
          </a:xfrm>
        </p:spPr>
        <p:txBody>
          <a:bodyPr>
            <a:noAutofit/>
          </a:bodyPr>
          <a:lstStyle/>
          <a:p>
            <a:pPr marL="0" indent="0" algn="ctr">
              <a:buNone/>
            </a:pPr>
            <a:r>
              <a:rPr lang="en-CA" sz="2800" dirty="0" smtClean="0"/>
              <a:t>Areas of reduced activation under resting brain training: Blue = high </a:t>
            </a:r>
            <a:r>
              <a:rPr lang="en-CA" sz="2800" dirty="0" err="1" smtClean="0"/>
              <a:t>hypnotizables</a:t>
            </a:r>
            <a:r>
              <a:rPr lang="en-CA" sz="2800" dirty="0" smtClean="0"/>
              <a:t>; red = low </a:t>
            </a:r>
            <a:r>
              <a:rPr lang="en-CA" sz="2800" dirty="0" err="1" smtClean="0"/>
              <a:t>hypnotizables</a:t>
            </a:r>
            <a:r>
              <a:rPr lang="en-CA" sz="2800" dirty="0" smtClean="0"/>
              <a:t>; yellow = more deactivation in highs than in lows</a:t>
            </a:r>
            <a:endParaRPr lang="en-CA" sz="2800" dirty="0"/>
          </a:p>
        </p:txBody>
      </p:sp>
      <p:pic>
        <p:nvPicPr>
          <p:cNvPr id="6146" name="Picture 2"/>
          <p:cNvPicPr>
            <a:picLocks noChangeAspect="1" noChangeArrowheads="1"/>
          </p:cNvPicPr>
          <p:nvPr/>
        </p:nvPicPr>
        <p:blipFill>
          <a:blip r:embed="rId3" cstate="print"/>
          <a:srcRect/>
          <a:stretch>
            <a:fillRect/>
          </a:stretch>
        </p:blipFill>
        <p:spPr bwMode="auto">
          <a:xfrm>
            <a:off x="1834480" y="980728"/>
            <a:ext cx="5257800" cy="4152900"/>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6599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en-US" b="1" smtClean="0"/>
              <a:t>MAOA-LPR 4-repeat class (N=8) compared with 3-repeat class (N=8)</a:t>
            </a:r>
            <a:r>
              <a:rPr lang="en-US" smtClean="0"/>
              <a:t> </a:t>
            </a:r>
          </a:p>
        </p:txBody>
      </p:sp>
      <p:pic>
        <p:nvPicPr>
          <p:cNvPr id="28675" name="Picture 3"/>
          <p:cNvPicPr>
            <a:picLocks noGrp="1" noChangeAspect="1" noChangeArrowheads="1"/>
          </p:cNvPicPr>
          <p:nvPr>
            <p:ph idx="1"/>
          </p:nvPr>
        </p:nvPicPr>
        <p:blipFill>
          <a:blip r:embed="rId3" cstate="print"/>
          <a:srcRect/>
          <a:stretch>
            <a:fillRect/>
          </a:stretch>
        </p:blipFill>
        <p:spPr>
          <a:xfrm>
            <a:off x="2700338" y="2673350"/>
            <a:ext cx="3635375" cy="3194050"/>
          </a:xfrm>
        </p:spPr>
      </p:pic>
      <p:sp>
        <p:nvSpPr>
          <p:cNvPr id="28676" name="Text Box 4"/>
          <p:cNvSpPr txBox="1">
            <a:spLocks noChangeArrowheads="1"/>
          </p:cNvSpPr>
          <p:nvPr/>
        </p:nvSpPr>
        <p:spPr bwMode="auto">
          <a:xfrm>
            <a:off x="6553200" y="5562600"/>
            <a:ext cx="2133600" cy="366713"/>
          </a:xfrm>
          <a:prstGeom prst="rect">
            <a:avLst/>
          </a:prstGeom>
          <a:noFill/>
          <a:ln w="9525">
            <a:noFill/>
            <a:miter lim="800000"/>
            <a:headEnd/>
            <a:tailEnd/>
          </a:ln>
        </p:spPr>
        <p:txBody>
          <a:bodyPr>
            <a:spAutoFit/>
          </a:bodyPr>
          <a:lstStyle/>
          <a:p>
            <a:pPr>
              <a:spcBef>
                <a:spcPct val="50000"/>
              </a:spcBef>
            </a:pPr>
            <a:r>
              <a:rPr lang="en-US" sz="1800" b="0"/>
              <a:t>PNAS 2003</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3075</TotalTime>
  <Words>929</Words>
  <Application>Microsoft Macintosh PowerPoint</Application>
  <PresentationFormat>On-screen Show (4:3)</PresentationFormat>
  <Paragraphs>86</Paragraphs>
  <Slides>20</Slides>
  <Notes>14</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   Amir Raz   Canada Research Chair Montreal Neurological Institute Jewish General Hospital McGill University</vt:lpstr>
      <vt:lpstr>   What is the theme?  </vt:lpstr>
      <vt:lpstr>Slide 3</vt:lpstr>
      <vt:lpstr>A few things to ponder:</vt:lpstr>
      <vt:lpstr>Szechtman et al. (1998)</vt:lpstr>
      <vt:lpstr>Derbyshire et al. (2004)</vt:lpstr>
      <vt:lpstr>Raz et al. (2005)</vt:lpstr>
      <vt:lpstr>McGeown et al. (2009)</vt:lpstr>
      <vt:lpstr>MAOA-LPR 4-repeat class (N=8) compared with 3-repeat class (N=8) </vt:lpstr>
      <vt:lpstr>DRD4 insertion class (N=6) compared with deletion class (N=10)</vt:lpstr>
      <vt:lpstr>Slide 11</vt:lpstr>
      <vt:lpstr> From the Brain to Monster Spray</vt:lpstr>
      <vt:lpstr>Slide 13</vt:lpstr>
      <vt:lpstr>Revisiting the definition of hypnosis</vt:lpstr>
      <vt:lpstr>But Is this definition specific to hypnosis?</vt:lpstr>
      <vt:lpstr>SCIENCE  People, including scientists, often ask unscientific questions:  Do you believe that hypnosis can reduce pain?  Do you suppose that suggestion can help depression?  </vt:lpstr>
      <vt:lpstr> Pristine scientists do not believe or suppose. Instead, they look at the data and ask whether the evidence supports the hypothesis.   At least in theory, beliefs should be immaterial to the results of experiments, because science is about empirical evidence.</vt:lpstr>
      <vt:lpstr>#1 Science is mistakenly taken to be the name of a set of established truths.  </vt:lpstr>
      <vt:lpstr>#2 Science is the name of a set of materialist and reductionist propositions.  There is no place in science for qualitativeness, subjectivity, unity, intentional causation, etc. </vt:lpstr>
      <vt:lpstr>Science is the name of a set of institutional structures wherein techniques and methods have evolved over the past several centuries for improving our knowledge.  Science is one of the most stunning achievements of our species.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Placebos, and Clinical Trials</dc:title>
  <dc:creator>Irving Kirsch</dc:creator>
  <cp:lastModifiedBy>Amir Raz</cp:lastModifiedBy>
  <cp:revision>70</cp:revision>
  <dcterms:created xsi:type="dcterms:W3CDTF">2013-10-08T18:50:25Z</dcterms:created>
  <dcterms:modified xsi:type="dcterms:W3CDTF">2013-10-08T18:53:46Z</dcterms:modified>
</cp:coreProperties>
</file>