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0" r:id="rId2"/>
    <p:sldMasterId id="2147483744" r:id="rId3"/>
  </p:sldMasterIdLst>
  <p:notesMasterIdLst>
    <p:notesMasterId r:id="rId13"/>
  </p:notesMasterIdLst>
  <p:handoutMasterIdLst>
    <p:handoutMasterId r:id="rId14"/>
  </p:handoutMasterIdLst>
  <p:sldIdLst>
    <p:sldId id="317" r:id="rId4"/>
    <p:sldId id="489" r:id="rId5"/>
    <p:sldId id="490" r:id="rId6"/>
    <p:sldId id="491" r:id="rId7"/>
    <p:sldId id="488" r:id="rId8"/>
    <p:sldId id="492" r:id="rId9"/>
    <p:sldId id="498" r:id="rId10"/>
    <p:sldId id="497" r:id="rId11"/>
    <p:sldId id="48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76248B-1860-4254-B91B-164AFDBF6C21}">
          <p14:sldIdLst>
            <p14:sldId id="317"/>
            <p14:sldId id="489"/>
            <p14:sldId id="490"/>
            <p14:sldId id="491"/>
            <p14:sldId id="488"/>
            <p14:sldId id="492"/>
            <p14:sldId id="498"/>
            <p14:sldId id="497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8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9" autoAdjust="0"/>
    <p:restoredTop sz="84502" autoAdjust="0"/>
  </p:normalViewPr>
  <p:slideViewPr>
    <p:cSldViewPr>
      <p:cViewPr varScale="1">
        <p:scale>
          <a:sx n="92" d="100"/>
          <a:sy n="92" d="100"/>
        </p:scale>
        <p:origin x="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38"/>
        <p:guide pos="2257"/>
        <p:guide orient="horz" pos="2909"/>
        <p:guide pos="2208"/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2" cy="457358"/>
          </a:xfrm>
          <a:prstGeom prst="rect">
            <a:avLst/>
          </a:prstGeom>
        </p:spPr>
        <p:txBody>
          <a:bodyPr vert="horz" lIns="90379" tIns="45187" rIns="90379" bIns="4518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1"/>
            <a:ext cx="2971592" cy="457358"/>
          </a:xfrm>
          <a:prstGeom prst="rect">
            <a:avLst/>
          </a:prstGeom>
        </p:spPr>
        <p:txBody>
          <a:bodyPr vert="horz" lIns="90379" tIns="45187" rIns="90379" bIns="4518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67C166-B4C9-48F2-849F-FB9B6DB71898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2"/>
            <a:ext cx="2971592" cy="457358"/>
          </a:xfrm>
          <a:prstGeom prst="rect">
            <a:avLst/>
          </a:prstGeom>
        </p:spPr>
        <p:txBody>
          <a:bodyPr vert="horz" lIns="90379" tIns="45187" rIns="90379" bIns="4518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685072"/>
            <a:ext cx="2971592" cy="457358"/>
          </a:xfrm>
          <a:prstGeom prst="rect">
            <a:avLst/>
          </a:prstGeom>
        </p:spPr>
        <p:txBody>
          <a:bodyPr vert="horz" wrap="square" lIns="90379" tIns="45187" rIns="90379" bIns="451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2E8767-C014-4719-A5FD-3006F09265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78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2" cy="457358"/>
          </a:xfrm>
          <a:prstGeom prst="rect">
            <a:avLst/>
          </a:prstGeom>
        </p:spPr>
        <p:txBody>
          <a:bodyPr vert="horz" lIns="91055" tIns="45529" rIns="91055" bIns="455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42" y="1"/>
            <a:ext cx="2971592" cy="457358"/>
          </a:xfrm>
          <a:prstGeom prst="rect">
            <a:avLst/>
          </a:prstGeom>
        </p:spPr>
        <p:txBody>
          <a:bodyPr vert="horz" lIns="91055" tIns="45529" rIns="91055" bIns="455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72F13C-6803-4821-BE8B-0255221D42DE}" type="datetimeFigureOut">
              <a:rPr lang="en-US"/>
              <a:pPr>
                <a:defRPr/>
              </a:pPr>
              <a:t>3/24/2015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5" tIns="45529" rIns="91055" bIns="4552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5" y="4342538"/>
            <a:ext cx="5485773" cy="4114643"/>
          </a:xfrm>
          <a:prstGeom prst="rect">
            <a:avLst/>
          </a:prstGeom>
        </p:spPr>
        <p:txBody>
          <a:bodyPr vert="horz" lIns="91055" tIns="45529" rIns="91055" bIns="455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072"/>
            <a:ext cx="2971592" cy="457358"/>
          </a:xfrm>
          <a:prstGeom prst="rect">
            <a:avLst/>
          </a:prstGeom>
        </p:spPr>
        <p:txBody>
          <a:bodyPr vert="horz" lIns="91055" tIns="45529" rIns="91055" bIns="455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42" y="8685072"/>
            <a:ext cx="2971592" cy="457358"/>
          </a:xfrm>
          <a:prstGeom prst="rect">
            <a:avLst/>
          </a:prstGeom>
        </p:spPr>
        <p:txBody>
          <a:bodyPr vert="horz" wrap="square" lIns="91055" tIns="45529" rIns="91055" bIns="455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9E6604-1D7B-4891-9513-B97381527BA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943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5" y="4358931"/>
            <a:ext cx="5485773" cy="275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2394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96" lvl="1" defTabSz="900593">
              <a:defRPr/>
            </a:pPr>
            <a:endParaRPr lang="en-CA" sz="1100" dirty="0"/>
          </a:p>
          <a:p>
            <a:pPr marL="619157" lvl="1" indent="-16886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19157" lvl="1" indent="-16886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8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288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4109"/>
            <a:ext cx="5485773" cy="27525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17"/>
              </a:spcBef>
              <a:tabLst>
                <a:tab pos="0" algn="l"/>
                <a:tab pos="451860" algn="l"/>
                <a:tab pos="906847" algn="l"/>
                <a:tab pos="1361834" algn="l"/>
                <a:tab pos="1816820" algn="l"/>
                <a:tab pos="2271808" algn="l"/>
                <a:tab pos="2726794" algn="l"/>
                <a:tab pos="3183345" algn="l"/>
                <a:tab pos="3639895" algn="l"/>
                <a:tab pos="4094882" algn="l"/>
                <a:tab pos="4549869" algn="l"/>
                <a:tab pos="5004856" algn="l"/>
                <a:tab pos="5459842" algn="l"/>
                <a:tab pos="5916393" algn="l"/>
                <a:tab pos="6371380" algn="l"/>
                <a:tab pos="6826367" algn="l"/>
                <a:tab pos="7282917" algn="l"/>
                <a:tab pos="7737904" algn="l"/>
                <a:tab pos="8192891" algn="l"/>
                <a:tab pos="8649441" algn="l"/>
                <a:tab pos="9104428" algn="l"/>
              </a:tabLst>
            </a:pPr>
            <a:endParaRPr lang="en-US" altLang="en-US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8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3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kumimoji="0" lang="en-US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5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4A1D0F-72B4-4C80-A210-042E59DE3B11}" type="datetimeFigureOut">
              <a:rPr lang="en-US" altLang="en-US"/>
              <a:pPr/>
              <a:t>3/24/2015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6B86B1-00E3-4C87-821F-4B0DE0982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1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1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lang="en-US" altLang="en-US" sz="15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CA" sz="15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7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3" t="9291" r="21614" b="14749"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 rot="16200000">
            <a:off x="-369887" y="3071813"/>
            <a:ext cx="6858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3938"/>
              </a:spcBef>
              <a:buClr>
                <a:srgbClr val="FB5652"/>
              </a:buClr>
              <a:buSzPct val="100000"/>
              <a:buFont typeface="Arial" charset="0"/>
              <a:buNone/>
              <a:defRPr/>
            </a:pPr>
            <a:r>
              <a:rPr lang="en-GB" sz="4400" dirty="0" smtClean="0">
                <a:solidFill>
                  <a:prstClr val="white"/>
                </a:solidFill>
                <a:latin typeface="Calibri" pitchFamily="34" charset="0"/>
              </a:rPr>
              <a:t>End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7944" y="548680"/>
            <a:ext cx="4618856" cy="55774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433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9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lang="en-US" altLang="en-US" sz="15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CA" sz="15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6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3" t="9291" r="21614" b="14749"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 rot="16200000">
            <a:off x="-369887" y="3071813"/>
            <a:ext cx="6858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3938"/>
              </a:spcBef>
              <a:buClr>
                <a:srgbClr val="FB5652"/>
              </a:buClr>
              <a:buSzPct val="100000"/>
              <a:buFont typeface="Arial" charset="0"/>
              <a:buNone/>
              <a:defRPr/>
            </a:pPr>
            <a:r>
              <a:rPr lang="en-GB" sz="4400" dirty="0" smtClean="0">
                <a:solidFill>
                  <a:prstClr val="white"/>
                </a:solidFill>
                <a:latin typeface="Calibri" pitchFamily="34" charset="0"/>
              </a:rPr>
              <a:t>End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7944" y="548680"/>
            <a:ext cx="4618856" cy="55774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46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3800" y="3532188"/>
            <a:ext cx="2978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r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CA" sz="2000" dirty="0"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9552" y="590774"/>
            <a:ext cx="7586414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/>
              <a:t>Building a Culture of </a:t>
            </a:r>
            <a:r>
              <a:rPr lang="en-US" sz="2400" dirty="0" smtClean="0"/>
              <a:t>Service at McGill: </a:t>
            </a:r>
          </a:p>
          <a:p>
            <a:pPr algn="ctr" eaLnBrk="1" hangingPunct="1">
              <a:defRPr/>
            </a:pPr>
            <a:r>
              <a:rPr lang="en-US" sz="2400" dirty="0" smtClean="0"/>
              <a:t>Other Contributions as an Academic Duty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860032" y="1480133"/>
            <a:ext cx="32659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smtClean="0">
                <a:latin typeface="+mj-lt"/>
              </a:rPr>
              <a:t> </a:t>
            </a:r>
          </a:p>
          <a:p>
            <a:pPr algn="r" eaLnBrk="1" hangingPunct="1">
              <a:defRPr/>
            </a:pPr>
            <a:r>
              <a:rPr lang="en-US" b="1" dirty="0">
                <a:latin typeface="+mj-lt"/>
              </a:rPr>
              <a:t>Anthony C. </a:t>
            </a:r>
            <a:r>
              <a:rPr lang="en-US" b="1" dirty="0" smtClean="0">
                <a:latin typeface="+mj-lt"/>
              </a:rPr>
              <a:t>Masi</a:t>
            </a:r>
          </a:p>
          <a:p>
            <a:pPr algn="r" eaLnBrk="1" hangingPunct="1">
              <a:defRPr/>
            </a:pPr>
            <a:r>
              <a:rPr lang="en-US" b="1" dirty="0">
                <a:latin typeface="+mj-lt"/>
              </a:rPr>
              <a:t>Provost</a:t>
            </a: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r>
              <a:rPr lang="en-US" b="1" dirty="0" smtClean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79225" y="5013176"/>
            <a:ext cx="2502976" cy="5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1600" b="1" dirty="0" smtClean="0">
                <a:latin typeface="+mj-lt"/>
                <a:cs typeface="Times New Roman" pitchFamily="18" charset="0"/>
              </a:rPr>
              <a:t>Academic Leadership </a:t>
            </a:r>
          </a:p>
          <a:p>
            <a:pPr algn="r" eaLnBrk="1" hangingPunct="1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1600" b="1" dirty="0" smtClean="0">
                <a:latin typeface="+mj-lt"/>
                <a:cs typeface="Times New Roman" pitchFamily="18" charset="0"/>
              </a:rPr>
              <a:t>Forum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1062" y="5617200"/>
            <a:ext cx="143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25 March 2015</a:t>
            </a:r>
            <a:endParaRPr lang="en-CA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+mn-lt"/>
              </a:rPr>
              <a:t>Agenda</a:t>
            </a:r>
            <a:endParaRPr lang="en-CA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313" y="1295400"/>
            <a:ext cx="8294688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8:30 </a:t>
            </a:r>
            <a:r>
              <a:rPr lang="en-US" sz="1800" b="1" dirty="0" smtClean="0"/>
              <a:t>am	</a:t>
            </a:r>
            <a:r>
              <a:rPr lang="en-US" sz="1800" dirty="0" smtClean="0"/>
              <a:t>Welcome </a:t>
            </a:r>
            <a:r>
              <a:rPr lang="en-US" sz="1800" dirty="0"/>
              <a:t>&amp; Introduction of Principal -</a:t>
            </a:r>
            <a:r>
              <a:rPr lang="en-US" sz="1800" dirty="0" smtClean="0"/>
              <a:t> </a:t>
            </a:r>
            <a:r>
              <a:rPr lang="en-US" sz="1800" b="1" dirty="0" smtClean="0"/>
              <a:t>Prof. Anthony </a:t>
            </a:r>
            <a:r>
              <a:rPr lang="en-US" sz="1800" b="1" dirty="0"/>
              <a:t>C. Masi</a:t>
            </a:r>
            <a:r>
              <a:rPr lang="en-US" sz="1800" dirty="0"/>
              <a:t>, </a:t>
            </a:r>
            <a:r>
              <a:rPr lang="en-US" sz="1800" i="1" dirty="0"/>
              <a:t>Provost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 smtClean="0"/>
              <a:t>Opening </a:t>
            </a:r>
            <a:r>
              <a:rPr lang="en-US" sz="1800" dirty="0"/>
              <a:t>Remarks -</a:t>
            </a:r>
            <a:r>
              <a:rPr lang="en-US" sz="1800" dirty="0" smtClean="0"/>
              <a:t> </a:t>
            </a:r>
            <a:r>
              <a:rPr lang="en-US" sz="1800" b="1" dirty="0" smtClean="0"/>
              <a:t>Prof. Suzanne </a:t>
            </a:r>
            <a:r>
              <a:rPr lang="en-US" sz="1800" b="1" dirty="0"/>
              <a:t>Fortier</a:t>
            </a:r>
            <a:r>
              <a:rPr lang="en-US" sz="1800" dirty="0"/>
              <a:t>, </a:t>
            </a:r>
            <a:r>
              <a:rPr lang="en-US" sz="1800" i="1" dirty="0"/>
              <a:t>Principal and Vice-Chancellor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800" b="1" dirty="0" smtClean="0"/>
              <a:t>8:40 am	</a:t>
            </a:r>
            <a:r>
              <a:rPr lang="en-US" sz="1800" dirty="0" smtClean="0"/>
              <a:t>Introduction </a:t>
            </a:r>
            <a:r>
              <a:rPr lang="en-US" sz="1800" dirty="0"/>
              <a:t>(definition of service)- </a:t>
            </a:r>
            <a:r>
              <a:rPr lang="en-US" sz="1800" b="1" dirty="0" smtClean="0"/>
              <a:t>Prof. Lydia </a:t>
            </a:r>
            <a:r>
              <a:rPr lang="en-US" sz="1800" b="1" dirty="0"/>
              <a:t>White</a:t>
            </a:r>
            <a:r>
              <a:rPr lang="en-US" sz="1800" dirty="0"/>
              <a:t> - </a:t>
            </a:r>
            <a:r>
              <a:rPr lang="en-US" sz="1800" dirty="0" smtClean="0"/>
              <a:t>			</a:t>
            </a:r>
            <a:r>
              <a:rPr lang="en-US" sz="1800" i="1" dirty="0" smtClean="0"/>
              <a:t>Associate Provost </a:t>
            </a:r>
            <a:r>
              <a:rPr lang="en-US" sz="1800" i="1" dirty="0"/>
              <a:t>(Policies, Procedures and Equity)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800" b="1" dirty="0" smtClean="0"/>
              <a:t>8:50 am	</a:t>
            </a:r>
            <a:r>
              <a:rPr lang="en-US" sz="1800" dirty="0" smtClean="0"/>
              <a:t>Panel </a:t>
            </a:r>
            <a:r>
              <a:rPr lang="en-US" sz="1800" dirty="0"/>
              <a:t>Discussion on promoting balance and </a:t>
            </a:r>
            <a:r>
              <a:rPr lang="en-US" sz="1800" dirty="0" smtClean="0"/>
              <a:t>encouraging participation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Moderator</a:t>
            </a:r>
            <a:r>
              <a:rPr lang="en-US" sz="1800" dirty="0"/>
              <a:t>: </a:t>
            </a:r>
            <a:r>
              <a:rPr lang="en-US" sz="1800" b="1" dirty="0" smtClean="0"/>
              <a:t>Prof. Lydia </a:t>
            </a:r>
            <a:r>
              <a:rPr lang="en-US" sz="1800" b="1" dirty="0"/>
              <a:t>White</a:t>
            </a:r>
            <a:r>
              <a:rPr lang="en-US" sz="1800" dirty="0"/>
              <a:t> - </a:t>
            </a:r>
            <a:r>
              <a:rPr lang="en-CA" sz="1800" i="1" dirty="0"/>
              <a:t>Associate Provost (Policies, Procedures and </a:t>
            </a:r>
            <a:r>
              <a:rPr lang="en-CA" sz="1800" i="1" dirty="0" smtClean="0"/>
              <a:t>	Equity</a:t>
            </a:r>
            <a:r>
              <a:rPr lang="en-CA" sz="1800" i="1" dirty="0"/>
              <a:t>)</a:t>
            </a:r>
            <a:endParaRPr lang="en-US" sz="1800" i="1" dirty="0"/>
          </a:p>
          <a:p>
            <a:pPr marL="0" lvl="0" indent="0">
              <a:buNone/>
            </a:pPr>
            <a:r>
              <a:rPr lang="en-US" sz="1800" b="1" dirty="0" smtClean="0"/>
              <a:t>	</a:t>
            </a:r>
            <a:r>
              <a:rPr lang="en-US" sz="1800" b="1" dirty="0" smtClean="0"/>
              <a:t>Prof</a:t>
            </a:r>
            <a:r>
              <a:rPr lang="en-US" sz="1800" b="1" dirty="0"/>
              <a:t>. Raphael </a:t>
            </a:r>
            <a:r>
              <a:rPr lang="en-US" sz="1800" b="1" dirty="0" smtClean="0"/>
              <a:t>Fischler </a:t>
            </a:r>
            <a:r>
              <a:rPr lang="en-US" sz="1800" dirty="0" smtClean="0"/>
              <a:t>- </a:t>
            </a:r>
            <a:r>
              <a:rPr lang="en-US" sz="1800" i="1" dirty="0" smtClean="0"/>
              <a:t>Director</a:t>
            </a:r>
            <a:r>
              <a:rPr lang="en-US" sz="1800" i="1" dirty="0"/>
              <a:t>, School of Urban Planning </a:t>
            </a:r>
          </a:p>
          <a:p>
            <a:pPr marL="0" lvl="0" indent="0">
              <a:buNone/>
            </a:pPr>
            <a:r>
              <a:rPr lang="en-US" sz="1800" b="1" dirty="0" smtClean="0"/>
              <a:t>	Dr</a:t>
            </a:r>
            <a:r>
              <a:rPr lang="en-US" sz="1800" b="1" dirty="0"/>
              <a:t>. Edith </a:t>
            </a:r>
            <a:r>
              <a:rPr lang="en-US" sz="1800" b="1" dirty="0" smtClean="0"/>
              <a:t>Zorychta </a:t>
            </a:r>
            <a:r>
              <a:rPr lang="en-US" sz="1800" dirty="0" smtClean="0"/>
              <a:t>- </a:t>
            </a:r>
            <a:r>
              <a:rPr lang="en-US" sz="1800" i="1" dirty="0" smtClean="0"/>
              <a:t>Director </a:t>
            </a:r>
            <a:r>
              <a:rPr lang="en-US" sz="1800" i="1" dirty="0"/>
              <a:t>of Graduate Studies, Department of Pathology</a:t>
            </a:r>
          </a:p>
          <a:p>
            <a:pPr marL="0" lvl="0" indent="0">
              <a:buNone/>
            </a:pPr>
            <a:r>
              <a:rPr lang="en-US" sz="1600" b="1" dirty="0" smtClean="0"/>
              <a:t>	</a:t>
            </a:r>
            <a:r>
              <a:rPr lang="en-US" sz="1800" b="1" dirty="0" smtClean="0"/>
              <a:t>Prof</a:t>
            </a:r>
            <a:r>
              <a:rPr lang="en-US" sz="1800" b="1" dirty="0"/>
              <a:t>. Sylvain Coulombe </a:t>
            </a:r>
            <a:r>
              <a:rPr lang="en-US" sz="1800" dirty="0"/>
              <a:t>–</a:t>
            </a:r>
            <a:r>
              <a:rPr lang="en-US" sz="1800" i="1" dirty="0"/>
              <a:t> Chair, Department of Chemical Engineering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800" b="1" dirty="0" smtClean="0"/>
              <a:t>9:25 am	</a:t>
            </a:r>
            <a:r>
              <a:rPr lang="en-US" sz="1800" dirty="0" smtClean="0"/>
              <a:t>Discussion</a:t>
            </a:r>
            <a:endParaRPr lang="en-US" sz="1800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800" b="1" dirty="0" smtClean="0"/>
              <a:t>9:55 am	</a:t>
            </a:r>
            <a:r>
              <a:rPr lang="en-US" sz="1800" dirty="0" smtClean="0"/>
              <a:t>Closing remarks </a:t>
            </a: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b="1" dirty="0" smtClean="0"/>
              <a:t>Prof. Anthony </a:t>
            </a:r>
            <a:r>
              <a:rPr lang="en-US" sz="1800" b="1" dirty="0"/>
              <a:t>C. Masi</a:t>
            </a:r>
            <a:r>
              <a:rPr lang="en-US" sz="1800" dirty="0"/>
              <a:t>, </a:t>
            </a:r>
            <a:r>
              <a:rPr lang="en-US" sz="1800" i="1" dirty="0"/>
              <a:t>Provost</a:t>
            </a:r>
          </a:p>
        </p:txBody>
      </p:sp>
    </p:spTree>
    <p:extLst>
      <p:ext uri="{BB962C8B-B14F-4D97-AF65-F5344CB8AC3E}">
        <p14:creationId xmlns:p14="http://schemas.microsoft.com/office/powerpoint/2010/main" val="22494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Regulations Relating to the Employment of Tenure Track and Tenured Academic </a:t>
            </a:r>
            <a:r>
              <a:rPr lang="en-US" sz="2800" b="1" dirty="0" smtClean="0"/>
              <a:t>Staff:</a:t>
            </a:r>
          </a:p>
          <a:p>
            <a:endParaRPr lang="en-CA" sz="800" dirty="0"/>
          </a:p>
          <a:p>
            <a:pPr marL="457200" lvl="1" indent="0">
              <a:buNone/>
            </a:pPr>
            <a:r>
              <a:rPr lang="en-US" sz="2000" dirty="0" smtClean="0"/>
              <a:t>4.1 </a:t>
            </a:r>
            <a:r>
              <a:rPr lang="en-US" sz="2000" dirty="0"/>
              <a:t>“Academic Duties” include</a:t>
            </a:r>
            <a:r>
              <a:rPr lang="en-US" sz="2000" dirty="0" smtClean="0"/>
              <a:t>:</a:t>
            </a:r>
          </a:p>
          <a:p>
            <a:pPr marL="457200" lvl="1" indent="0">
              <a:buNone/>
            </a:pPr>
            <a:endParaRPr lang="en-CA" sz="2000" dirty="0"/>
          </a:p>
          <a:p>
            <a:pPr marL="1428750" lvl="2" indent="-514350">
              <a:buAutoNum type="romanLcParenBoth"/>
            </a:pPr>
            <a:r>
              <a:rPr lang="en-US" sz="2000" dirty="0" smtClean="0"/>
              <a:t>teaching </a:t>
            </a:r>
            <a:r>
              <a:rPr lang="en-US" sz="2000" dirty="0"/>
              <a:t>(such as graduate and undergraduate courses, supervision of individual students and assessment of student work</a:t>
            </a:r>
            <a:r>
              <a:rPr lang="en-US" sz="2000" dirty="0" smtClean="0"/>
              <a:t>);</a:t>
            </a:r>
          </a:p>
          <a:p>
            <a:pPr marL="1428750" lvl="2" indent="-514350">
              <a:buAutoNum type="romanLcParenBoth"/>
            </a:pPr>
            <a:r>
              <a:rPr lang="en-US" sz="2000" dirty="0" smtClean="0"/>
              <a:t> </a:t>
            </a:r>
            <a:r>
              <a:rPr lang="en-US" sz="2000" dirty="0"/>
              <a:t>research and other original scholarly activities, and professional activities; </a:t>
            </a:r>
            <a:r>
              <a:rPr lang="en-US" sz="2000" dirty="0" smtClean="0"/>
              <a:t>and</a:t>
            </a:r>
            <a:endParaRPr lang="en-CA" sz="2000" dirty="0"/>
          </a:p>
          <a:p>
            <a:pPr marL="1428750" lvl="2" indent="-514350">
              <a:buAutoNum type="romanLcParenBoth"/>
            </a:pPr>
            <a:r>
              <a:rPr lang="en-US" sz="2000" dirty="0" smtClean="0"/>
              <a:t> </a:t>
            </a:r>
            <a:r>
              <a:rPr lang="en-US" sz="2000" dirty="0"/>
              <a:t>other contributions to the University and scholarly communities.</a:t>
            </a:r>
            <a:endParaRPr lang="en-CA" sz="2000" dirty="0"/>
          </a:p>
          <a:p>
            <a:pPr marL="0" lvl="1" indent="0" algn="ctr">
              <a:buNone/>
            </a:pPr>
            <a:endParaRPr lang="en-US" sz="800" i="1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9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Promotion </a:t>
            </a:r>
            <a:r>
              <a:rPr lang="en-US" sz="2800" b="1" dirty="0" smtClean="0"/>
              <a:t>Criteria:</a:t>
            </a:r>
            <a:endParaRPr lang="en-CA" sz="2800" dirty="0"/>
          </a:p>
          <a:p>
            <a:pPr marL="457200" lvl="1" indent="0">
              <a:buNone/>
            </a:pPr>
            <a:r>
              <a:rPr lang="en-US" sz="2000" dirty="0"/>
              <a:t>8.5 A recommendation for promotion to Professor shall be based on the staff member’s performance of Academic Duties, as outlined in Section 4.1.</a:t>
            </a:r>
            <a:endParaRPr lang="en-CA" sz="2000" dirty="0"/>
          </a:p>
          <a:p>
            <a:pPr marL="457200" lvl="1" indent="0">
              <a:buNone/>
            </a:pPr>
            <a:r>
              <a:rPr lang="en-US" sz="2000" dirty="0"/>
              <a:t>8.5.1 Candidates for promotion must demonstrate:</a:t>
            </a:r>
            <a:endParaRPr lang="en-CA" sz="2000" dirty="0"/>
          </a:p>
          <a:p>
            <a:pPr marL="1428750" lvl="2" indent="-514350">
              <a:buFont typeface="Arial" panose="020B0604020202020204" pitchFamily="34" charset="0"/>
              <a:buAutoNum type="romanLcParenBoth"/>
            </a:pPr>
            <a:r>
              <a:rPr lang="en-US" sz="2000" dirty="0" smtClean="0"/>
              <a:t>a </a:t>
            </a:r>
            <a:r>
              <a:rPr lang="en-US" sz="2000" dirty="0"/>
              <a:t>record of excellence in the area of research and/or other original scholarly activities, and professional activities, as evidenced by international recognition by peers</a:t>
            </a:r>
            <a:r>
              <a:rPr lang="en-US" sz="2000" dirty="0" smtClean="0"/>
              <a:t>;</a:t>
            </a:r>
            <a:endParaRPr lang="en-CA" sz="2000" dirty="0"/>
          </a:p>
          <a:p>
            <a:pPr marL="1428750" lvl="2" indent="-514350">
              <a:buFont typeface="Arial" panose="020B0604020202020204" pitchFamily="34" charset="0"/>
              <a:buAutoNum type="romanLcParenBoth"/>
            </a:pPr>
            <a:r>
              <a:rPr lang="en-US" sz="2000" dirty="0" smtClean="0"/>
              <a:t>a </a:t>
            </a:r>
            <a:r>
              <a:rPr lang="en-US" sz="2000" dirty="0"/>
              <a:t>record of high quality </a:t>
            </a:r>
            <a:r>
              <a:rPr lang="en-US" sz="2000" dirty="0" smtClean="0"/>
              <a:t>teaching;</a:t>
            </a:r>
            <a:endParaRPr lang="en-CA" sz="2000" dirty="0"/>
          </a:p>
          <a:p>
            <a:pPr marL="1428750" lvl="2" indent="-514350">
              <a:buFont typeface="Arial" panose="020B0604020202020204" pitchFamily="34" charset="0"/>
              <a:buAutoNum type="romanLcParenBoth"/>
            </a:pPr>
            <a:r>
              <a:rPr lang="en-US" sz="2000" dirty="0" smtClean="0"/>
              <a:t>a </a:t>
            </a:r>
            <a:r>
              <a:rPr lang="en-US" sz="2000" dirty="0"/>
              <a:t>substantial record of other contributions to the University and scholarly communities</a:t>
            </a:r>
            <a:r>
              <a:rPr lang="en-US" sz="2000" dirty="0" smtClean="0"/>
              <a:t>.</a:t>
            </a:r>
          </a:p>
          <a:p>
            <a:pPr lvl="2"/>
            <a:endParaRPr lang="en-CA" sz="8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5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 smtClean="0"/>
              <a:t>WHAT </a:t>
            </a:r>
            <a:r>
              <a:rPr lang="en-US" sz="2800" b="1" smtClean="0"/>
              <a:t>is “service</a:t>
            </a:r>
            <a:r>
              <a:rPr lang="en-US" sz="2800" b="1" dirty="0" smtClean="0"/>
              <a:t>”?</a:t>
            </a:r>
          </a:p>
          <a:p>
            <a:pPr marL="0" lvl="0" indent="0">
              <a:buNone/>
            </a:pPr>
            <a:r>
              <a:rPr lang="en-US" sz="2800" b="1" dirty="0" smtClean="0"/>
              <a:t>Prof</a:t>
            </a:r>
            <a:r>
              <a:rPr lang="en-US" sz="2800" b="1" dirty="0"/>
              <a:t>. Raphael Fischler </a:t>
            </a:r>
            <a:r>
              <a:rPr lang="en-US" sz="2800" dirty="0"/>
              <a:t>- </a:t>
            </a:r>
            <a:r>
              <a:rPr lang="en-US" sz="2800" i="1" dirty="0"/>
              <a:t>Director, School of Urban </a:t>
            </a:r>
            <a:r>
              <a:rPr lang="en-US" sz="2800" i="1" dirty="0" smtClean="0"/>
              <a:t>Planning, Faculty of Engineering</a:t>
            </a:r>
            <a:endParaRPr lang="en-US" sz="2800" i="1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sz="2800" b="1" dirty="0" smtClean="0"/>
              <a:t>WHY serve?</a:t>
            </a:r>
            <a:endParaRPr lang="en-US" sz="2800" b="1" dirty="0" smtClean="0"/>
          </a:p>
          <a:p>
            <a:pPr marL="0" lvl="0" indent="0">
              <a:buNone/>
            </a:pPr>
            <a:r>
              <a:rPr lang="en-US" sz="2800" b="1" dirty="0" smtClean="0"/>
              <a:t>Dr</a:t>
            </a:r>
            <a:r>
              <a:rPr lang="en-US" sz="2800" b="1" dirty="0"/>
              <a:t>. Edith </a:t>
            </a:r>
            <a:r>
              <a:rPr lang="en-US" sz="2800" b="1" dirty="0" smtClean="0"/>
              <a:t>Zorychta </a:t>
            </a:r>
            <a:r>
              <a:rPr lang="en-US" sz="2800" dirty="0" smtClean="0"/>
              <a:t>- </a:t>
            </a:r>
            <a:r>
              <a:rPr lang="en-US" sz="2800" i="1" dirty="0"/>
              <a:t>Director of Graduate Studies, Department of Pathology, Faculty of M</a:t>
            </a:r>
            <a:r>
              <a:rPr lang="en-US" sz="2800" i="1" dirty="0" smtClean="0"/>
              <a:t>edicine</a:t>
            </a:r>
            <a:endParaRPr lang="en-US" sz="2800" i="1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sz="2800" b="1" dirty="0" smtClean="0"/>
              <a:t>HOW to encourage service?</a:t>
            </a:r>
            <a:endParaRPr lang="en-US" sz="2800" b="1" dirty="0" smtClean="0"/>
          </a:p>
          <a:p>
            <a:pPr marL="0" lvl="0" indent="0">
              <a:buNone/>
            </a:pPr>
            <a:r>
              <a:rPr lang="en-US" sz="2800" b="1" dirty="0" smtClean="0"/>
              <a:t>Prof</a:t>
            </a:r>
            <a:r>
              <a:rPr lang="en-US" sz="2800" b="1" dirty="0"/>
              <a:t>. Sylvain Coulombe </a:t>
            </a:r>
            <a:r>
              <a:rPr lang="en-US" sz="2800" dirty="0"/>
              <a:t>– </a:t>
            </a:r>
            <a:r>
              <a:rPr lang="en-US" sz="2800" i="1" dirty="0"/>
              <a:t>Chair, Department of Chemical </a:t>
            </a:r>
            <a:r>
              <a:rPr lang="en-US" sz="2800" i="1" dirty="0" smtClean="0"/>
              <a:t>Engineering, </a:t>
            </a:r>
            <a:r>
              <a:rPr lang="en-US" sz="2800" i="1" dirty="0"/>
              <a:t>Faculty of Engineering</a:t>
            </a:r>
          </a:p>
          <a:p>
            <a:pPr marL="0" lvl="0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15791"/>
              </p:ext>
            </p:extLst>
          </p:nvPr>
        </p:nvGraphicFramePr>
        <p:xfrm>
          <a:off x="2362200" y="249237"/>
          <a:ext cx="4619625" cy="622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5943381" imgH="8013405" progId="Word.Document.12">
                  <p:embed/>
                </p:oleObj>
              </mc:Choice>
              <mc:Fallback>
                <p:oleObj name="Document" r:id="rId3" imgW="5943381" imgH="80134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9237"/>
                        <a:ext cx="4619625" cy="622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142875"/>
            <a:ext cx="4889500" cy="6463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n w="19050" cmpd="sng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2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Service to the Community</a:t>
            </a:r>
          </a:p>
          <a:p>
            <a:pPr lvl="1"/>
            <a:r>
              <a:rPr lang="en-US" sz="2200" dirty="0"/>
              <a:t>the lay </a:t>
            </a:r>
            <a:r>
              <a:rPr lang="en-US" sz="2200" dirty="0" smtClean="0"/>
              <a:t>community </a:t>
            </a:r>
            <a:r>
              <a:rPr lang="en-US" sz="2200" b="1" dirty="0" smtClean="0"/>
              <a:t>and </a:t>
            </a:r>
            <a:r>
              <a:rPr lang="en-US" sz="2200" dirty="0" smtClean="0"/>
              <a:t>the </a:t>
            </a:r>
            <a:r>
              <a:rPr lang="en-US" sz="2200" dirty="0"/>
              <a:t>community of experts </a:t>
            </a:r>
          </a:p>
          <a:p>
            <a:pPr lvl="1"/>
            <a:r>
              <a:rPr lang="en-US" sz="2200" dirty="0"/>
              <a:t>“driven by the desire to benefit society and improve human well-being in a direct manner, rather than in the indirect, albeit essential, manner of teaching or of research”</a:t>
            </a:r>
          </a:p>
          <a:p>
            <a:pPr marL="457200" lvl="1" indent="0" algn="ctr">
              <a:buNone/>
            </a:pPr>
            <a:r>
              <a:rPr lang="en-US" sz="2200" b="1" dirty="0"/>
              <a:t>conclusion: </a:t>
            </a:r>
            <a:r>
              <a:rPr lang="en-US" sz="2200" dirty="0"/>
              <a:t>community engagement </a:t>
            </a:r>
          </a:p>
          <a:p>
            <a:r>
              <a:rPr lang="en-US" sz="2800" dirty="0"/>
              <a:t>Critical Factors</a:t>
            </a:r>
          </a:p>
          <a:p>
            <a:pPr lvl="1"/>
            <a:r>
              <a:rPr lang="en-US" sz="2200" dirty="0"/>
              <a:t>impact on practices, institutions and policies</a:t>
            </a:r>
          </a:p>
          <a:p>
            <a:pPr lvl="1"/>
            <a:r>
              <a:rPr lang="en-US" sz="2200" dirty="0"/>
              <a:t>integration in teaching and research programs</a:t>
            </a:r>
          </a:p>
          <a:p>
            <a:pPr lvl="1"/>
            <a:r>
              <a:rPr lang="en-US" sz="2200" dirty="0" smtClean="0"/>
              <a:t>institutionalization </a:t>
            </a:r>
            <a:r>
              <a:rPr lang="en-US" sz="2200" dirty="0"/>
              <a:t>and public visibility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themes of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9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Main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96300" cy="4892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altLang="en-US" sz="3600" dirty="0" smtClean="0"/>
              <a:t>T</a:t>
            </a:r>
            <a:r>
              <a:rPr lang="en-US" altLang="en-US" sz="3600" dirty="0" smtClean="0"/>
              <a:t>ake </a:t>
            </a:r>
            <a:r>
              <a:rPr lang="en-US" altLang="en-US" sz="3600" dirty="0" smtClean="0"/>
              <a:t>stock of service activities and look for synergies</a:t>
            </a:r>
            <a:endParaRPr lang="en-CA" altLang="en-US" sz="36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altLang="en-US" sz="3600" dirty="0"/>
              <a:t>D</a:t>
            </a:r>
            <a:r>
              <a:rPr lang="en-US" altLang="en-US" sz="3600" dirty="0" smtClean="0"/>
              <a:t>iffuse </a:t>
            </a:r>
            <a:r>
              <a:rPr lang="en-US" altLang="en-US" sz="3600" dirty="0" smtClean="0"/>
              <a:t>tools to integrate service in teaching &amp; research</a:t>
            </a:r>
            <a:endParaRPr lang="en-CA" altLang="en-US" sz="36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altLang="en-US" sz="3600" dirty="0"/>
              <a:t>D</a:t>
            </a:r>
            <a:r>
              <a:rPr lang="en-US" altLang="en-US" sz="3600" dirty="0" smtClean="0"/>
              <a:t>ocument </a:t>
            </a:r>
            <a:r>
              <a:rPr lang="en-US" altLang="en-US" sz="3600" dirty="0" smtClean="0"/>
              <a:t>service in annual reports (individual &amp; </a:t>
            </a:r>
            <a:r>
              <a:rPr lang="en-US" altLang="en-US" sz="3600" dirty="0" smtClean="0"/>
              <a:t>academic </a:t>
            </a:r>
            <a:r>
              <a:rPr lang="en-US" altLang="en-US" sz="3600" dirty="0" smtClean="0"/>
              <a:t>unit)</a:t>
            </a:r>
          </a:p>
        </p:txBody>
      </p:sp>
    </p:spTree>
    <p:extLst>
      <p:ext uri="{BB962C8B-B14F-4D97-AF65-F5344CB8AC3E}">
        <p14:creationId xmlns:p14="http://schemas.microsoft.com/office/powerpoint/2010/main" val="314375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3" t="9291" r="21614" b="14749"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3657600" y="304800"/>
            <a:ext cx="5014913" cy="6140450"/>
          </a:xfrm>
          <a:prstGeom prst="roundRect">
            <a:avLst>
              <a:gd name="adj" fmla="val 28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 bwMode="auto">
          <a:xfrm>
            <a:off x="4067175" y="549275"/>
            <a:ext cx="4619625" cy="5576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dirty="0" smtClean="0"/>
              <a:t>Next ALF is </a:t>
            </a:r>
            <a:r>
              <a:rPr lang="en-US" altLang="en-US" b="1" dirty="0" smtClean="0"/>
              <a:t>29 April</a:t>
            </a:r>
            <a:endParaRPr lang="en-US" altLang="en-US" dirty="0"/>
          </a:p>
          <a:p>
            <a:pPr marL="0" indent="0" algn="ctr">
              <a:buNone/>
            </a:pPr>
            <a:r>
              <a:rPr lang="en-US" altLang="en-US" i="1" dirty="0"/>
              <a:t>Work/Life Balance</a:t>
            </a:r>
            <a:endParaRPr lang="en-US" altLang="en-US" sz="2000" dirty="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-5400000">
            <a:off x="-601662" y="3128963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668174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prstClr val="white"/>
                </a:solidFill>
              </a:rPr>
              <a:t>29 April </a:t>
            </a:r>
            <a:r>
              <a:rPr lang="en-US" altLang="en-US" sz="3600" b="1" dirty="0">
                <a:solidFill>
                  <a:prstClr val="white"/>
                </a:solidFill>
              </a:rPr>
              <a:t>2015</a:t>
            </a:r>
            <a:endParaRPr lang="en-US" altLang="en-US" sz="3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80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1.2212"/>
  <p:tag name="PPTVERSION" val="14"/>
  <p:tag name="TPOS" val="2"/>
</p:tagLst>
</file>

<file path=ppt/theme/theme1.xml><?xml version="1.0" encoding="utf-8"?>
<a:theme xmlns:a="http://schemas.openxmlformats.org/drawingml/2006/main" name="FINAL - Presentation Case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 - Presentation Case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NAL Presentation - ALF (Dec) - The Future of Higher 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- Presentation Case Studies</Template>
  <TotalTime>2174</TotalTime>
  <Words>350</Words>
  <Application>Microsoft Office PowerPoint</Application>
  <PresentationFormat>On-screen Show (4:3)</PresentationFormat>
  <Paragraphs>89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Times New Roman</vt:lpstr>
      <vt:lpstr>FINAL - Presentation Case Studies</vt:lpstr>
      <vt:lpstr>1_FINAL - Presentation Case Studies</vt:lpstr>
      <vt:lpstr>FINAL Presentation - ALF (Dec) - The Future of Higher Education</vt:lpstr>
      <vt:lpstr>Document</vt:lpstr>
      <vt:lpstr>PowerPoint Presentation</vt:lpstr>
      <vt:lpstr>Agenda</vt:lpstr>
      <vt:lpstr>PowerPoint Presentation</vt:lpstr>
      <vt:lpstr>PowerPoint Presentation</vt:lpstr>
      <vt:lpstr>Panel</vt:lpstr>
      <vt:lpstr>PowerPoint Presentation</vt:lpstr>
      <vt:lpstr>Main themes of report</vt:lpstr>
      <vt:lpstr>Main 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Report to Board Finance Committee</dc:subject>
  <dc:creator>Install</dc:creator>
  <cp:lastModifiedBy>Ilya Sabino-Ifill</cp:lastModifiedBy>
  <cp:revision>154</cp:revision>
  <cp:lastPrinted>2015-03-19T13:11:30Z</cp:lastPrinted>
  <dcterms:created xsi:type="dcterms:W3CDTF">2014-12-12T15:39:33Z</dcterms:created>
  <dcterms:modified xsi:type="dcterms:W3CDTF">2015-03-24T20:10:02Z</dcterms:modified>
</cp:coreProperties>
</file>