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1" r:id="rId2"/>
    <p:sldMasterId id="2147483654" r:id="rId3"/>
  </p:sldMasterIdLst>
  <p:notesMasterIdLst>
    <p:notesMasterId r:id="rId28"/>
  </p:notesMasterIdLst>
  <p:sldIdLst>
    <p:sldId id="256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8" r:id="rId19"/>
    <p:sldId id="272" r:id="rId20"/>
    <p:sldId id="273" r:id="rId21"/>
    <p:sldId id="274" r:id="rId22"/>
    <p:sldId id="275" r:id="rId23"/>
    <p:sldId id="276" r:id="rId24"/>
    <p:sldId id="281" r:id="rId25"/>
    <p:sldId id="280" r:id="rId26"/>
    <p:sldId id="279" r:id="rId27"/>
  </p:sldIdLst>
  <p:sldSz cx="9144000" cy="6858000" type="screen4x3"/>
  <p:notesSz cx="9232900" cy="14706600"/>
  <p:defaultTextStyle>
    <a:defPPr>
      <a:defRPr lang="en-US"/>
    </a:defPPr>
    <a:lvl1pPr algn="l" rtl="0" fontAlgn="base">
      <a:spcBef>
        <a:spcPct val="40000"/>
      </a:spcBef>
      <a:spcAft>
        <a:spcPct val="0"/>
      </a:spcAft>
      <a:buClr>
        <a:schemeClr val="bg1"/>
      </a:buClr>
      <a:buFont typeface="Wingdings" pitchFamily="2" charset="2"/>
      <a:buChar char="§"/>
      <a:defRPr sz="16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40000"/>
      </a:spcBef>
      <a:spcAft>
        <a:spcPct val="0"/>
      </a:spcAft>
      <a:buClr>
        <a:schemeClr val="bg1"/>
      </a:buClr>
      <a:buFont typeface="Wingdings" pitchFamily="2" charset="2"/>
      <a:buChar char="§"/>
      <a:defRPr sz="16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40000"/>
      </a:spcBef>
      <a:spcAft>
        <a:spcPct val="0"/>
      </a:spcAft>
      <a:buClr>
        <a:schemeClr val="bg1"/>
      </a:buClr>
      <a:buFont typeface="Wingdings" pitchFamily="2" charset="2"/>
      <a:buChar char="§"/>
      <a:defRPr sz="16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40000"/>
      </a:spcBef>
      <a:spcAft>
        <a:spcPct val="0"/>
      </a:spcAft>
      <a:buClr>
        <a:schemeClr val="bg1"/>
      </a:buClr>
      <a:buFont typeface="Wingdings" pitchFamily="2" charset="2"/>
      <a:buChar char="§"/>
      <a:defRPr sz="16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40000"/>
      </a:spcBef>
      <a:spcAft>
        <a:spcPct val="0"/>
      </a:spcAft>
      <a:buClr>
        <a:schemeClr val="bg1"/>
      </a:buClr>
      <a:buFont typeface="Wingdings" pitchFamily="2" charset="2"/>
      <a:buChar char="§"/>
      <a:defRPr sz="16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B1C5"/>
    <a:srgbClr val="BFBFBF"/>
    <a:srgbClr val="033266"/>
    <a:srgbClr val="DBD0BD"/>
    <a:srgbClr val="EEE9E0"/>
    <a:srgbClr val="E4DDCF"/>
    <a:srgbClr val="DF2630"/>
    <a:srgbClr val="F1ED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 autoAdjust="0"/>
    <p:restoredTop sz="94695" autoAdjust="0"/>
  </p:normalViewPr>
  <p:slideViewPr>
    <p:cSldViewPr snapToGrid="0">
      <p:cViewPr varScale="1">
        <p:scale>
          <a:sx n="86" d="100"/>
          <a:sy n="86" d="100"/>
        </p:scale>
        <p:origin x="1368" y="96"/>
      </p:cViewPr>
      <p:guideLst>
        <p:guide orient="horz" pos="2160"/>
        <p:guide pos="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0500" cy="735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9225" y="0"/>
            <a:ext cx="4002088" cy="735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ED341EA-3D56-4D2D-80E1-BC394F07552B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1103313"/>
            <a:ext cx="7353300" cy="5514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925" y="6985000"/>
            <a:ext cx="7385050" cy="6618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968413"/>
            <a:ext cx="4000500" cy="735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9225" y="13968413"/>
            <a:ext cx="4002088" cy="735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7733DDD-2E4A-4D04-820B-8252573C7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31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27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5CF3F-1729-40D6-B882-8E1E6BA8AA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30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0FA49-B156-46CC-9931-32DDB1B2EF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560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99113" y="609602"/>
            <a:ext cx="1666875" cy="3884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6900" y="609602"/>
            <a:ext cx="4849813" cy="3884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1A060-087F-4623-A3F5-8F00344C5D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237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5/30/2011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78913-9E95-4825-87D7-0B6D0A64A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08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5/30/2011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E8687-1144-48F5-893F-F948FCF9A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61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5/30/2011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7BA4A-8683-463A-BDEA-C1D950C02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53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5/30/2011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CF1F0-43F1-46CB-AF1D-61552A3EA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55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5/30/2011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93679-C9BC-42BB-8BCE-C9BC11402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55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5/30/2011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1D715-E056-4A34-A855-4920C938A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858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5/30/2011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813CB-254B-4857-A21F-AEF8FEE47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5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5/30/2011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25E96-CEB6-44F5-93BC-BFBA2A2D8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7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5F3F6-BF6A-4E72-B216-E632B91E8E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8925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5/30/2011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5873D-65DC-4170-826A-82EDEAC5E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379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5/30/2011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E5E66-7B7F-42BB-8735-EFE7B26BA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12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5/30/2011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FCD2A-0C8F-412B-BA22-4ECF3DE1F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105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27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D504B-EE66-4CD5-B171-F8B7A3E87D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7273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tx1"/>
                </a:solidFill>
              </a:defRPr>
            </a:lvl1pPr>
            <a:lvl2pPr>
              <a:buClrTx/>
              <a:defRPr>
                <a:solidFill>
                  <a:schemeClr val="tx1"/>
                </a:solidFill>
              </a:defRPr>
            </a:lvl2pPr>
            <a:lvl3pPr>
              <a:buClrTx/>
              <a:defRPr>
                <a:solidFill>
                  <a:schemeClr val="tx1"/>
                </a:solidFill>
              </a:defRPr>
            </a:lvl3pPr>
            <a:lvl4pPr>
              <a:buClrTx/>
              <a:defRPr>
                <a:solidFill>
                  <a:schemeClr val="tx1"/>
                </a:solidFill>
              </a:defRPr>
            </a:lvl4pPr>
            <a:lvl5pPr>
              <a:buClrTx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E26A1-6508-4930-894F-FE3E41CCB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2134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5"/>
          </a:xfrm>
        </p:spPr>
        <p:txBody>
          <a:bodyPr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FA415-3187-4D9B-8DCA-6BFCC8C670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7870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2126" y="1635127"/>
            <a:ext cx="4105275" cy="4378325"/>
          </a:xfrm>
        </p:spPr>
        <p:txBody>
          <a:bodyPr/>
          <a:lstStyle>
            <a:lvl1pPr>
              <a:buClrTx/>
              <a:buFont typeface="Arial" pitchFamily="34" charset="0"/>
              <a:buChar char="•"/>
              <a:defRPr sz="28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ClrTx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3pPr>
            <a:lvl4pPr>
              <a:buClrTx/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4pPr>
            <a:lvl5pPr>
              <a:buClrTx/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800" y="1635127"/>
            <a:ext cx="4106863" cy="4378325"/>
          </a:xfrm>
        </p:spPr>
        <p:txBody>
          <a:bodyPr/>
          <a:lstStyle>
            <a:lvl1pPr>
              <a:buClrTx/>
              <a:buFont typeface="Arial" pitchFamily="34" charset="0"/>
              <a:buChar char="•"/>
              <a:defRPr sz="28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ClrTx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3pPr>
            <a:lvl4pPr>
              <a:buClrTx/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4pPr>
            <a:lvl5pPr>
              <a:buClrTx/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852DC-7882-456A-812E-4A5976D082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040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FontTx/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defRPr sz="2000">
                <a:solidFill>
                  <a:schemeClr val="tx1"/>
                </a:solidFill>
              </a:defRPr>
            </a:lvl2pPr>
            <a:lvl3pPr>
              <a:buClrTx/>
              <a:defRPr sz="1800">
                <a:solidFill>
                  <a:schemeClr val="tx1"/>
                </a:solidFill>
              </a:defRPr>
            </a:lvl3pPr>
            <a:lvl4pPr>
              <a:buClrTx/>
              <a:defRPr sz="1600">
                <a:solidFill>
                  <a:schemeClr val="tx1"/>
                </a:solidFill>
              </a:defRPr>
            </a:lvl4pPr>
            <a:lvl5pPr>
              <a:buClrTx/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defRPr sz="2000">
                <a:solidFill>
                  <a:schemeClr val="tx1"/>
                </a:solidFill>
              </a:defRPr>
            </a:lvl2pPr>
            <a:lvl3pPr>
              <a:buClrTx/>
              <a:defRPr sz="1800">
                <a:solidFill>
                  <a:schemeClr val="tx1"/>
                </a:solidFill>
              </a:defRPr>
            </a:lvl3pPr>
            <a:lvl4pPr>
              <a:buClrTx/>
              <a:defRPr sz="1600">
                <a:solidFill>
                  <a:schemeClr val="tx1"/>
                </a:solidFill>
              </a:defRPr>
            </a:lvl4pPr>
            <a:lvl5pPr>
              <a:buClrTx/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E8D36-F422-4FB2-B85C-F76F801AD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115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9E1F3-98AE-41D6-8E11-0889A40A82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8186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1B85C-696B-441A-BBAB-2E04424B09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882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78E98-7DC3-42D7-9636-626C1CAB1B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0690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buClrTx/>
              <a:defRPr sz="2800">
                <a:solidFill>
                  <a:schemeClr val="tx1"/>
                </a:solidFill>
              </a:defRPr>
            </a:lvl2pPr>
            <a:lvl3pPr>
              <a:buClrTx/>
              <a:defRPr sz="2400">
                <a:solidFill>
                  <a:schemeClr val="tx1"/>
                </a:solidFill>
              </a:defRPr>
            </a:lvl3pPr>
            <a:lvl4pPr>
              <a:buClrTx/>
              <a:defRPr sz="2000">
                <a:solidFill>
                  <a:schemeClr val="tx1"/>
                </a:solidFill>
              </a:defRPr>
            </a:lvl4pPr>
            <a:lvl5pPr>
              <a:buClrTx/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0202A-B833-487C-8C8C-DB18477E87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3067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4C188-149D-4195-B823-18876F1F45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9750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C570C-4DE2-4851-9478-105C7F7AA4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5992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5926" y="512765"/>
            <a:ext cx="2090738" cy="5500687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2125" y="512765"/>
            <a:ext cx="6121400" cy="5500687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2pPr>
            <a:lvl3pPr>
              <a:buClrTx/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ClrTx/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4pPr>
            <a:lvl5pPr>
              <a:buClrTx/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7DAE9-F0E7-49DF-BADE-9A572AEDF2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1284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6" y="512765"/>
            <a:ext cx="6877050" cy="5095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2126" y="1635127"/>
            <a:ext cx="4105275" cy="4378325"/>
          </a:xfrm>
        </p:spPr>
        <p:txBody>
          <a:bodyPr/>
          <a:lstStyle>
            <a:lvl1pPr>
              <a:buClrTx/>
              <a:defRPr>
                <a:solidFill>
                  <a:schemeClr val="tx1"/>
                </a:solidFill>
              </a:defRPr>
            </a:lvl1pPr>
            <a:lvl2pPr>
              <a:buClrTx/>
              <a:defRPr>
                <a:solidFill>
                  <a:schemeClr val="tx1"/>
                </a:solidFill>
              </a:defRPr>
            </a:lvl2pPr>
            <a:lvl3pPr>
              <a:buClrTx/>
              <a:defRPr>
                <a:solidFill>
                  <a:schemeClr val="tx1"/>
                </a:solidFill>
              </a:defRPr>
            </a:lvl3pPr>
            <a:lvl4pPr>
              <a:buClrTx/>
              <a:defRPr>
                <a:solidFill>
                  <a:schemeClr val="tx1"/>
                </a:solidFill>
              </a:defRPr>
            </a:lvl4pPr>
            <a:lvl5pPr>
              <a:buClrTx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49800" y="1635127"/>
            <a:ext cx="4106863" cy="4378325"/>
          </a:xfrm>
        </p:spPr>
        <p:txBody>
          <a:bodyPr/>
          <a:lstStyle>
            <a:lvl1pPr>
              <a:buClrTx/>
              <a:defRPr>
                <a:solidFill>
                  <a:schemeClr val="tx1"/>
                </a:solidFill>
              </a:defRPr>
            </a:lvl1pPr>
            <a:lvl2pPr>
              <a:buClrTx/>
              <a:defRPr>
                <a:solidFill>
                  <a:schemeClr val="tx1"/>
                </a:solidFill>
              </a:defRPr>
            </a:lvl2pPr>
            <a:lvl3pPr>
              <a:buClrTx/>
              <a:defRPr>
                <a:solidFill>
                  <a:schemeClr val="tx1"/>
                </a:solidFill>
              </a:defRPr>
            </a:lvl3pPr>
            <a:lvl4pPr>
              <a:buClrTx/>
              <a:defRPr>
                <a:solidFill>
                  <a:schemeClr val="tx1"/>
                </a:solidFill>
              </a:defRPr>
            </a:lvl4pPr>
            <a:lvl5pPr>
              <a:buClrTx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B1E3C-EBF2-40EC-B90C-59BF183535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12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8488" y="3694113"/>
            <a:ext cx="2868612" cy="80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19501" y="3694113"/>
            <a:ext cx="2868613" cy="80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C3EC7-1B63-4C9F-A98D-D39D4AF9B4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86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B284F-0A69-4B67-8EBD-73D5346369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01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9B3F5-607A-4331-9E99-E001B3B632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975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4A6C8-03C1-4238-8CDD-0AB84D0030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4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0BBC1-C8F6-4400-A565-C0EED00E7A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816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F1A34-5125-4DFF-9EE0-A257836516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85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arr_ppt_text03_reversed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6901" y="609600"/>
            <a:ext cx="6669088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Type your title here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8489" y="3694113"/>
            <a:ext cx="5889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Type your title here</a:t>
            </a:r>
          </a:p>
          <a:p>
            <a:pPr lvl="0"/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7ED303F-040D-4C29-A1EB-D2DBFC17C7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1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1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29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5/30/2011</a:t>
            </a:r>
            <a:endParaRPr lang="en-US"/>
          </a:p>
        </p:txBody>
      </p:sp>
      <p:sp>
        <p:nvSpPr>
          <p:cNvPr id="132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E927F5E-EFB1-4A3A-863E-69623AA9D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7" descr="arr_ppt_text0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arr_ppt_text03_reversed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2126" y="512765"/>
            <a:ext cx="68770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3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492125" y="1635127"/>
            <a:ext cx="8364538" cy="437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9E85606-1812-4FCA-805E-2E88C6892D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292100" indent="-292100" algn="l" rtl="0" eaLnBrk="0" fontAlgn="base" hangingPunct="0">
        <a:spcBef>
          <a:spcPct val="40000"/>
        </a:spcBef>
        <a:spcAft>
          <a:spcPct val="0"/>
        </a:spcAft>
        <a:buClr>
          <a:schemeClr val="bg1"/>
        </a:buClr>
        <a:buFont typeface="Wingdings" pitchFamily="2" charset="2"/>
        <a:buChar char="§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587375" indent="-180975" algn="l" rtl="0" eaLnBrk="0" fontAlgn="base" hangingPunct="0">
        <a:spcBef>
          <a:spcPct val="40000"/>
        </a:spcBef>
        <a:spcAft>
          <a:spcPct val="0"/>
        </a:spcAft>
        <a:buClr>
          <a:schemeClr val="bg1"/>
        </a:buClr>
        <a:buChar char="•"/>
        <a:defRPr sz="2400">
          <a:solidFill>
            <a:schemeClr val="bg1"/>
          </a:solidFill>
          <a:latin typeface="+mn-lt"/>
        </a:defRPr>
      </a:lvl2pPr>
      <a:lvl3pPr marL="871538" indent="-169863" algn="l" rtl="0" eaLnBrk="0" fontAlgn="base" hangingPunct="0">
        <a:spcBef>
          <a:spcPct val="40000"/>
        </a:spcBef>
        <a:spcAft>
          <a:spcPct val="0"/>
        </a:spcAft>
        <a:buClr>
          <a:schemeClr val="bg1"/>
        </a:buClr>
        <a:buChar char="•"/>
        <a:defRPr sz="2000">
          <a:solidFill>
            <a:schemeClr val="bg1"/>
          </a:solidFill>
          <a:latin typeface="+mn-lt"/>
        </a:defRPr>
      </a:lvl3pPr>
      <a:lvl4pPr marL="1196975" indent="-169863" algn="l" rtl="0" eaLnBrk="0" fontAlgn="base" hangingPunct="0">
        <a:spcBef>
          <a:spcPct val="40000"/>
        </a:spcBef>
        <a:spcAft>
          <a:spcPct val="0"/>
        </a:spcAft>
        <a:buClr>
          <a:schemeClr val="bg1"/>
        </a:buClr>
        <a:buChar char="•"/>
        <a:defRPr>
          <a:solidFill>
            <a:schemeClr val="bg1"/>
          </a:solidFill>
          <a:latin typeface="+mn-lt"/>
        </a:defRPr>
      </a:lvl4pPr>
      <a:lvl5pPr marL="1546225" indent="-168275" algn="l" rtl="0" eaLnBrk="0" fontAlgn="base" hangingPunct="0">
        <a:spcBef>
          <a:spcPct val="4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5pPr>
      <a:lvl6pPr marL="2003425" indent="-168275" algn="l" rtl="0" fontAlgn="base">
        <a:spcBef>
          <a:spcPct val="4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6pPr>
      <a:lvl7pPr marL="2460625" indent="-168275" algn="l" rtl="0" fontAlgn="base">
        <a:spcBef>
          <a:spcPct val="4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7pPr>
      <a:lvl8pPr marL="2917825" indent="-168275" algn="l" rtl="0" fontAlgn="base">
        <a:spcBef>
          <a:spcPct val="4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8pPr>
      <a:lvl9pPr marL="3375025" indent="-168275" algn="l" rtl="0" fontAlgn="base">
        <a:spcBef>
          <a:spcPct val="4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cgill.ca/socialwork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cgill.ca/gps/thesi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66701"/>
            <a:ext cx="7772400" cy="1155699"/>
          </a:xfrm>
        </p:spPr>
        <p:txBody>
          <a:bodyPr/>
          <a:lstStyle/>
          <a:p>
            <a:pPr algn="ctr"/>
            <a:r>
              <a:rPr lang="en-US" dirty="0" smtClean="0">
                <a:latin typeface="+mn-lt"/>
              </a:rPr>
              <a:t>Welcome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MSW Orientation 2018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2527300"/>
            <a:ext cx="6400800" cy="28321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Sarilee Kahn, PhD.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Graduate Program Director (QY/MSW)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Lillian </a:t>
            </a:r>
            <a:r>
              <a:rPr lang="en-US" dirty="0" err="1" smtClean="0">
                <a:solidFill>
                  <a:srgbClr val="000000"/>
                </a:solidFill>
              </a:rPr>
              <a:t>Iannone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Administrative &amp;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Student Affairs Coordinator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26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Time Limitation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for Completion of MSW </a:t>
            </a:r>
            <a:r>
              <a:rPr lang="en-US" dirty="0">
                <a:latin typeface="+mn-lt"/>
              </a:rPr>
              <a:t>Studies</a:t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489" y="1689100"/>
            <a:ext cx="7516811" cy="33909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sz="2400" u="sng" dirty="0">
                <a:solidFill>
                  <a:srgbClr val="000000"/>
                </a:solidFill>
              </a:rPr>
              <a:t>Full-time students</a:t>
            </a:r>
            <a:r>
              <a:rPr lang="en-US" sz="2400" dirty="0">
                <a:solidFill>
                  <a:srgbClr val="000000"/>
                </a:solidFill>
              </a:rPr>
              <a:t>: 3 years from initial registration</a:t>
            </a:r>
          </a:p>
          <a:p>
            <a:pPr eaLnBrk="1" hangingPunct="1">
              <a:spcBef>
                <a:spcPts val="0"/>
              </a:spcBef>
              <a:buFont typeface="Arial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</a:rPr>
              <a:t>Students starting in September of </a:t>
            </a:r>
            <a:r>
              <a:rPr lang="en-US" sz="2400" dirty="0" smtClean="0">
                <a:solidFill>
                  <a:srgbClr val="000000"/>
                </a:solidFill>
              </a:rPr>
              <a:t>2018 </a:t>
            </a:r>
            <a:r>
              <a:rPr lang="en-US" sz="2400" dirty="0">
                <a:solidFill>
                  <a:srgbClr val="000000"/>
                </a:solidFill>
              </a:rPr>
              <a:t>must </a:t>
            </a:r>
            <a:r>
              <a:rPr lang="en-US" sz="2400" dirty="0" smtClean="0">
                <a:solidFill>
                  <a:srgbClr val="000000"/>
                </a:solidFill>
              </a:rPr>
              <a:t>complete all </a:t>
            </a:r>
            <a:r>
              <a:rPr lang="en-US" sz="2400" dirty="0">
                <a:solidFill>
                  <a:srgbClr val="000000"/>
                </a:solidFill>
              </a:rPr>
              <a:t>requirements by August 15, </a:t>
            </a:r>
            <a:r>
              <a:rPr lang="en-US" sz="2400" dirty="0" smtClean="0">
                <a:solidFill>
                  <a:srgbClr val="000000"/>
                </a:solidFill>
              </a:rPr>
              <a:t>2021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endParaRPr lang="en-US" sz="2400" u="sng" dirty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sz="2400" u="sng" dirty="0">
                <a:solidFill>
                  <a:srgbClr val="000000"/>
                </a:solidFill>
              </a:rPr>
              <a:t>Part-time students</a:t>
            </a:r>
            <a:r>
              <a:rPr lang="en-US" sz="2400" dirty="0">
                <a:solidFill>
                  <a:srgbClr val="000000"/>
                </a:solidFill>
              </a:rPr>
              <a:t>: 5 years from initial registration</a:t>
            </a:r>
          </a:p>
          <a:p>
            <a:pPr eaLnBrk="1" hangingPunct="1">
              <a:spcBef>
                <a:spcPts val="0"/>
              </a:spcBef>
              <a:buFont typeface="Arial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</a:rPr>
              <a:t>Students starting in September of </a:t>
            </a:r>
            <a:r>
              <a:rPr lang="en-US" sz="2400" dirty="0" smtClean="0">
                <a:solidFill>
                  <a:srgbClr val="000000"/>
                </a:solidFill>
              </a:rPr>
              <a:t>2018 </a:t>
            </a:r>
            <a:r>
              <a:rPr lang="en-US" sz="2400" dirty="0">
                <a:solidFill>
                  <a:srgbClr val="000000"/>
                </a:solidFill>
              </a:rPr>
              <a:t>must complete all requirements by August 15, </a:t>
            </a:r>
            <a:r>
              <a:rPr lang="en-US" sz="2400" dirty="0" smtClean="0">
                <a:solidFill>
                  <a:srgbClr val="000000"/>
                </a:solidFill>
              </a:rPr>
              <a:t>2023</a:t>
            </a:r>
            <a:endParaRPr lang="en-US" sz="24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528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Terms of Study</a:t>
            </a:r>
            <a:r>
              <a:rPr lang="en-US" dirty="0">
                <a:latin typeface="Georgia" charset="0"/>
              </a:rPr>
              <a:t/>
            </a:r>
            <a:br>
              <a:rPr lang="en-US" dirty="0">
                <a:latin typeface="Georgia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489" y="1473200"/>
            <a:ext cx="8088311" cy="39624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Full-time </a:t>
            </a:r>
            <a:r>
              <a:rPr lang="en-US" sz="2400" u="sng" dirty="0">
                <a:solidFill>
                  <a:srgbClr val="000000"/>
                </a:solidFill>
              </a:rPr>
              <a:t>non-thesis</a:t>
            </a:r>
            <a:r>
              <a:rPr lang="en-US" sz="2400" dirty="0">
                <a:solidFill>
                  <a:srgbClr val="000000"/>
                </a:solidFill>
              </a:rPr>
              <a:t> students:</a:t>
            </a: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register for 3 consecutive full-time terms (12 or more credits)</a:t>
            </a: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register for 6 fieldwork credits (SWRK660) </a:t>
            </a:r>
            <a:r>
              <a:rPr lang="en-US" sz="2400" u="sng" dirty="0">
                <a:solidFill>
                  <a:srgbClr val="000000"/>
                </a:solidFill>
              </a:rPr>
              <a:t>and</a:t>
            </a:r>
            <a:r>
              <a:rPr lang="en-US" sz="2400" dirty="0">
                <a:solidFill>
                  <a:srgbClr val="000000"/>
                </a:solidFill>
              </a:rPr>
              <a:t> 9 independent study project credits (SWRK690) in the 3</a:t>
            </a:r>
            <a:r>
              <a:rPr lang="en-US" sz="2400" baseline="30000" dirty="0">
                <a:solidFill>
                  <a:srgbClr val="000000"/>
                </a:solidFill>
              </a:rPr>
              <a:t>rd</a:t>
            </a:r>
            <a:r>
              <a:rPr lang="en-US" sz="2400" dirty="0">
                <a:solidFill>
                  <a:srgbClr val="000000"/>
                </a:solidFill>
              </a:rPr>
              <a:t> term (summer or fall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u="sng" dirty="0">
                <a:solidFill>
                  <a:srgbClr val="000000"/>
                </a:solidFill>
              </a:rPr>
              <a:t>Part-time non-thesis</a:t>
            </a:r>
            <a:r>
              <a:rPr lang="en-US" sz="2400" dirty="0">
                <a:solidFill>
                  <a:srgbClr val="000000"/>
                </a:solidFill>
              </a:rPr>
              <a:t> students</a:t>
            </a: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register for a minimum of 3 credits per term (fall and winter); summer session is optional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027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Full or Part-Time Status</a:t>
            </a:r>
            <a:br>
              <a:rPr lang="en-US" dirty="0">
                <a:latin typeface="+mn-lt"/>
              </a:rPr>
            </a:br>
            <a:r>
              <a:rPr lang="en-US" dirty="0" smtClean="0">
                <a:latin typeface="+mn-lt"/>
              </a:rPr>
              <a:t>*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very important to remember </a:t>
            </a:r>
            <a:r>
              <a:rPr lang="en-US" dirty="0" smtClean="0">
                <a:latin typeface="+mn-lt"/>
              </a:rPr>
              <a:t>*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389" y="1943100"/>
            <a:ext cx="7821611" cy="28067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If you have registered </a:t>
            </a:r>
            <a:r>
              <a:rPr lang="en-US" sz="2400" dirty="0">
                <a:solidFill>
                  <a:srgbClr val="000000"/>
                </a:solidFill>
              </a:rPr>
              <a:t>for 12 </a:t>
            </a:r>
            <a:r>
              <a:rPr lang="en-US" sz="2400" dirty="0" smtClean="0">
                <a:solidFill>
                  <a:srgbClr val="000000"/>
                </a:solidFill>
              </a:rPr>
              <a:t>or 15 credits in </a:t>
            </a:r>
            <a:r>
              <a:rPr lang="en-US" sz="2400" i="1" dirty="0">
                <a:solidFill>
                  <a:srgbClr val="000000"/>
                </a:solidFill>
              </a:rPr>
              <a:t>any one </a:t>
            </a:r>
            <a:r>
              <a:rPr lang="en-US" sz="2400" i="1" dirty="0" smtClean="0">
                <a:solidFill>
                  <a:srgbClr val="000000"/>
                </a:solidFill>
              </a:rPr>
              <a:t>term</a:t>
            </a:r>
            <a:r>
              <a:rPr lang="en-US" sz="2400" dirty="0" smtClean="0">
                <a:solidFill>
                  <a:srgbClr val="000000"/>
                </a:solidFill>
              </a:rPr>
              <a:t>, you are considered </a:t>
            </a:r>
            <a:r>
              <a:rPr lang="ja-JP" altLang="en-US" sz="2400" dirty="0" smtClean="0">
                <a:solidFill>
                  <a:srgbClr val="000000"/>
                </a:solidFill>
              </a:rPr>
              <a:t>“</a:t>
            </a:r>
            <a:r>
              <a:rPr lang="en-US" sz="2400" dirty="0">
                <a:solidFill>
                  <a:srgbClr val="000000"/>
                </a:solidFill>
              </a:rPr>
              <a:t>full-time</a:t>
            </a:r>
            <a:r>
              <a:rPr lang="ja-JP" altLang="en-US" sz="2400" dirty="0">
                <a:solidFill>
                  <a:srgbClr val="000000"/>
                </a:solidFill>
              </a:rPr>
              <a:t>”</a:t>
            </a:r>
            <a:r>
              <a:rPr lang="en-US" sz="2400" dirty="0">
                <a:solidFill>
                  <a:srgbClr val="000000"/>
                </a:solidFill>
              </a:rPr>
              <a:t> and </a:t>
            </a:r>
            <a:r>
              <a:rPr lang="en-US" sz="2400" i="1" dirty="0">
                <a:solidFill>
                  <a:srgbClr val="000000"/>
                </a:solidFill>
              </a:rPr>
              <a:t>must</a:t>
            </a:r>
            <a:r>
              <a:rPr lang="en-US" sz="2400" dirty="0">
                <a:solidFill>
                  <a:srgbClr val="000000"/>
                </a:solidFill>
              </a:rPr>
              <a:t> complete all requirements </a:t>
            </a:r>
            <a:r>
              <a:rPr lang="en-US" sz="2400" dirty="0" smtClean="0">
                <a:solidFill>
                  <a:srgbClr val="000000"/>
                </a:solidFill>
              </a:rPr>
              <a:t>within </a:t>
            </a:r>
            <a:r>
              <a:rPr lang="en-US" sz="2400" dirty="0">
                <a:solidFill>
                  <a:srgbClr val="000000"/>
                </a:solidFill>
              </a:rPr>
              <a:t>3 years of initial registration</a:t>
            </a:r>
          </a:p>
          <a:p>
            <a:pPr marL="0" indent="0" eaLnBrk="1" hangingPunct="1">
              <a:spcBef>
                <a:spcPts val="0"/>
              </a:spcBef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</a:rPr>
              <a:t>This shift in status applies to part-time non-thesis </a:t>
            </a:r>
            <a:r>
              <a:rPr lang="en-US" sz="2400" dirty="0" smtClean="0">
                <a:solidFill>
                  <a:srgbClr val="000000"/>
                </a:solidFill>
              </a:rPr>
              <a:t>students and to half-time thesis students who request a change in their status to full-time</a:t>
            </a:r>
            <a:endParaRPr lang="en-US" sz="24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129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Tutorials</a:t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489" y="1333500"/>
            <a:ext cx="8113711" cy="41021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Are </a:t>
            </a:r>
            <a:r>
              <a:rPr lang="en-US" dirty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egotiated </a:t>
            </a:r>
            <a:r>
              <a:rPr lang="en-US" dirty="0">
                <a:solidFill>
                  <a:srgbClr val="000000"/>
                </a:solidFill>
              </a:rPr>
              <a:t>on an individual basis between student and professor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Follow the same deadlines for the completion of work as any course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Requires the </a:t>
            </a:r>
            <a:r>
              <a:rPr lang="en-US" dirty="0">
                <a:solidFill>
                  <a:srgbClr val="000000"/>
                </a:solidFill>
              </a:rPr>
              <a:t>completion of a Tutorial Form, available from the Social Work website: </a:t>
            </a:r>
            <a:r>
              <a:rPr lang="en-US" dirty="0">
                <a:solidFill>
                  <a:srgbClr val="000000"/>
                </a:solidFill>
                <a:hlinkClick r:id="rId2"/>
              </a:rPr>
              <a:t>www.mcgill.ca/socialwork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(MSW Program, “Downloadable Forms”).  </a:t>
            </a:r>
            <a:r>
              <a:rPr lang="en-US" dirty="0">
                <a:solidFill>
                  <a:srgbClr val="000000"/>
                </a:solidFill>
              </a:rPr>
              <a:t>All completed forms must be returned to Lillian </a:t>
            </a:r>
            <a:r>
              <a:rPr lang="en-US" dirty="0" smtClean="0">
                <a:solidFill>
                  <a:srgbClr val="000000"/>
                </a:solidFill>
              </a:rPr>
              <a:t>(Room 300) </a:t>
            </a:r>
            <a:r>
              <a:rPr lang="en-US" dirty="0">
                <a:solidFill>
                  <a:srgbClr val="000000"/>
                </a:solidFill>
              </a:rPr>
              <a:t>at the beginning of the </a:t>
            </a:r>
            <a:r>
              <a:rPr lang="en-US" dirty="0" smtClean="0">
                <a:solidFill>
                  <a:srgbClr val="000000"/>
                </a:solidFill>
              </a:rPr>
              <a:t>term, you register through MINERVA for tutorial.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</a:pPr>
            <a:endParaRPr 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Tutorial </a:t>
            </a:r>
            <a:r>
              <a:rPr lang="en-US" dirty="0">
                <a:solidFill>
                  <a:srgbClr val="000000"/>
                </a:solidFill>
              </a:rPr>
              <a:t>grades are submitted by the professor </a:t>
            </a:r>
            <a:r>
              <a:rPr lang="en-US" dirty="0" smtClean="0">
                <a:solidFill>
                  <a:srgbClr val="000000"/>
                </a:solidFill>
              </a:rPr>
              <a:t>to Lillian at </a:t>
            </a:r>
            <a:r>
              <a:rPr lang="en-US" dirty="0">
                <a:solidFill>
                  <a:srgbClr val="000000"/>
                </a:solidFill>
              </a:rPr>
              <a:t>the end of each term by the </a:t>
            </a:r>
            <a:r>
              <a:rPr lang="en-US" dirty="0" smtClean="0">
                <a:solidFill>
                  <a:srgbClr val="000000"/>
                </a:solidFill>
              </a:rPr>
              <a:t>regular grade </a:t>
            </a:r>
            <a:r>
              <a:rPr lang="en-US" dirty="0">
                <a:solidFill>
                  <a:srgbClr val="000000"/>
                </a:solidFill>
              </a:rPr>
              <a:t>submission </a:t>
            </a:r>
            <a:r>
              <a:rPr lang="en-US" dirty="0" smtClean="0">
                <a:solidFill>
                  <a:srgbClr val="000000"/>
                </a:solidFill>
              </a:rPr>
              <a:t>deadline for courses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Verify </a:t>
            </a:r>
            <a:r>
              <a:rPr lang="en-US" dirty="0">
                <a:solidFill>
                  <a:srgbClr val="000000"/>
                </a:solidFill>
              </a:rPr>
              <a:t>all your grades through </a:t>
            </a:r>
            <a:r>
              <a:rPr lang="en-US" dirty="0" smtClean="0">
                <a:solidFill>
                  <a:srgbClr val="000000"/>
                </a:solidFill>
              </a:rPr>
              <a:t>MINERVA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631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01" y="0"/>
            <a:ext cx="6669088" cy="1028700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Incomplete Coursework (1)</a:t>
            </a:r>
            <a:br>
              <a:rPr lang="en-US" dirty="0">
                <a:latin typeface="+mn-lt"/>
              </a:rPr>
            </a:br>
            <a:r>
              <a:rPr lang="en-US" dirty="0"/>
              <a:t>* </a:t>
            </a:r>
            <a:r>
              <a:rPr lang="en-US" dirty="0">
                <a:solidFill>
                  <a:srgbClr val="FF0000"/>
                </a:solidFill>
              </a:rPr>
              <a:t>very important to remember </a:t>
            </a:r>
            <a:r>
              <a:rPr lang="en-US" dirty="0"/>
              <a:t>*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1" y="965200"/>
            <a:ext cx="8572500" cy="4533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</a:rPr>
              <a:t>Unable to complete the requirements for a particular course? </a:t>
            </a:r>
            <a:r>
              <a:rPr lang="en-US" sz="2200" b="1" i="1" dirty="0">
                <a:solidFill>
                  <a:srgbClr val="000000"/>
                </a:solidFill>
              </a:rPr>
              <a:t>Tell </a:t>
            </a:r>
            <a:r>
              <a:rPr lang="en-US" sz="2200" b="1" i="1" dirty="0" smtClean="0">
                <a:solidFill>
                  <a:srgbClr val="000000"/>
                </a:solidFill>
              </a:rPr>
              <a:t>your professor; discuss your situation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</a:pPr>
            <a:endParaRPr lang="en-US"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</a:rPr>
              <a:t>If agreed upon, you will receive a "</a:t>
            </a:r>
            <a:r>
              <a:rPr lang="en-US" sz="2200" dirty="0" smtClean="0">
                <a:solidFill>
                  <a:srgbClr val="000000"/>
                </a:solidFill>
              </a:rPr>
              <a:t>K“ (incomplete) grade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>
                <a:solidFill>
                  <a:srgbClr val="000000"/>
                </a:solidFill>
              </a:rPr>
              <a:t>   </a:t>
            </a:r>
            <a:endParaRPr lang="en-US"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</a:rPr>
              <a:t>You and your professor must complete a </a:t>
            </a:r>
            <a:r>
              <a:rPr lang="ja-JP" altLang="en-US" sz="2200" dirty="0">
                <a:solidFill>
                  <a:srgbClr val="000000"/>
                </a:solidFill>
              </a:rPr>
              <a:t>“</a:t>
            </a:r>
            <a:r>
              <a:rPr lang="en-US" sz="2200" dirty="0">
                <a:solidFill>
                  <a:srgbClr val="000000"/>
                </a:solidFill>
              </a:rPr>
              <a:t>K/KE</a:t>
            </a:r>
            <a:r>
              <a:rPr lang="ja-JP" altLang="en-US" sz="2200" dirty="0">
                <a:solidFill>
                  <a:srgbClr val="000000"/>
                </a:solidFill>
              </a:rPr>
              <a:t>”</a:t>
            </a:r>
            <a:r>
              <a:rPr lang="en-US" sz="2200" dirty="0">
                <a:solidFill>
                  <a:srgbClr val="000000"/>
                </a:solidFill>
              </a:rPr>
              <a:t> form (available from the Social Work </a:t>
            </a:r>
            <a:r>
              <a:rPr lang="en-US" sz="2200" dirty="0" smtClean="0">
                <a:solidFill>
                  <a:srgbClr val="000000"/>
                </a:solidFill>
              </a:rPr>
              <a:t>website, MSW Program, “Downloadable Forms”); provide a copy to Lillian for </a:t>
            </a:r>
            <a:r>
              <a:rPr lang="en-US" sz="2200" dirty="0">
                <a:solidFill>
                  <a:srgbClr val="000000"/>
                </a:solidFill>
              </a:rPr>
              <a:t>your student </a:t>
            </a:r>
            <a:r>
              <a:rPr lang="en-US" sz="2200" dirty="0" smtClean="0">
                <a:solidFill>
                  <a:srgbClr val="000000"/>
                </a:solidFill>
              </a:rPr>
              <a:t>file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Keep a copy for your records!</a:t>
            </a:r>
            <a:endParaRPr lang="en-US"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endParaRPr lang="en-US" sz="22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Course </a:t>
            </a:r>
            <a:r>
              <a:rPr lang="en-US" sz="2200" dirty="0">
                <a:solidFill>
                  <a:srgbClr val="000000"/>
                </a:solidFill>
              </a:rPr>
              <a:t>requirements must be completed within an agreed upon </a:t>
            </a:r>
            <a:r>
              <a:rPr lang="en-US" sz="2200" dirty="0" smtClean="0">
                <a:solidFill>
                  <a:srgbClr val="000000"/>
                </a:solidFill>
              </a:rPr>
              <a:t>deadline and </a:t>
            </a:r>
            <a:r>
              <a:rPr lang="en-US" sz="2200" u="sng" dirty="0" smtClean="0">
                <a:solidFill>
                  <a:srgbClr val="000000"/>
                </a:solidFill>
              </a:rPr>
              <a:t>cannot</a:t>
            </a:r>
            <a:r>
              <a:rPr lang="en-US" sz="2200" dirty="0" smtClean="0">
                <a:solidFill>
                  <a:srgbClr val="000000"/>
                </a:solidFill>
              </a:rPr>
              <a:t> exceed </a:t>
            </a:r>
            <a:r>
              <a:rPr lang="en-US" sz="2200" dirty="0">
                <a:solidFill>
                  <a:srgbClr val="000000"/>
                </a:solidFill>
              </a:rPr>
              <a:t>4 months from end of term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endParaRPr lang="en-US" sz="22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After </a:t>
            </a:r>
            <a:r>
              <a:rPr lang="en-US" sz="2200" dirty="0">
                <a:solidFill>
                  <a:srgbClr val="000000"/>
                </a:solidFill>
              </a:rPr>
              <a:t>4 months, </a:t>
            </a:r>
            <a:r>
              <a:rPr lang="ja-JP" altLang="en-US" sz="2200" dirty="0" smtClean="0">
                <a:solidFill>
                  <a:srgbClr val="000000"/>
                </a:solidFill>
              </a:rPr>
              <a:t>“</a:t>
            </a:r>
            <a:r>
              <a:rPr lang="en-US" sz="2200" dirty="0">
                <a:solidFill>
                  <a:srgbClr val="000000"/>
                </a:solidFill>
              </a:rPr>
              <a:t>K</a:t>
            </a:r>
            <a:r>
              <a:rPr lang="ja-JP" altLang="en-US" sz="2200" dirty="0">
                <a:solidFill>
                  <a:srgbClr val="000000"/>
                </a:solidFill>
              </a:rPr>
              <a:t>”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becomes</a:t>
            </a:r>
            <a:r>
              <a:rPr lang="ja-JP" altLang="en-US" sz="2200" dirty="0" smtClean="0">
                <a:solidFill>
                  <a:srgbClr val="000000"/>
                </a:solidFill>
              </a:rPr>
              <a:t>“</a:t>
            </a:r>
            <a:r>
              <a:rPr lang="en-US" sz="2200" dirty="0">
                <a:solidFill>
                  <a:srgbClr val="000000"/>
                </a:solidFill>
              </a:rPr>
              <a:t>KF</a:t>
            </a:r>
            <a:r>
              <a:rPr lang="ja-JP" altLang="en-US" sz="2200" dirty="0" smtClean="0">
                <a:solidFill>
                  <a:srgbClr val="000000"/>
                </a:solidFill>
              </a:rPr>
              <a:t>”</a:t>
            </a:r>
            <a:r>
              <a:rPr lang="en-US" altLang="ja-JP" sz="2200" dirty="0" smtClean="0">
                <a:solidFill>
                  <a:srgbClr val="000000"/>
                </a:solidFill>
              </a:rPr>
              <a:t> (incomplete/</a:t>
            </a:r>
            <a:r>
              <a:rPr lang="en-US" sz="2200" dirty="0" smtClean="0">
                <a:solidFill>
                  <a:srgbClr val="000000"/>
                </a:solidFill>
              </a:rPr>
              <a:t>failure)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This grade </a:t>
            </a:r>
            <a:r>
              <a:rPr lang="en-US" sz="2200" dirty="0">
                <a:solidFill>
                  <a:srgbClr val="000000"/>
                </a:solidFill>
              </a:rPr>
              <a:t>remains on your </a:t>
            </a:r>
            <a:r>
              <a:rPr lang="en-US" sz="2200" dirty="0" smtClean="0">
                <a:solidFill>
                  <a:srgbClr val="000000"/>
                </a:solidFill>
              </a:rPr>
              <a:t>transcript</a:t>
            </a:r>
            <a:endParaRPr lang="en-US" sz="22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398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Incomplete Coursework (2)</a:t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489" y="1460500"/>
            <a:ext cx="7885111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>
              <a:solidFill>
                <a:srgbClr val="000000"/>
              </a:solidFill>
              <a:latin typeface="Garamond" charset="0"/>
            </a:endParaRP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Under extenuating circumstances and </a:t>
            </a:r>
            <a:r>
              <a:rPr lang="en-US" dirty="0" smtClean="0">
                <a:solidFill>
                  <a:srgbClr val="000000"/>
                </a:solidFill>
              </a:rPr>
              <a:t>ONLY IF accompanied </a:t>
            </a:r>
            <a:r>
              <a:rPr lang="en-US" dirty="0">
                <a:solidFill>
                  <a:srgbClr val="000000"/>
                </a:solidFill>
              </a:rPr>
              <a:t>by a medical certificate, you may request an additional </a:t>
            </a:r>
            <a:r>
              <a:rPr lang="en-US" dirty="0" smtClean="0">
                <a:solidFill>
                  <a:srgbClr val="000000"/>
                </a:solidFill>
              </a:rPr>
              <a:t>extension</a:t>
            </a:r>
          </a:p>
          <a:p>
            <a:pPr marL="0" indent="0" eaLnBrk="1" hangingPunct="1">
              <a:spcBef>
                <a:spcPts val="0"/>
              </a:spcBef>
            </a:pPr>
            <a:endParaRPr lang="en-US" dirty="0">
              <a:solidFill>
                <a:srgbClr val="000000"/>
              </a:solidFill>
            </a:endParaRP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Complete a </a:t>
            </a:r>
            <a:r>
              <a:rPr lang="ja-JP" altLang="en-US" dirty="0">
                <a:solidFill>
                  <a:srgbClr val="000000"/>
                </a:solidFill>
              </a:rPr>
              <a:t>“</a:t>
            </a:r>
            <a:r>
              <a:rPr lang="en-US" dirty="0">
                <a:solidFill>
                  <a:srgbClr val="000000"/>
                </a:solidFill>
              </a:rPr>
              <a:t>K/KE</a:t>
            </a:r>
            <a:r>
              <a:rPr lang="ja-JP" altLang="en-US" dirty="0">
                <a:solidFill>
                  <a:srgbClr val="000000"/>
                </a:solidFill>
              </a:rPr>
              <a:t>”</a:t>
            </a:r>
            <a:r>
              <a:rPr lang="en-US" dirty="0">
                <a:solidFill>
                  <a:srgbClr val="000000"/>
                </a:solidFill>
              </a:rPr>
              <a:t> form, submit it </a:t>
            </a:r>
            <a:r>
              <a:rPr lang="en-US" dirty="0" smtClean="0">
                <a:solidFill>
                  <a:srgbClr val="000000"/>
                </a:solidFill>
              </a:rPr>
              <a:t>along with medical note to </a:t>
            </a:r>
            <a:r>
              <a:rPr lang="en-US" dirty="0">
                <a:solidFill>
                  <a:srgbClr val="000000"/>
                </a:solidFill>
              </a:rPr>
              <a:t>Lillian in the General Office</a:t>
            </a: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Upon </a:t>
            </a:r>
            <a:r>
              <a:rPr lang="en-US" dirty="0">
                <a:solidFill>
                  <a:srgbClr val="000000"/>
                </a:solidFill>
              </a:rPr>
              <a:t>completion of the coursework, </a:t>
            </a:r>
            <a:r>
              <a:rPr lang="en-US" dirty="0" smtClean="0">
                <a:solidFill>
                  <a:srgbClr val="000000"/>
                </a:solidFill>
              </a:rPr>
              <a:t>professor submits </a:t>
            </a:r>
            <a:r>
              <a:rPr lang="en-US" dirty="0">
                <a:solidFill>
                  <a:srgbClr val="000000"/>
                </a:solidFill>
              </a:rPr>
              <a:t>your grade</a:t>
            </a: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Any </a:t>
            </a:r>
            <a:r>
              <a:rPr lang="en-US" dirty="0">
                <a:solidFill>
                  <a:srgbClr val="000000"/>
                </a:solidFill>
              </a:rPr>
              <a:t>graduate student who receives 2 failures (including KF grades) will be required to withdraw from the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16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1189" y="418011"/>
            <a:ext cx="7611291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800" b="1" u="sng" dirty="0" smtClean="0">
                <a:solidFill>
                  <a:schemeClr val="tx2"/>
                </a:solidFill>
              </a:rPr>
              <a:t>University Regulations &amp; Resources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Includes: 	University Failure Policy </a:t>
            </a:r>
          </a:p>
          <a:p>
            <a:pPr>
              <a:buNone/>
            </a:pPr>
            <a:r>
              <a:rPr lang="en-US" sz="2800" dirty="0" smtClean="0"/>
              <a:t> 		</a:t>
            </a:r>
            <a:r>
              <a:rPr lang="en-US" sz="2800" b="1" dirty="0" smtClean="0">
                <a:solidFill>
                  <a:schemeClr val="tx2"/>
                </a:solidFill>
              </a:rPr>
              <a:t>University Re-read Policy</a:t>
            </a:r>
          </a:p>
          <a:p>
            <a:pPr algn="ctr">
              <a:buNone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https://www.mcgill.ca/study/2018-2019/university_regulations_and_resources/graduate/gps_gi_guidelines_policies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502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Your </a:t>
            </a:r>
            <a:r>
              <a:rPr lang="en-US" dirty="0" smtClean="0">
                <a:latin typeface="+mn-lt"/>
              </a:rPr>
              <a:t>Assigned Advisor</a:t>
            </a:r>
            <a:r>
              <a:rPr lang="en-US" dirty="0">
                <a:latin typeface="+mn-lt"/>
              </a:rPr>
              <a:t>:</a:t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308100"/>
            <a:ext cx="8712199" cy="40894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</a:rPr>
              <a:t>reviews and monitors course </a:t>
            </a:r>
            <a:r>
              <a:rPr lang="en-US" sz="2200" dirty="0" smtClean="0">
                <a:solidFill>
                  <a:srgbClr val="000000"/>
                </a:solidFill>
              </a:rPr>
              <a:t>selection</a:t>
            </a:r>
          </a:p>
          <a:p>
            <a:pPr lvl="1" eaLnBrk="1" hangingPunct="1">
              <a:spcBef>
                <a:spcPts val="0"/>
              </a:spcBef>
              <a:buFont typeface="Arial"/>
              <a:buChar char="•"/>
            </a:pPr>
            <a:r>
              <a:rPr lang="en-US" sz="2200" b="1" i="1" dirty="0" smtClean="0">
                <a:solidFill>
                  <a:srgbClr val="FF0000"/>
                </a:solidFill>
              </a:rPr>
              <a:t>What if you took almost the exact same course before?</a:t>
            </a:r>
          </a:p>
          <a:p>
            <a:pPr lvl="1" eaLnBrk="1" hangingPunct="1">
              <a:spcBef>
                <a:spcPts val="0"/>
              </a:spcBef>
              <a:buFont typeface="Arial"/>
              <a:buChar char="•"/>
            </a:pPr>
            <a:r>
              <a:rPr lang="en-US" sz="2200" b="1" i="1" dirty="0" smtClean="0">
                <a:solidFill>
                  <a:srgbClr val="FF0000"/>
                </a:solidFill>
              </a:rPr>
              <a:t>Determines if you can be exempted from a course and advises you on replacing those credits! </a:t>
            </a:r>
            <a:endParaRPr lang="en-US" sz="2200" b="1" i="1" dirty="0">
              <a:solidFill>
                <a:srgbClr val="FF0000"/>
              </a:solidFill>
            </a:endParaRP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r>
              <a:rPr lang="en-US" sz="2200" u="sng" dirty="0">
                <a:solidFill>
                  <a:srgbClr val="000000"/>
                </a:solidFill>
              </a:rPr>
              <a:t>reviews and approves of external </a:t>
            </a:r>
            <a:r>
              <a:rPr lang="en-US" sz="2200" u="sng" dirty="0" smtClean="0">
                <a:solidFill>
                  <a:srgbClr val="000000"/>
                </a:solidFill>
              </a:rPr>
              <a:t>courses</a:t>
            </a:r>
          </a:p>
          <a:p>
            <a:pPr lvl="1" eaLnBrk="1" hangingPunct="1">
              <a:spcBef>
                <a:spcPts val="0"/>
              </a:spcBef>
              <a:buFont typeface="Arial"/>
              <a:buChar char="•"/>
            </a:pPr>
            <a:r>
              <a:rPr lang="en-US" sz="2200" b="1" i="1" dirty="0" smtClean="0">
                <a:solidFill>
                  <a:srgbClr val="FF0000"/>
                </a:solidFill>
              </a:rPr>
              <a:t>Get it in writing!!!</a:t>
            </a:r>
            <a:endParaRPr lang="en-US" sz="2200" b="1" i="1" dirty="0">
              <a:solidFill>
                <a:srgbClr val="FF0000"/>
              </a:solidFill>
            </a:endParaRP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</a:rPr>
              <a:t>meets with you to discuss your ISP or thesis topic;</a:t>
            </a: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</a:rPr>
              <a:t>helps you focus your topic and design a manageable thesis or ISP</a:t>
            </a: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</a:rPr>
              <a:t>provides scholarly direction for the ISP or thesis</a:t>
            </a: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</a:rPr>
              <a:t>ensures ethical standards and ethical </a:t>
            </a:r>
            <a:r>
              <a:rPr lang="en-US" sz="2200" dirty="0" smtClean="0">
                <a:solidFill>
                  <a:srgbClr val="000000"/>
                </a:solidFill>
              </a:rPr>
              <a:t>approval for research when needed </a:t>
            </a:r>
            <a:endParaRPr lang="en-US" sz="22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</a:rPr>
              <a:t>reviews a draft of a section or more for feedback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704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Changing Advisor?</a:t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889" y="1346200"/>
            <a:ext cx="8037511" cy="41148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Your </a:t>
            </a:r>
            <a:r>
              <a:rPr lang="en-US" sz="2200" dirty="0">
                <a:solidFill>
                  <a:srgbClr val="000000"/>
                </a:solidFill>
              </a:rPr>
              <a:t>Advisor helps you to identify other faculty members who may guide you in your ISP or thesis</a:t>
            </a: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endParaRPr lang="en-US" sz="22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</a:rPr>
              <a:t>Y</a:t>
            </a:r>
            <a:r>
              <a:rPr lang="en-US" sz="2200" dirty="0" smtClean="0">
                <a:solidFill>
                  <a:srgbClr val="000000"/>
                </a:solidFill>
              </a:rPr>
              <a:t>ou </a:t>
            </a:r>
            <a:r>
              <a:rPr lang="en-US" sz="2200" dirty="0">
                <a:solidFill>
                  <a:srgbClr val="000000"/>
                </a:solidFill>
              </a:rPr>
              <a:t>then approach other faculty members to discuss the topic of your ISP or thesis</a:t>
            </a: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endParaRPr lang="en-US" sz="22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You </a:t>
            </a:r>
            <a:r>
              <a:rPr lang="en-US" sz="2200" dirty="0">
                <a:solidFill>
                  <a:srgbClr val="000000"/>
                </a:solidFill>
              </a:rPr>
              <a:t>negotiate the advisory relationship  </a:t>
            </a: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endParaRPr lang="en-US" sz="2200" dirty="0" smtClean="0">
              <a:solidFill>
                <a:srgbClr val="000000"/>
              </a:solidFill>
            </a:endParaRPr>
          </a:p>
          <a:p>
            <a:pPr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You </a:t>
            </a:r>
            <a:r>
              <a:rPr lang="en-US" sz="2200" dirty="0">
                <a:solidFill>
                  <a:srgbClr val="000000"/>
                </a:solidFill>
              </a:rPr>
              <a:t>inform the Graduate Program Director (MSW) </a:t>
            </a:r>
            <a:r>
              <a:rPr lang="en-US" sz="2200" dirty="0" smtClean="0">
                <a:solidFill>
                  <a:srgbClr val="000000"/>
                </a:solidFill>
              </a:rPr>
              <a:t>and the Admin. &amp; Student </a:t>
            </a:r>
            <a:r>
              <a:rPr lang="en-US" sz="2200" dirty="0">
                <a:solidFill>
                  <a:srgbClr val="000000"/>
                </a:solidFill>
              </a:rPr>
              <a:t>Affairs </a:t>
            </a:r>
            <a:r>
              <a:rPr lang="en-US" sz="2200" dirty="0" smtClean="0">
                <a:solidFill>
                  <a:srgbClr val="000000"/>
                </a:solidFill>
              </a:rPr>
              <a:t>Coordinator (Lillian) of </a:t>
            </a:r>
            <a:r>
              <a:rPr lang="en-US" sz="2200" dirty="0">
                <a:solidFill>
                  <a:srgbClr val="000000"/>
                </a:solidFill>
              </a:rPr>
              <a:t>the change </a:t>
            </a:r>
            <a:r>
              <a:rPr lang="en-US" sz="2200" dirty="0" smtClean="0">
                <a:solidFill>
                  <a:srgbClr val="000000"/>
                </a:solidFill>
              </a:rPr>
              <a:t>of </a:t>
            </a:r>
            <a:r>
              <a:rPr lang="en-US" sz="2200" dirty="0">
                <a:solidFill>
                  <a:srgbClr val="000000"/>
                </a:solidFill>
              </a:rPr>
              <a:t>advisor in </a:t>
            </a:r>
            <a:r>
              <a:rPr lang="en-US" sz="2200" dirty="0" smtClean="0">
                <a:solidFill>
                  <a:srgbClr val="000000"/>
                </a:solidFill>
              </a:rPr>
              <a:t>writing (email)</a:t>
            </a:r>
            <a:endParaRPr lang="en-US" sz="22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654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Advisor Leaves?</a:t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489" y="1511300"/>
            <a:ext cx="8113711" cy="39751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</a:rPr>
              <a:t>Talk to your advisor about plans for an upcoming sabbatical leave or </a:t>
            </a:r>
            <a:r>
              <a:rPr lang="en-US" sz="2200" dirty="0" smtClean="0">
                <a:solidFill>
                  <a:srgbClr val="000000"/>
                </a:solidFill>
              </a:rPr>
              <a:t>retirement</a:t>
            </a: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endParaRPr lang="en-US" sz="22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</a:rPr>
              <a:t>Plan with your advisor prior to her/his </a:t>
            </a:r>
            <a:r>
              <a:rPr lang="en-US" sz="2200" dirty="0" smtClean="0">
                <a:solidFill>
                  <a:srgbClr val="000000"/>
                </a:solidFill>
              </a:rPr>
              <a:t>leave</a:t>
            </a: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endParaRPr lang="en-US" sz="22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</a:rPr>
              <a:t>Ensure your advisor either continues to oversee your studies or assists you to find a new </a:t>
            </a:r>
            <a:r>
              <a:rPr lang="en-US" sz="2200" dirty="0" smtClean="0">
                <a:solidFill>
                  <a:srgbClr val="000000"/>
                </a:solidFill>
              </a:rPr>
              <a:t>advisor</a:t>
            </a: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endParaRPr lang="en-US" sz="22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</a:rPr>
              <a:t>Report all changes, in writing, to the Graduate Program Director (MSW</a:t>
            </a:r>
            <a:r>
              <a:rPr lang="en-US" sz="2200" dirty="0" smtClean="0">
                <a:solidFill>
                  <a:srgbClr val="000000"/>
                </a:solidFill>
              </a:rPr>
              <a:t>) </a:t>
            </a:r>
            <a:r>
              <a:rPr lang="en-US" sz="2200" dirty="0">
                <a:solidFill>
                  <a:srgbClr val="000000"/>
                </a:solidFill>
              </a:rPr>
              <a:t>and the </a:t>
            </a:r>
            <a:r>
              <a:rPr lang="en-US" sz="2200" dirty="0" smtClean="0">
                <a:solidFill>
                  <a:srgbClr val="000000"/>
                </a:solidFill>
              </a:rPr>
              <a:t>Admin. &amp; </a:t>
            </a:r>
            <a:r>
              <a:rPr lang="en-US" sz="2200" dirty="0">
                <a:solidFill>
                  <a:srgbClr val="000000"/>
                </a:solidFill>
              </a:rPr>
              <a:t>Student Affairs Coordinator (Lillian)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335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MSW Program </a:t>
            </a:r>
            <a:r>
              <a:rPr lang="en-US" dirty="0">
                <a:latin typeface="+mn-lt"/>
              </a:rPr>
              <a:t>Requirements: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Non-thesis 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489" y="1803400"/>
            <a:ext cx="7974011" cy="3911600"/>
          </a:xfrm>
        </p:spPr>
        <p:txBody>
          <a:bodyPr/>
          <a:lstStyle/>
          <a:p>
            <a:pPr eaLnBrk="1" hangingPunct="1"/>
            <a:r>
              <a:rPr lang="en-US" sz="2200" b="1" dirty="0">
                <a:solidFill>
                  <a:srgbClr val="000000"/>
                </a:solidFill>
              </a:rPr>
              <a:t>Required courses</a:t>
            </a:r>
            <a:r>
              <a:rPr lang="en-US" sz="2200" dirty="0">
                <a:solidFill>
                  <a:srgbClr val="000000"/>
                </a:solidFill>
              </a:rPr>
              <a:t>: (6 credits)</a:t>
            </a:r>
          </a:p>
          <a:p>
            <a:pPr lvl="1" eaLnBrk="1" hangingPunct="1"/>
            <a:r>
              <a:rPr lang="en-US" sz="2200" dirty="0">
                <a:solidFill>
                  <a:srgbClr val="000000"/>
                </a:solidFill>
              </a:rPr>
              <a:t>Research Methods 1, Qualitative (SWRK 653)</a:t>
            </a:r>
          </a:p>
          <a:p>
            <a:pPr lvl="1" eaLnBrk="1" hangingPunct="1"/>
            <a:r>
              <a:rPr lang="en-US" sz="2200" dirty="0">
                <a:solidFill>
                  <a:srgbClr val="000000"/>
                </a:solidFill>
              </a:rPr>
              <a:t>Research Methods 2, Quantitative (SWRK 643</a:t>
            </a:r>
            <a:r>
              <a:rPr lang="en-US" sz="2200" dirty="0" smtClean="0">
                <a:solidFill>
                  <a:srgbClr val="000000"/>
                </a:solidFill>
              </a:rPr>
              <a:t>)</a:t>
            </a:r>
            <a:endParaRPr lang="en-US" sz="2200" dirty="0">
              <a:solidFill>
                <a:srgbClr val="000000"/>
              </a:solidFill>
            </a:endParaRPr>
          </a:p>
          <a:p>
            <a:pPr eaLnBrk="1" hangingPunct="1"/>
            <a:r>
              <a:rPr lang="en-US" sz="2200" b="1" dirty="0">
                <a:solidFill>
                  <a:srgbClr val="000000"/>
                </a:solidFill>
              </a:rPr>
              <a:t>6 complementary courses </a:t>
            </a:r>
            <a:r>
              <a:rPr lang="en-US" sz="2200" dirty="0">
                <a:solidFill>
                  <a:srgbClr val="000000"/>
                </a:solidFill>
              </a:rPr>
              <a:t>(18 credits</a:t>
            </a:r>
            <a:r>
              <a:rPr lang="en-US" sz="2200" dirty="0" smtClean="0">
                <a:solidFill>
                  <a:srgbClr val="000000"/>
                </a:solidFill>
              </a:rPr>
              <a:t>)</a:t>
            </a:r>
          </a:p>
          <a:p>
            <a:pPr eaLnBrk="1" hangingPunct="1"/>
            <a:endParaRPr lang="en-US" sz="2200" dirty="0">
              <a:solidFill>
                <a:srgbClr val="000000"/>
              </a:solidFill>
            </a:endParaRPr>
          </a:p>
          <a:p>
            <a:pPr eaLnBrk="1" hangingPunct="1"/>
            <a:r>
              <a:rPr lang="en-US" sz="2200" b="1" dirty="0">
                <a:solidFill>
                  <a:srgbClr val="000000"/>
                </a:solidFill>
              </a:rPr>
              <a:t>Fieldwork</a:t>
            </a:r>
            <a:r>
              <a:rPr lang="en-US" sz="2200" dirty="0">
                <a:solidFill>
                  <a:srgbClr val="000000"/>
                </a:solidFill>
              </a:rPr>
              <a:t> (12 credits</a:t>
            </a:r>
            <a:r>
              <a:rPr lang="en-US" sz="2200" dirty="0" smtClean="0">
                <a:solidFill>
                  <a:srgbClr val="000000"/>
                </a:solidFill>
              </a:rPr>
              <a:t>)</a:t>
            </a:r>
          </a:p>
          <a:p>
            <a:pPr eaLnBrk="1" hangingPunct="1"/>
            <a:r>
              <a:rPr lang="ja-JP" altLang="en-US" sz="2200" b="1" dirty="0" smtClean="0">
                <a:solidFill>
                  <a:srgbClr val="000000"/>
                </a:solidFill>
              </a:rPr>
              <a:t>“</a:t>
            </a:r>
            <a:r>
              <a:rPr lang="en-US" sz="2200" b="1" dirty="0">
                <a:solidFill>
                  <a:srgbClr val="000000"/>
                </a:solidFill>
              </a:rPr>
              <a:t>ISP</a:t>
            </a:r>
            <a:r>
              <a:rPr lang="ja-JP" altLang="en-US" sz="2200" b="1" dirty="0">
                <a:solidFill>
                  <a:srgbClr val="000000"/>
                </a:solidFill>
              </a:rPr>
              <a:t>”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dirty="0">
                <a:solidFill>
                  <a:srgbClr val="000000"/>
                </a:solidFill>
              </a:rPr>
              <a:t>(9 credits</a:t>
            </a:r>
            <a:r>
              <a:rPr lang="en-US" sz="2200" dirty="0" smtClean="0">
                <a:solidFill>
                  <a:srgbClr val="000000"/>
                </a:solidFill>
              </a:rPr>
              <a:t>)</a:t>
            </a:r>
          </a:p>
          <a:p>
            <a:pPr eaLnBrk="1" hangingPunct="1"/>
            <a:endParaRPr lang="en-US" sz="2200" dirty="0">
              <a:solidFill>
                <a:srgbClr val="000000"/>
              </a:solidFill>
            </a:endParaRPr>
          </a:p>
          <a:p>
            <a:pPr eaLnBrk="1" hangingPunct="1"/>
            <a:r>
              <a:rPr lang="en-US" sz="2200" b="1" dirty="0">
                <a:solidFill>
                  <a:srgbClr val="000000"/>
                </a:solidFill>
              </a:rPr>
              <a:t>Total of 45 credits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843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ISP &amp; Thesis </a:t>
            </a:r>
            <a:br>
              <a:rPr lang="en-US" dirty="0" smtClean="0">
                <a:latin typeface="+mn-lt"/>
              </a:rPr>
            </a:b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1" y="1485900"/>
            <a:ext cx="8699500" cy="355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en-US" sz="2200" dirty="0" smtClean="0">
                <a:solidFill>
                  <a:srgbClr val="000000"/>
                </a:solidFill>
              </a:rPr>
              <a:t>ISP Submission Dates: August </a:t>
            </a:r>
            <a:r>
              <a:rPr lang="en-US" sz="2200" dirty="0">
                <a:solidFill>
                  <a:srgbClr val="000000"/>
                </a:solidFill>
              </a:rPr>
              <a:t>15, </a:t>
            </a:r>
            <a:r>
              <a:rPr lang="en-US" sz="2200" dirty="0" smtClean="0">
                <a:solidFill>
                  <a:srgbClr val="000000"/>
                </a:solidFill>
              </a:rPr>
              <a:t>November 30, </a:t>
            </a:r>
            <a:r>
              <a:rPr lang="en-US" sz="2200" dirty="0">
                <a:solidFill>
                  <a:srgbClr val="000000"/>
                </a:solidFill>
              </a:rPr>
              <a:t>March </a:t>
            </a:r>
            <a:r>
              <a:rPr lang="en-US" sz="2200" dirty="0" smtClean="0">
                <a:solidFill>
                  <a:srgbClr val="000000"/>
                </a:solidFill>
              </a:rPr>
              <a:t>31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en-US" sz="2200" dirty="0" smtClean="0">
                <a:solidFill>
                  <a:srgbClr val="000000"/>
                </a:solidFill>
              </a:rPr>
              <a:t>Thesis </a:t>
            </a:r>
            <a:r>
              <a:rPr lang="en-US" sz="2200" dirty="0">
                <a:solidFill>
                  <a:srgbClr val="000000"/>
                </a:solidFill>
              </a:rPr>
              <a:t>Submission Dates: </a:t>
            </a:r>
            <a:r>
              <a:rPr lang="en-US" sz="2200" dirty="0" smtClean="0">
                <a:solidFill>
                  <a:srgbClr val="000000"/>
                </a:solidFill>
              </a:rPr>
              <a:t>Verify at </a:t>
            </a:r>
            <a:r>
              <a:rPr lang="en-US" sz="2200" dirty="0" smtClean="0">
                <a:solidFill>
                  <a:srgbClr val="000000"/>
                </a:solidFill>
                <a:hlinkClick r:id="rId2"/>
              </a:rPr>
              <a:t>http</a:t>
            </a:r>
            <a:r>
              <a:rPr lang="en-US" sz="2200" dirty="0">
                <a:solidFill>
                  <a:srgbClr val="000000"/>
                </a:solidFill>
                <a:hlinkClick r:id="rId2"/>
              </a:rPr>
              <a:t>://</a:t>
            </a:r>
            <a:r>
              <a:rPr lang="en-US" sz="2200" dirty="0" smtClean="0">
                <a:solidFill>
                  <a:srgbClr val="000000"/>
                </a:solidFill>
                <a:hlinkClick r:id="rId2"/>
              </a:rPr>
              <a:t>www.mcgill.ca/gps/thesis</a:t>
            </a:r>
            <a:r>
              <a:rPr lang="en-US" sz="2200" dirty="0" smtClean="0">
                <a:solidFill>
                  <a:srgbClr val="000000"/>
                </a:solidFill>
              </a:rPr>
              <a:t> 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defRPr/>
            </a:pPr>
            <a:endParaRPr lang="en-US"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en-US" sz="2200" dirty="0">
                <a:solidFill>
                  <a:srgbClr val="000000"/>
                </a:solidFill>
              </a:rPr>
              <a:t>ISP </a:t>
            </a:r>
            <a:r>
              <a:rPr lang="en-US" sz="2200" dirty="0" smtClean="0">
                <a:solidFill>
                  <a:srgbClr val="000000"/>
                </a:solidFill>
              </a:rPr>
              <a:t>paper 40 pages</a:t>
            </a:r>
            <a:r>
              <a:rPr lang="en-US" sz="2200" dirty="0">
                <a:solidFill>
                  <a:srgbClr val="000000"/>
                </a:solidFill>
              </a:rPr>
              <a:t>: </a:t>
            </a:r>
            <a:r>
              <a:rPr lang="en-US" sz="2200" dirty="0" smtClean="0">
                <a:solidFill>
                  <a:srgbClr val="000000"/>
                </a:solidFill>
              </a:rPr>
              <a:t>See “MSW Non-thesis ISP Guidelines</a:t>
            </a:r>
            <a:r>
              <a:rPr lang="en-US" sz="2200" dirty="0">
                <a:solidFill>
                  <a:srgbClr val="000000"/>
                </a:solidFill>
              </a:rPr>
              <a:t>”: Go to </a:t>
            </a:r>
            <a:r>
              <a:rPr lang="en-US" sz="2200" u="sng" dirty="0">
                <a:solidFill>
                  <a:schemeClr val="accent1">
                    <a:lumMod val="50000"/>
                  </a:schemeClr>
                </a:solidFill>
              </a:rPr>
              <a:t>http://www.mcgill.ca/socialwork/prospective/msw/formsmanuals</a:t>
            </a:r>
            <a:r>
              <a:rPr lang="en-US" sz="2200" u="sng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sz="2200" u="sng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en-US" sz="2200" dirty="0" smtClean="0">
                <a:solidFill>
                  <a:srgbClr val="000000"/>
                </a:solidFill>
              </a:rPr>
              <a:t>Thesis</a:t>
            </a:r>
            <a:r>
              <a:rPr lang="en-US" sz="2200" dirty="0">
                <a:solidFill>
                  <a:srgbClr val="000000"/>
                </a:solidFill>
              </a:rPr>
              <a:t>, maximum 100 </a:t>
            </a:r>
            <a:r>
              <a:rPr lang="en-US" sz="2200" dirty="0" smtClean="0">
                <a:solidFill>
                  <a:srgbClr val="000000"/>
                </a:solidFill>
              </a:rPr>
              <a:t>pages</a:t>
            </a:r>
            <a:r>
              <a:rPr lang="en-US" sz="2200" dirty="0">
                <a:solidFill>
                  <a:srgbClr val="000000"/>
                </a:solidFill>
              </a:rPr>
              <a:t>: </a:t>
            </a:r>
            <a:r>
              <a:rPr lang="en-US" sz="2200" dirty="0" smtClean="0">
                <a:solidFill>
                  <a:srgbClr val="000000"/>
                </a:solidFill>
              </a:rPr>
              <a:t>Go to </a:t>
            </a:r>
            <a:r>
              <a:rPr lang="en-US" sz="2200" dirty="0" smtClean="0">
                <a:solidFill>
                  <a:srgbClr val="000000"/>
                </a:solidFill>
                <a:hlinkClick r:id="rId2"/>
              </a:rPr>
              <a:t>http</a:t>
            </a:r>
            <a:r>
              <a:rPr lang="en-US" sz="2200" dirty="0">
                <a:solidFill>
                  <a:srgbClr val="000000"/>
                </a:solidFill>
                <a:hlinkClick r:id="rId2"/>
              </a:rPr>
              <a:t>://</a:t>
            </a:r>
            <a:r>
              <a:rPr lang="en-US" sz="2200" dirty="0" smtClean="0">
                <a:solidFill>
                  <a:srgbClr val="000000"/>
                </a:solidFill>
                <a:hlinkClick r:id="rId2"/>
              </a:rPr>
              <a:t>www.mcgill.ca/gps/thesis</a:t>
            </a:r>
            <a:endParaRPr lang="en-US" sz="22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pPr>
            <a:endParaRPr lang="en-US"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en-US" sz="2200" dirty="0" smtClean="0">
                <a:solidFill>
                  <a:srgbClr val="000000"/>
                </a:solidFill>
              </a:rPr>
              <a:t>ISP graded by advisor only</a:t>
            </a:r>
            <a:endParaRPr lang="en-US"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en-US" sz="2200" dirty="0" smtClean="0">
                <a:solidFill>
                  <a:srgbClr val="000000"/>
                </a:solidFill>
              </a:rPr>
              <a:t>External examiner </a:t>
            </a:r>
            <a:r>
              <a:rPr lang="en-US" sz="2200" dirty="0">
                <a:solidFill>
                  <a:srgbClr val="000000"/>
                </a:solidFill>
              </a:rPr>
              <a:t>for thesis </a:t>
            </a:r>
            <a:r>
              <a:rPr lang="en-US" sz="2200" dirty="0" smtClean="0">
                <a:solidFill>
                  <a:srgbClr val="000000"/>
                </a:solidFill>
              </a:rPr>
              <a:t>only</a:t>
            </a:r>
            <a:endParaRPr lang="en-US" sz="22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058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01" y="215900"/>
            <a:ext cx="6669088" cy="685800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Tips!</a:t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130300"/>
            <a:ext cx="8775699" cy="45212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</a:rPr>
              <a:t>Enjoy </a:t>
            </a:r>
            <a:r>
              <a:rPr lang="en-US" sz="2200" dirty="0" smtClean="0">
                <a:solidFill>
                  <a:srgbClr val="000000"/>
                </a:solidFill>
              </a:rPr>
              <a:t>your MSW experience</a:t>
            </a: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endParaRPr lang="en-US" sz="22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</a:rPr>
              <a:t>Network with colleagues through </a:t>
            </a:r>
            <a:r>
              <a:rPr lang="en-US" sz="2200" dirty="0" smtClean="0">
                <a:solidFill>
                  <a:srgbClr val="000000"/>
                </a:solidFill>
              </a:rPr>
              <a:t>courses</a:t>
            </a: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endParaRPr lang="en-US" sz="22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</a:rPr>
              <a:t>Set goals/deadlines for completion of course </a:t>
            </a:r>
            <a:r>
              <a:rPr lang="en-US" sz="2200" dirty="0" smtClean="0">
                <a:solidFill>
                  <a:srgbClr val="000000"/>
                </a:solidFill>
              </a:rPr>
              <a:t>work, ISP or Thesis</a:t>
            </a: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endParaRPr lang="en-US" sz="22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r>
              <a:rPr lang="en-US" sz="2200" b="1" i="1" dirty="0" smtClean="0">
                <a:solidFill>
                  <a:srgbClr val="FF0000"/>
                </a:solidFill>
              </a:rPr>
              <a:t>Tackle </a:t>
            </a:r>
            <a:r>
              <a:rPr lang="en-US" sz="2200" b="1" i="1" dirty="0">
                <a:solidFill>
                  <a:srgbClr val="FF0000"/>
                </a:solidFill>
              </a:rPr>
              <a:t>parts of your ISP or thesis in your </a:t>
            </a:r>
            <a:r>
              <a:rPr lang="en-US" sz="2200" b="1" i="1" dirty="0" smtClean="0">
                <a:solidFill>
                  <a:srgbClr val="FF0000"/>
                </a:solidFill>
              </a:rPr>
              <a:t>courses</a:t>
            </a: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endParaRPr lang="en-US" sz="22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r>
              <a:rPr lang="en-US" sz="2200" b="1" i="1" dirty="0" smtClean="0">
                <a:solidFill>
                  <a:srgbClr val="3366FF"/>
                </a:solidFill>
              </a:rPr>
              <a:t>Become </a:t>
            </a:r>
            <a:r>
              <a:rPr lang="en-US" sz="2200" b="1" i="1" dirty="0">
                <a:solidFill>
                  <a:srgbClr val="3366FF"/>
                </a:solidFill>
              </a:rPr>
              <a:t>involved</a:t>
            </a:r>
            <a:r>
              <a:rPr lang="en-US" sz="2200" dirty="0">
                <a:solidFill>
                  <a:srgbClr val="000000"/>
                </a:solidFill>
              </a:rPr>
              <a:t> in </a:t>
            </a:r>
            <a:r>
              <a:rPr lang="en-US" sz="2200" dirty="0" smtClean="0">
                <a:solidFill>
                  <a:srgbClr val="000000"/>
                </a:solidFill>
              </a:rPr>
              <a:t>QY/MSW Advisory Group &amp; SWAGS</a:t>
            </a: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endParaRPr lang="en-US" sz="22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r>
              <a:rPr lang="en-US" sz="2200" b="1" i="1" dirty="0" smtClean="0">
                <a:solidFill>
                  <a:srgbClr val="FF0000"/>
                </a:solidFill>
              </a:rPr>
              <a:t>Talk </a:t>
            </a:r>
            <a:r>
              <a:rPr lang="en-US" sz="2200" b="1" i="1" dirty="0">
                <a:solidFill>
                  <a:srgbClr val="FF0000"/>
                </a:solidFill>
              </a:rPr>
              <a:t>with your advisor each </a:t>
            </a:r>
            <a:r>
              <a:rPr lang="en-US" sz="2200" b="1" i="1" dirty="0" smtClean="0">
                <a:solidFill>
                  <a:srgbClr val="FF0000"/>
                </a:solidFill>
              </a:rPr>
              <a:t>term</a:t>
            </a: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endParaRPr lang="en-US" sz="22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</a:rPr>
              <a:t>Talk with the Graduate Program </a:t>
            </a:r>
            <a:r>
              <a:rPr lang="en-US" sz="2200" dirty="0" smtClean="0">
                <a:solidFill>
                  <a:srgbClr val="000000"/>
                </a:solidFill>
              </a:rPr>
              <a:t>Director, </a:t>
            </a:r>
            <a:r>
              <a:rPr lang="en-US" sz="2200" b="1" i="1" dirty="0" smtClean="0">
                <a:solidFill>
                  <a:srgbClr val="FF0000"/>
                </a:solidFill>
              </a:rPr>
              <a:t>“I am here for you!” </a:t>
            </a: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endParaRPr lang="en-US" sz="2200" b="1" i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ts val="0"/>
              </a:spcBef>
              <a:buFont typeface="Arial"/>
              <a:buChar char="•"/>
            </a:pPr>
            <a:endParaRPr lang="en-US" sz="2200" b="1" i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495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     Mechanisms </a:t>
            </a:r>
            <a:r>
              <a:rPr lang="en-US" dirty="0" smtClean="0"/>
              <a:t>for Feedback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Ongoing: Advisors</a:t>
            </a:r>
            <a:br>
              <a:rPr lang="en-US" dirty="0" smtClean="0"/>
            </a:br>
            <a:r>
              <a:rPr lang="en-US" dirty="0" smtClean="0"/>
              <a:t>		Field Liaisons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Open Hours with Sara: Tuesdays, 2 – 4 pm, Room 426, Wilson Hall</a:t>
            </a:r>
            <a:br>
              <a:rPr lang="en-US" dirty="0" smtClean="0"/>
            </a:br>
            <a:r>
              <a:rPr lang="en-US" dirty="0" smtClean="0"/>
              <a:t>or by appointment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Community Listening Circle</a:t>
            </a:r>
            <a:br>
              <a:rPr lang="en-US" dirty="0" smtClean="0"/>
            </a:br>
            <a:r>
              <a:rPr lang="en-US" dirty="0" smtClean="0"/>
              <a:t>February 8</a:t>
            </a:r>
            <a:r>
              <a:rPr lang="en-US" baseline="30000" dirty="0" smtClean="0"/>
              <a:t>th</a:t>
            </a:r>
            <a:r>
              <a:rPr lang="en-US" dirty="0" smtClean="0"/>
              <a:t>, 2019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3304" y="5311913"/>
            <a:ext cx="5394810" cy="40860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SAVE the DATE!</a:t>
            </a:r>
            <a:br>
              <a:rPr lang="en-US" dirty="0" smtClean="0"/>
            </a:br>
            <a:r>
              <a:rPr lang="en-US" dirty="0" smtClean="0"/>
              <a:t>          MSW Listening Circle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Friday, February 8</a:t>
            </a:r>
            <a:r>
              <a:rPr lang="en-US" baseline="30000" dirty="0" smtClean="0"/>
              <a:t>th</a:t>
            </a:r>
            <a:r>
              <a:rPr lang="en-US" dirty="0" smtClean="0"/>
              <a:t>, 2019</a:t>
            </a:r>
            <a:br>
              <a:rPr lang="en-US" dirty="0" smtClean="0"/>
            </a:br>
            <a:r>
              <a:rPr lang="en-US" dirty="0" smtClean="0"/>
              <a:t>10 am – 11:30 am</a:t>
            </a:r>
            <a:br>
              <a:rPr lang="en-US" dirty="0" smtClean="0"/>
            </a:br>
            <a:r>
              <a:rPr lang="en-US" dirty="0" smtClean="0"/>
              <a:t>Room TBD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Your field supervisors will be asked to release you from stage that morning</a:t>
            </a:r>
            <a:br>
              <a:rPr lang="en-US" dirty="0" smtClean="0"/>
            </a:b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011" y="5345043"/>
            <a:ext cx="5889625" cy="56321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087" y="265043"/>
            <a:ext cx="6735902" cy="1146245"/>
          </a:xfrm>
        </p:spPr>
        <p:txBody>
          <a:bodyPr/>
          <a:lstStyle/>
          <a:p>
            <a:r>
              <a:rPr lang="en-US" dirty="0" smtClean="0"/>
              <a:t>To Contact Prof Sara Kahn the MSW Program Director: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Email: </a:t>
            </a:r>
            <a:r>
              <a:rPr lang="en-US" dirty="0" err="1" smtClean="0"/>
              <a:t>sara.kahn@mcgill.ca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Subject Line: MSW Program Director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you don’t hear back within 2 days, please follow up!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Walk-in Office Hours: Tuesdays, 2 – 4 pm (or schedule an appointment)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Program Requirements: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Thesis 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489" y="1676400"/>
            <a:ext cx="7948611" cy="3581400"/>
          </a:xfrm>
        </p:spPr>
        <p:txBody>
          <a:bodyPr/>
          <a:lstStyle/>
          <a:p>
            <a:pPr eaLnBrk="1" hangingPunct="1"/>
            <a:r>
              <a:rPr lang="en-US" sz="2200" b="1" dirty="0">
                <a:solidFill>
                  <a:srgbClr val="000000"/>
                </a:solidFill>
              </a:rPr>
              <a:t>Required courses</a:t>
            </a:r>
            <a:r>
              <a:rPr lang="en-US" sz="2200" dirty="0">
                <a:solidFill>
                  <a:srgbClr val="000000"/>
                </a:solidFill>
              </a:rPr>
              <a:t>: (6 credits)</a:t>
            </a:r>
          </a:p>
          <a:p>
            <a:pPr lvl="1" eaLnBrk="1" hangingPunct="1"/>
            <a:r>
              <a:rPr lang="en-US" sz="2200" dirty="0">
                <a:solidFill>
                  <a:srgbClr val="000000"/>
                </a:solidFill>
              </a:rPr>
              <a:t>Research Methods 1, Qualitative (SWRK 653)</a:t>
            </a:r>
          </a:p>
          <a:p>
            <a:pPr lvl="1" eaLnBrk="1" hangingPunct="1"/>
            <a:r>
              <a:rPr lang="en-US" sz="2200" dirty="0">
                <a:solidFill>
                  <a:srgbClr val="000000"/>
                </a:solidFill>
              </a:rPr>
              <a:t>Research Methods 2, Quantitative (SWRK 643</a:t>
            </a:r>
            <a:r>
              <a:rPr lang="en-US" sz="2200" dirty="0" smtClean="0">
                <a:solidFill>
                  <a:srgbClr val="000000"/>
                </a:solidFill>
              </a:rPr>
              <a:t>)</a:t>
            </a:r>
            <a:endParaRPr lang="en-US" sz="2200" dirty="0">
              <a:solidFill>
                <a:srgbClr val="000000"/>
              </a:solidFill>
            </a:endParaRPr>
          </a:p>
          <a:p>
            <a:pPr eaLnBrk="1" hangingPunct="1"/>
            <a:r>
              <a:rPr lang="en-US" sz="2200" b="1" dirty="0">
                <a:solidFill>
                  <a:srgbClr val="000000"/>
                </a:solidFill>
              </a:rPr>
              <a:t>4 complementary courses </a:t>
            </a:r>
            <a:r>
              <a:rPr lang="en-US" sz="2200" dirty="0">
                <a:solidFill>
                  <a:srgbClr val="000000"/>
                </a:solidFill>
              </a:rPr>
              <a:t>(12 credits)</a:t>
            </a:r>
          </a:p>
          <a:p>
            <a:pPr eaLnBrk="1" hangingPunct="1"/>
            <a:endParaRPr lang="en-CA" altLang="ja-JP" sz="22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en-US" sz="2200" b="1" dirty="0" smtClean="0">
                <a:solidFill>
                  <a:srgbClr val="000000"/>
                </a:solidFill>
              </a:rPr>
              <a:t>Thesis</a:t>
            </a:r>
            <a:r>
              <a:rPr lang="en-US" sz="2200" dirty="0" smtClean="0">
                <a:solidFill>
                  <a:srgbClr val="000000"/>
                </a:solidFill>
              </a:rPr>
              <a:t> </a:t>
            </a:r>
            <a:r>
              <a:rPr lang="en-US" sz="2200" dirty="0">
                <a:solidFill>
                  <a:srgbClr val="000000"/>
                </a:solidFill>
              </a:rPr>
              <a:t>(27 credits</a:t>
            </a:r>
            <a:r>
              <a:rPr lang="en-US" sz="2200" dirty="0" smtClean="0">
                <a:solidFill>
                  <a:srgbClr val="000000"/>
                </a:solidFill>
              </a:rPr>
              <a:t>) (SWRK698 &amp; SWRK699)</a:t>
            </a:r>
            <a:endParaRPr lang="en-US" sz="2200" dirty="0">
              <a:solidFill>
                <a:srgbClr val="000000"/>
              </a:solidFill>
            </a:endParaRPr>
          </a:p>
          <a:p>
            <a:pPr eaLnBrk="1" hangingPunct="1"/>
            <a:r>
              <a:rPr lang="en-US" sz="2200" b="1" dirty="0">
                <a:solidFill>
                  <a:srgbClr val="000000"/>
                </a:solidFill>
              </a:rPr>
              <a:t>No</a:t>
            </a:r>
            <a:r>
              <a:rPr lang="en-US" sz="2200" dirty="0">
                <a:solidFill>
                  <a:srgbClr val="000000"/>
                </a:solidFill>
              </a:rPr>
              <a:t> fieldwork or field placement </a:t>
            </a:r>
            <a:r>
              <a:rPr lang="en-US" sz="2200" dirty="0" smtClean="0">
                <a:solidFill>
                  <a:srgbClr val="000000"/>
                </a:solidFill>
              </a:rPr>
              <a:t>credits</a:t>
            </a:r>
          </a:p>
          <a:p>
            <a:pPr eaLnBrk="1" hangingPunct="1"/>
            <a:endParaRPr lang="en-US" sz="2200" dirty="0">
              <a:solidFill>
                <a:srgbClr val="000000"/>
              </a:solidFill>
            </a:endParaRPr>
          </a:p>
          <a:p>
            <a:pPr eaLnBrk="1" hangingPunct="1"/>
            <a:r>
              <a:rPr lang="en-US" sz="2200" b="1" dirty="0">
                <a:solidFill>
                  <a:srgbClr val="000000"/>
                </a:solidFill>
              </a:rPr>
              <a:t>Total of 45 credits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746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Children &amp; Families</a:t>
            </a:r>
            <a:r>
              <a:rPr lang="en-CA" dirty="0">
                <a:latin typeface="+mn-lt"/>
              </a:rPr>
              <a:t/>
            </a:r>
            <a:br>
              <a:rPr lang="en-CA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489" y="1803400"/>
            <a:ext cx="7986711" cy="3543300"/>
          </a:xfrm>
        </p:spPr>
        <p:txBody>
          <a:bodyPr/>
          <a:lstStyle/>
          <a:p>
            <a:pPr eaLnBrk="1" hangingPunct="1">
              <a:defRPr/>
            </a:pPr>
            <a:r>
              <a:rPr lang="en-US" sz="2200" dirty="0" smtClean="0">
                <a:solidFill>
                  <a:srgbClr val="000000"/>
                </a:solidFill>
              </a:rPr>
              <a:t>606 Reclaiming Child Welfare [Fall]</a:t>
            </a:r>
            <a:endParaRPr lang="en-US" sz="22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sz="2200" dirty="0">
                <a:solidFill>
                  <a:srgbClr val="000000"/>
                </a:solidFill>
              </a:rPr>
              <a:t>610 Family </a:t>
            </a:r>
            <a:r>
              <a:rPr lang="en-US" sz="2200" dirty="0" smtClean="0">
                <a:solidFill>
                  <a:srgbClr val="000000"/>
                </a:solidFill>
              </a:rPr>
              <a:t>Treatment [Winter]</a:t>
            </a:r>
            <a:endParaRPr lang="en-CA" sz="22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sz="2200" dirty="0" smtClean="0">
                <a:solidFill>
                  <a:srgbClr val="000000"/>
                </a:solidFill>
              </a:rPr>
              <a:t>622 </a:t>
            </a:r>
            <a:r>
              <a:rPr lang="en-US" sz="2200" dirty="0">
                <a:solidFill>
                  <a:srgbClr val="000000"/>
                </a:solidFill>
              </a:rPr>
              <a:t>Family </a:t>
            </a:r>
            <a:r>
              <a:rPr lang="en-US" sz="2200" dirty="0" smtClean="0">
                <a:solidFill>
                  <a:srgbClr val="000000"/>
                </a:solidFill>
              </a:rPr>
              <a:t>Assessment [Fall]</a:t>
            </a:r>
            <a:endParaRPr lang="en-CA" sz="22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sz="2200" dirty="0">
                <a:solidFill>
                  <a:srgbClr val="000000"/>
                </a:solidFill>
              </a:rPr>
              <a:t>623 Couple </a:t>
            </a:r>
            <a:r>
              <a:rPr lang="en-US" sz="2200" dirty="0" smtClean="0">
                <a:solidFill>
                  <a:srgbClr val="000000"/>
                </a:solidFill>
              </a:rPr>
              <a:t>Counseling [Winter]</a:t>
            </a:r>
            <a:endParaRPr lang="en-CA" sz="22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sz="2200" dirty="0" smtClean="0">
                <a:solidFill>
                  <a:srgbClr val="000000"/>
                </a:solidFill>
              </a:rPr>
              <a:t>628 </a:t>
            </a:r>
            <a:r>
              <a:rPr lang="en-US" sz="2200" dirty="0">
                <a:solidFill>
                  <a:srgbClr val="000000"/>
                </a:solidFill>
              </a:rPr>
              <a:t>Violence against </a:t>
            </a:r>
            <a:r>
              <a:rPr lang="en-US" sz="2200" dirty="0" smtClean="0">
                <a:solidFill>
                  <a:srgbClr val="000000"/>
                </a:solidFill>
              </a:rPr>
              <a:t>women [Fall]</a:t>
            </a:r>
            <a:endParaRPr lang="en-US" sz="2200" dirty="0">
              <a:solidFill>
                <a:srgbClr val="000000"/>
              </a:solidFill>
            </a:endParaRPr>
          </a:p>
          <a:p>
            <a:r>
              <a:rPr lang="en-US" sz="2200" dirty="0" smtClean="0">
                <a:solidFill>
                  <a:srgbClr val="000000"/>
                </a:solidFill>
              </a:rPr>
              <a:t>657 </a:t>
            </a:r>
            <a:r>
              <a:rPr lang="en-US" sz="2200" dirty="0">
                <a:solidFill>
                  <a:srgbClr val="000000"/>
                </a:solidFill>
              </a:rPr>
              <a:t>Mental </a:t>
            </a:r>
            <a:r>
              <a:rPr lang="en-US" sz="2200" dirty="0" smtClean="0">
                <a:solidFill>
                  <a:srgbClr val="000000"/>
                </a:solidFill>
              </a:rPr>
              <a:t>Health [Winter]</a:t>
            </a:r>
            <a:endParaRPr lang="en-CA" sz="22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402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Health and Social Care</a:t>
            </a:r>
            <a:r>
              <a:rPr lang="en-CA" dirty="0">
                <a:latin typeface="+mn-lt"/>
              </a:rPr>
              <a:t/>
            </a:r>
            <a:br>
              <a:rPr lang="en-CA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489" y="1625600"/>
            <a:ext cx="7783511" cy="29972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2200" dirty="0">
                <a:solidFill>
                  <a:srgbClr val="000000"/>
                </a:solidFill>
              </a:rPr>
              <a:t>510 Disability and Rehabilitation [Winter]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2200" dirty="0" smtClean="0">
                <a:solidFill>
                  <a:srgbClr val="000000"/>
                </a:solidFill>
              </a:rPr>
              <a:t>609 </a:t>
            </a:r>
            <a:r>
              <a:rPr lang="en-US" sz="2200" dirty="0">
                <a:solidFill>
                  <a:srgbClr val="000000"/>
                </a:solidFill>
              </a:rPr>
              <a:t>Understanding Social </a:t>
            </a:r>
            <a:r>
              <a:rPr lang="en-US" sz="2200" dirty="0" smtClean="0">
                <a:solidFill>
                  <a:srgbClr val="000000"/>
                </a:solidFill>
              </a:rPr>
              <a:t>Care [Not offered 2018-19]</a:t>
            </a:r>
            <a:endParaRPr lang="en-CA" sz="22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sz="2200" dirty="0">
                <a:solidFill>
                  <a:srgbClr val="000000"/>
                </a:solidFill>
              </a:rPr>
              <a:t>630 Adult Mental </a:t>
            </a:r>
            <a:r>
              <a:rPr lang="en-US" sz="2200" dirty="0" smtClean="0">
                <a:solidFill>
                  <a:srgbClr val="000000"/>
                </a:solidFill>
              </a:rPr>
              <a:t>Health [Winter]</a:t>
            </a:r>
            <a:endParaRPr lang="en-US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sz="2200" dirty="0">
                <a:solidFill>
                  <a:srgbClr val="000000"/>
                </a:solidFill>
              </a:rPr>
              <a:t>655 Seminar on </a:t>
            </a:r>
            <a:r>
              <a:rPr lang="en-US" sz="2200" dirty="0" smtClean="0">
                <a:solidFill>
                  <a:srgbClr val="000000"/>
                </a:solidFill>
              </a:rPr>
              <a:t>Aging [Winter]</a:t>
            </a:r>
            <a:endParaRPr lang="en-CA" sz="22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sz="2200" dirty="0" smtClean="0">
                <a:solidFill>
                  <a:srgbClr val="000000"/>
                </a:solidFill>
              </a:rPr>
              <a:t>668 Bereavement [Winter]</a:t>
            </a:r>
            <a:endParaRPr lang="en-CA" sz="22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sz="2200" dirty="0" smtClean="0">
                <a:solidFill>
                  <a:srgbClr val="000000"/>
                </a:solidFill>
              </a:rPr>
              <a:t>670 </a:t>
            </a:r>
            <a:r>
              <a:rPr lang="en-US" sz="2200" dirty="0">
                <a:solidFill>
                  <a:srgbClr val="000000"/>
                </a:solidFill>
              </a:rPr>
              <a:t>Seminar on </a:t>
            </a:r>
            <a:r>
              <a:rPr lang="en-US" sz="2200" dirty="0" smtClean="0">
                <a:solidFill>
                  <a:srgbClr val="000000"/>
                </a:solidFill>
              </a:rPr>
              <a:t>Caregiving [Fall]</a:t>
            </a:r>
            <a:endParaRPr lang="en-US" sz="22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982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</a:t>
            </a:r>
            <a:r>
              <a:rPr lang="en-US" dirty="0">
                <a:latin typeface="+mn-lt"/>
              </a:rPr>
              <a:t>nternational &amp; Community Development</a:t>
            </a:r>
            <a:r>
              <a:rPr lang="en-CA" dirty="0">
                <a:latin typeface="+mn-lt"/>
              </a:rPr>
              <a:t/>
            </a:r>
            <a:br>
              <a:rPr lang="en-CA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489" y="1943100"/>
            <a:ext cx="7542211" cy="3175000"/>
          </a:xfrm>
        </p:spPr>
        <p:txBody>
          <a:bodyPr/>
          <a:lstStyle/>
          <a:p>
            <a:pPr eaLnBrk="1" hangingPunct="1"/>
            <a:r>
              <a:rPr lang="en-US" sz="2200" dirty="0">
                <a:solidFill>
                  <a:srgbClr val="000000"/>
                </a:solidFill>
              </a:rPr>
              <a:t>532 </a:t>
            </a:r>
            <a:r>
              <a:rPr lang="en-US" sz="2200" dirty="0" smtClean="0">
                <a:solidFill>
                  <a:srgbClr val="000000"/>
                </a:solidFill>
              </a:rPr>
              <a:t>International </a:t>
            </a:r>
            <a:r>
              <a:rPr lang="en-US" sz="2200" dirty="0">
                <a:solidFill>
                  <a:srgbClr val="000000"/>
                </a:solidFill>
              </a:rPr>
              <a:t>Social </a:t>
            </a:r>
            <a:r>
              <a:rPr lang="en-US" sz="2200" dirty="0" smtClean="0">
                <a:solidFill>
                  <a:srgbClr val="000000"/>
                </a:solidFill>
              </a:rPr>
              <a:t>Work [Fall]</a:t>
            </a:r>
            <a:endParaRPr lang="en-CA" sz="2200" dirty="0">
              <a:solidFill>
                <a:srgbClr val="000000"/>
              </a:solidFill>
            </a:endParaRPr>
          </a:p>
          <a:p>
            <a:pPr eaLnBrk="1" hangingPunct="1"/>
            <a:r>
              <a:rPr lang="en-US" sz="2200" dirty="0">
                <a:solidFill>
                  <a:srgbClr val="000000"/>
                </a:solidFill>
              </a:rPr>
              <a:t>620 Migration &amp; Social </a:t>
            </a:r>
            <a:r>
              <a:rPr lang="en-US" sz="2200" dirty="0" smtClean="0">
                <a:solidFill>
                  <a:srgbClr val="000000"/>
                </a:solidFill>
              </a:rPr>
              <a:t>Work [Winter]</a:t>
            </a:r>
            <a:endParaRPr lang="en-US" sz="2200" dirty="0">
              <a:solidFill>
                <a:srgbClr val="000000"/>
              </a:solidFill>
            </a:endParaRPr>
          </a:p>
          <a:p>
            <a:pPr eaLnBrk="1" hangingPunct="1"/>
            <a:r>
              <a:rPr lang="en-US" sz="2200" dirty="0">
                <a:solidFill>
                  <a:srgbClr val="000000"/>
                </a:solidFill>
              </a:rPr>
              <a:t>621 Trauma &amp; </a:t>
            </a:r>
            <a:r>
              <a:rPr lang="en-US" sz="2200" dirty="0" smtClean="0">
                <a:solidFill>
                  <a:srgbClr val="000000"/>
                </a:solidFill>
              </a:rPr>
              <a:t>Resilience [Fall]</a:t>
            </a:r>
            <a:endParaRPr lang="en-CA" sz="2200" dirty="0">
              <a:solidFill>
                <a:srgbClr val="000000"/>
              </a:solidFill>
            </a:endParaRPr>
          </a:p>
          <a:p>
            <a:pPr eaLnBrk="1" hangingPunct="1"/>
            <a:r>
              <a:rPr lang="en-US" sz="2200" dirty="0">
                <a:solidFill>
                  <a:srgbClr val="000000"/>
                </a:solidFill>
              </a:rPr>
              <a:t>624 Community Organization: </a:t>
            </a:r>
            <a:r>
              <a:rPr lang="en-US" sz="2200" dirty="0" smtClean="0">
                <a:solidFill>
                  <a:srgbClr val="000000"/>
                </a:solidFill>
              </a:rPr>
              <a:t>Advocacy [Fall]</a:t>
            </a:r>
            <a:endParaRPr lang="en-CA" sz="2200" dirty="0">
              <a:solidFill>
                <a:srgbClr val="000000"/>
              </a:solidFill>
            </a:endParaRPr>
          </a:p>
          <a:p>
            <a:pPr eaLnBrk="1" hangingPunct="1"/>
            <a:r>
              <a:rPr lang="en-US" sz="2200" dirty="0" smtClean="0">
                <a:solidFill>
                  <a:srgbClr val="000000"/>
                </a:solidFill>
              </a:rPr>
              <a:t>626 </a:t>
            </a:r>
            <a:r>
              <a:rPr lang="en-US" sz="2200" dirty="0">
                <a:solidFill>
                  <a:srgbClr val="000000"/>
                </a:solidFill>
              </a:rPr>
              <a:t>International </a:t>
            </a:r>
            <a:r>
              <a:rPr lang="en-US" sz="2200" dirty="0" smtClean="0">
                <a:solidFill>
                  <a:srgbClr val="000000"/>
                </a:solidFill>
              </a:rPr>
              <a:t>&amp; </a:t>
            </a:r>
            <a:r>
              <a:rPr lang="en-US" sz="2200" dirty="0">
                <a:solidFill>
                  <a:srgbClr val="000000"/>
                </a:solidFill>
              </a:rPr>
              <a:t>Community </a:t>
            </a:r>
            <a:r>
              <a:rPr lang="en-US" sz="2200" dirty="0" smtClean="0">
                <a:solidFill>
                  <a:srgbClr val="000000"/>
                </a:solidFill>
              </a:rPr>
              <a:t>Development [Winter]</a:t>
            </a:r>
            <a:endParaRPr lang="en-US" sz="2200" dirty="0">
              <a:solidFill>
                <a:srgbClr val="000000"/>
              </a:solidFill>
            </a:endParaRPr>
          </a:p>
          <a:p>
            <a:pPr marL="457200" indent="-457200" eaLnBrk="1" hangingPunct="1">
              <a:lnSpc>
                <a:spcPct val="150000"/>
              </a:lnSpc>
              <a:spcBef>
                <a:spcPts val="0"/>
              </a:spcBef>
              <a:buAutoNum type="arabicPlain" startAt="641"/>
            </a:pPr>
            <a:r>
              <a:rPr lang="en-US" sz="2200" dirty="0" smtClean="0">
                <a:solidFill>
                  <a:srgbClr val="000000"/>
                </a:solidFill>
              </a:rPr>
              <a:t> Social </a:t>
            </a:r>
            <a:r>
              <a:rPr lang="en-US" sz="2200" dirty="0">
                <a:solidFill>
                  <a:srgbClr val="000000"/>
                </a:solidFill>
              </a:rPr>
              <a:t>Policy </a:t>
            </a:r>
            <a:r>
              <a:rPr lang="en-US" sz="2200" dirty="0" smtClean="0">
                <a:solidFill>
                  <a:srgbClr val="000000"/>
                </a:solidFill>
              </a:rPr>
              <a:t>Analysis [Winter]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>
                <a:solidFill>
                  <a:srgbClr val="000000"/>
                </a:solidFill>
              </a:rPr>
              <a:t>603 Evidence-informed Advocacy [Summer]</a:t>
            </a:r>
          </a:p>
          <a:p>
            <a:pPr eaLnBrk="1" hangingPunct="1"/>
            <a:endParaRPr lang="en-CA" dirty="0">
              <a:solidFill>
                <a:srgbClr val="000000"/>
              </a:solidFill>
              <a:latin typeface="Garamond" charset="0"/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926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01" y="609599"/>
            <a:ext cx="6669088" cy="902677"/>
          </a:xfrm>
        </p:spPr>
        <p:txBody>
          <a:bodyPr/>
          <a:lstStyle/>
          <a:p>
            <a:pPr algn="ctr"/>
            <a:r>
              <a:rPr lang="en-US" dirty="0"/>
              <a:t>Complementary </a:t>
            </a:r>
            <a:r>
              <a:rPr lang="en-US" dirty="0" smtClean="0"/>
              <a:t>Courses</a:t>
            </a:r>
            <a:br>
              <a:rPr lang="en-US" dirty="0" smtClean="0"/>
            </a:br>
            <a:r>
              <a:rPr lang="en-US" dirty="0" smtClean="0"/>
              <a:t>Open to All Students </a:t>
            </a:r>
            <a:br>
              <a:rPr lang="en-US" dirty="0" smtClean="0"/>
            </a:br>
            <a:r>
              <a:rPr lang="en-CA" dirty="0"/>
              <a:t/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489" y="1866901"/>
            <a:ext cx="7732711" cy="1993900"/>
          </a:xfrm>
        </p:spPr>
        <p:txBody>
          <a:bodyPr/>
          <a:lstStyle/>
          <a:p>
            <a:pPr eaLnBrk="1" hangingPunct="1">
              <a:defRPr/>
            </a:pPr>
            <a:r>
              <a:rPr lang="en-US" sz="2200" dirty="0" smtClean="0">
                <a:solidFill>
                  <a:srgbClr val="000000"/>
                </a:solidFill>
              </a:rPr>
              <a:t>510  Disability &amp; Rehabilitation [Winter]</a:t>
            </a:r>
          </a:p>
          <a:p>
            <a:pPr eaLnBrk="1" hangingPunct="1">
              <a:defRPr/>
            </a:pPr>
            <a:r>
              <a:rPr lang="en-US" sz="2200" dirty="0" smtClean="0">
                <a:solidFill>
                  <a:srgbClr val="000000"/>
                </a:solidFill>
              </a:rPr>
              <a:t>535 Addictions [Fall]</a:t>
            </a:r>
          </a:p>
          <a:p>
            <a:pPr eaLnBrk="1" hangingPunct="1">
              <a:defRPr/>
            </a:pPr>
            <a:r>
              <a:rPr lang="en-US" sz="2200" dirty="0" smtClean="0">
                <a:solidFill>
                  <a:srgbClr val="000000"/>
                </a:solidFill>
              </a:rPr>
              <a:t>635 </a:t>
            </a:r>
            <a:r>
              <a:rPr lang="en-US" sz="2200" dirty="0">
                <a:solidFill>
                  <a:srgbClr val="000000"/>
                </a:solidFill>
              </a:rPr>
              <a:t>Use of </a:t>
            </a:r>
            <a:r>
              <a:rPr lang="en-US" sz="2200" dirty="0" smtClean="0">
                <a:solidFill>
                  <a:srgbClr val="000000"/>
                </a:solidFill>
              </a:rPr>
              <a:t>Self [Fall]</a:t>
            </a:r>
          </a:p>
          <a:p>
            <a:pPr eaLnBrk="1" hangingPunct="1">
              <a:defRPr/>
            </a:pPr>
            <a:endParaRPr lang="en-US" sz="22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sz="2200" dirty="0" smtClean="0">
                <a:solidFill>
                  <a:srgbClr val="000000"/>
                </a:solidFill>
              </a:rPr>
              <a:t>IDFC500 </a:t>
            </a:r>
            <a:r>
              <a:rPr lang="en-US" sz="2200" dirty="0">
                <a:solidFill>
                  <a:srgbClr val="000000"/>
                </a:solidFill>
              </a:rPr>
              <a:t>Aboriginal Field </a:t>
            </a:r>
            <a:r>
              <a:rPr lang="en-US" sz="2200" dirty="0" smtClean="0">
                <a:solidFill>
                  <a:srgbClr val="000000"/>
                </a:solidFill>
              </a:rPr>
              <a:t>Studies [Summer]</a:t>
            </a:r>
            <a:endParaRPr lang="en-CA" sz="22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11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>
                <a:latin typeface="+mn-lt"/>
              </a:rPr>
              <a:t>Joint MSW/Law Program</a:t>
            </a:r>
            <a:br>
              <a:rPr lang="en-CA" dirty="0">
                <a:latin typeface="+mn-lt"/>
              </a:rPr>
            </a:br>
            <a:r>
              <a:rPr lang="en-CA" dirty="0">
                <a:latin typeface="Garamond" charset="0"/>
              </a:rPr>
              <a:t/>
            </a:r>
            <a:br>
              <a:rPr lang="en-CA" dirty="0">
                <a:latin typeface="Garamond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789" y="1600200"/>
            <a:ext cx="7758111" cy="3530600"/>
          </a:xfrm>
        </p:spPr>
        <p:txBody>
          <a:bodyPr/>
          <a:lstStyle/>
          <a:p>
            <a:pPr eaLnBrk="1" hangingPunct="1"/>
            <a:r>
              <a:rPr lang="en-CA" sz="2200" dirty="0">
                <a:solidFill>
                  <a:srgbClr val="000000"/>
                </a:solidFill>
              </a:rPr>
              <a:t>1</a:t>
            </a:r>
            <a:r>
              <a:rPr lang="en-CA" sz="2200" baseline="30000" dirty="0">
                <a:solidFill>
                  <a:srgbClr val="000000"/>
                </a:solidFill>
              </a:rPr>
              <a:t>st</a:t>
            </a:r>
            <a:r>
              <a:rPr lang="en-CA" sz="2200" dirty="0">
                <a:solidFill>
                  <a:srgbClr val="000000"/>
                </a:solidFill>
              </a:rPr>
              <a:t> year is comprised of law courses</a:t>
            </a:r>
          </a:p>
          <a:p>
            <a:pPr eaLnBrk="1" hangingPunct="1">
              <a:buFontTx/>
              <a:buNone/>
            </a:pPr>
            <a:endParaRPr lang="en-CA" sz="2200" dirty="0">
              <a:solidFill>
                <a:srgbClr val="000000"/>
              </a:solidFill>
            </a:endParaRPr>
          </a:p>
          <a:p>
            <a:pPr eaLnBrk="1" hangingPunct="1"/>
            <a:r>
              <a:rPr lang="en-US" sz="2200" dirty="0">
                <a:solidFill>
                  <a:srgbClr val="000000"/>
                </a:solidFill>
              </a:rPr>
              <a:t>Required courses: (6 credits)</a:t>
            </a:r>
          </a:p>
          <a:p>
            <a:pPr lvl="1" eaLnBrk="1" hangingPunct="1"/>
            <a:r>
              <a:rPr lang="en-US" sz="2200" dirty="0">
                <a:solidFill>
                  <a:srgbClr val="000000"/>
                </a:solidFill>
              </a:rPr>
              <a:t>Research Methods 1, Qualitative (SWRK 653)</a:t>
            </a:r>
          </a:p>
          <a:p>
            <a:pPr lvl="1" eaLnBrk="1" hangingPunct="1"/>
            <a:r>
              <a:rPr lang="en-US" sz="2200" dirty="0">
                <a:solidFill>
                  <a:srgbClr val="000000"/>
                </a:solidFill>
              </a:rPr>
              <a:t>Research Methods 2, Quantitative (SWRK 643)</a:t>
            </a:r>
          </a:p>
          <a:p>
            <a:pPr eaLnBrk="1" hangingPunct="1"/>
            <a:r>
              <a:rPr lang="en-CA" sz="2200" dirty="0">
                <a:solidFill>
                  <a:srgbClr val="000000"/>
                </a:solidFill>
              </a:rPr>
              <a:t>5 complementary SW courses (15 credits)</a:t>
            </a:r>
          </a:p>
          <a:p>
            <a:pPr eaLnBrk="1" hangingPunct="1"/>
            <a:r>
              <a:rPr lang="en-CA" sz="2200" dirty="0">
                <a:solidFill>
                  <a:srgbClr val="000000"/>
                </a:solidFill>
              </a:rPr>
              <a:t> Fieldwork (12 credits)</a:t>
            </a:r>
          </a:p>
          <a:p>
            <a:pPr eaLnBrk="1" hangingPunct="1"/>
            <a:r>
              <a:rPr lang="en-CA" sz="2200" dirty="0" smtClean="0">
                <a:solidFill>
                  <a:srgbClr val="000000"/>
                </a:solidFill>
              </a:rPr>
              <a:t>Joint MSW/Law “</a:t>
            </a:r>
            <a:r>
              <a:rPr lang="en-CA" sz="2200" dirty="0">
                <a:solidFill>
                  <a:srgbClr val="000000"/>
                </a:solidFill>
              </a:rPr>
              <a:t>ISP” (12 credits)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446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01" y="0"/>
            <a:ext cx="6669088" cy="711200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External Courses</a:t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622300"/>
            <a:ext cx="8661399" cy="512064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Allowed up </a:t>
            </a:r>
            <a:r>
              <a:rPr lang="en-US" sz="2200" dirty="0">
                <a:solidFill>
                  <a:srgbClr val="000000"/>
                </a:solidFill>
              </a:rPr>
              <a:t>to 2 external </a:t>
            </a:r>
            <a:r>
              <a:rPr lang="en-US" sz="2200" b="1" dirty="0">
                <a:solidFill>
                  <a:srgbClr val="FF0000"/>
                </a:solidFill>
              </a:rPr>
              <a:t>G</a:t>
            </a:r>
            <a:r>
              <a:rPr lang="en-US" sz="2200" b="1" dirty="0" smtClean="0">
                <a:solidFill>
                  <a:srgbClr val="FF0000"/>
                </a:solidFill>
              </a:rPr>
              <a:t>raduate </a:t>
            </a:r>
            <a:r>
              <a:rPr lang="en-US" sz="2200" b="1" dirty="0">
                <a:solidFill>
                  <a:srgbClr val="FF0000"/>
                </a:solidFill>
              </a:rPr>
              <a:t>L</a:t>
            </a:r>
            <a:r>
              <a:rPr lang="en-US" sz="2200" b="1" dirty="0" smtClean="0">
                <a:solidFill>
                  <a:srgbClr val="FF0000"/>
                </a:solidFill>
              </a:rPr>
              <a:t>evel </a:t>
            </a:r>
            <a:r>
              <a:rPr lang="en-US" sz="2200" b="1" dirty="0">
                <a:solidFill>
                  <a:srgbClr val="FF0000"/>
                </a:solidFill>
              </a:rPr>
              <a:t>courses 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Provide course </a:t>
            </a:r>
            <a:r>
              <a:rPr lang="en-US" sz="2200" dirty="0">
                <a:solidFill>
                  <a:srgbClr val="000000"/>
                </a:solidFill>
              </a:rPr>
              <a:t>outline or calendar description to Advisor 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Advisor deposits a note </a:t>
            </a:r>
            <a:r>
              <a:rPr lang="en-US" sz="2200" dirty="0">
                <a:solidFill>
                  <a:srgbClr val="000000"/>
                </a:solidFill>
              </a:rPr>
              <a:t>of approval in </a:t>
            </a:r>
            <a:r>
              <a:rPr lang="en-US" sz="2200" dirty="0" smtClean="0">
                <a:solidFill>
                  <a:srgbClr val="000000"/>
                </a:solidFill>
              </a:rPr>
              <a:t>your student file</a:t>
            </a:r>
          </a:p>
          <a:p>
            <a:pPr lvl="1" eaLnBrk="1" hangingPunct="1">
              <a:lnSpc>
                <a:spcPct val="80000"/>
              </a:lnSpc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Keep a copy for your own records! </a:t>
            </a:r>
          </a:p>
          <a:p>
            <a:pPr marL="0" indent="0" eaLnBrk="1" hangingPunct="1">
              <a:lnSpc>
                <a:spcPct val="80000"/>
              </a:lnSpc>
            </a:pPr>
            <a:endParaRPr lang="en-US"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</a:rPr>
              <a:t>McGill course? Register through MINERVA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</a:pPr>
            <a:endParaRPr lang="en-US" sz="22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Quebec </a:t>
            </a:r>
            <a:r>
              <a:rPr lang="en-US" sz="2200" dirty="0">
                <a:solidFill>
                  <a:srgbClr val="000000"/>
                </a:solidFill>
              </a:rPr>
              <a:t>university? Inter-University Transfer Credit Agreement through </a:t>
            </a:r>
            <a:r>
              <a:rPr lang="en-US" sz="2200" dirty="0" smtClean="0">
                <a:solidFill>
                  <a:srgbClr val="000000"/>
                </a:solidFill>
              </a:rPr>
              <a:t>CREPUQ. Information and application available from </a:t>
            </a:r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http://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</a:rPr>
              <a:t>www.mcgill.ca/students/iut/</a:t>
            </a:r>
            <a:r>
              <a:rPr lang="en-US" sz="2200" dirty="0" smtClean="0">
                <a:solidFill>
                  <a:srgbClr val="000000"/>
                </a:solidFill>
              </a:rPr>
              <a:t> </a:t>
            </a:r>
            <a:endParaRPr lang="en-US"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Arial"/>
              <a:buChar char="•"/>
            </a:pPr>
            <a:endParaRPr lang="en-US"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</a:rPr>
              <a:t>Courses offered outside of </a:t>
            </a:r>
            <a:r>
              <a:rPr lang="en-US" sz="2200" dirty="0" smtClean="0">
                <a:solidFill>
                  <a:srgbClr val="000000"/>
                </a:solidFill>
              </a:rPr>
              <a:t>Quebec? Apply </a:t>
            </a:r>
            <a:r>
              <a:rPr lang="en-US" sz="2200" dirty="0">
                <a:solidFill>
                  <a:srgbClr val="000000"/>
                </a:solidFill>
              </a:rPr>
              <a:t>as </a:t>
            </a:r>
            <a:r>
              <a:rPr lang="en-US" sz="2200" dirty="0" smtClean="0">
                <a:solidFill>
                  <a:srgbClr val="000000"/>
                </a:solidFill>
              </a:rPr>
              <a:t>Special </a:t>
            </a:r>
            <a:r>
              <a:rPr lang="en-US" sz="2200" dirty="0">
                <a:solidFill>
                  <a:srgbClr val="000000"/>
                </a:solidFill>
              </a:rPr>
              <a:t>Student</a:t>
            </a:r>
          </a:p>
          <a:p>
            <a:pPr marL="800100" lvl="1" indent="-342900" eaLnBrk="1" hangingPunct="1">
              <a:lnSpc>
                <a:spcPct val="80000"/>
              </a:lnSpc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</a:rPr>
              <a:t>Upon completion, </a:t>
            </a:r>
            <a:r>
              <a:rPr lang="en-US" sz="2200" dirty="0" smtClean="0">
                <a:solidFill>
                  <a:srgbClr val="000000"/>
                </a:solidFill>
              </a:rPr>
              <a:t>provide an </a:t>
            </a:r>
            <a:r>
              <a:rPr lang="en-US" sz="2200" b="1" u="sng" dirty="0" smtClean="0">
                <a:solidFill>
                  <a:srgbClr val="000000"/>
                </a:solidFill>
              </a:rPr>
              <a:t>official</a:t>
            </a:r>
            <a:r>
              <a:rPr lang="en-US" sz="2200" dirty="0" smtClean="0">
                <a:solidFill>
                  <a:srgbClr val="000000"/>
                </a:solidFill>
              </a:rPr>
              <a:t> transcript </a:t>
            </a:r>
            <a:r>
              <a:rPr lang="en-US" sz="2200" dirty="0">
                <a:solidFill>
                  <a:srgbClr val="000000"/>
                </a:solidFill>
              </a:rPr>
              <a:t>to </a:t>
            </a:r>
            <a:r>
              <a:rPr lang="en-US" sz="2200" dirty="0" smtClean="0">
                <a:solidFill>
                  <a:srgbClr val="000000"/>
                </a:solidFill>
              </a:rPr>
              <a:t>Lillian</a:t>
            </a:r>
          </a:p>
          <a:p>
            <a:pPr marL="457200" lvl="1" indent="0" eaLnBrk="1" hangingPunct="1">
              <a:lnSpc>
                <a:spcPct val="80000"/>
              </a:lnSpc>
            </a:pPr>
            <a:endParaRPr lang="en-US" sz="2200" dirty="0" smtClean="0">
              <a:solidFill>
                <a:srgbClr val="000000"/>
              </a:solidFill>
            </a:endParaRPr>
          </a:p>
          <a:p>
            <a:pPr marL="800100" lvl="1" indent="-342900" eaLnBrk="1" hangingPunct="1">
              <a:lnSpc>
                <a:spcPct val="80000"/>
              </a:lnSpc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Exceptions are U of T </a:t>
            </a:r>
            <a:r>
              <a:rPr lang="en-US" sz="2200" dirty="0">
                <a:solidFill>
                  <a:srgbClr val="000000"/>
                </a:solidFill>
              </a:rPr>
              <a:t>&amp; </a:t>
            </a:r>
            <a:r>
              <a:rPr lang="en-US" sz="2200" dirty="0" smtClean="0">
                <a:solidFill>
                  <a:srgbClr val="000000"/>
                </a:solidFill>
              </a:rPr>
              <a:t>UBC: Graduate </a:t>
            </a:r>
            <a:r>
              <a:rPr lang="en-US" sz="2200" dirty="0">
                <a:solidFill>
                  <a:srgbClr val="000000"/>
                </a:solidFill>
              </a:rPr>
              <a:t>Transfer Agreement Form (available from Lillian in General Office)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930310"/>
      </p:ext>
    </p:extLst>
  </p:cSld>
  <p:clrMapOvr>
    <a:masterClrMapping/>
  </p:clrMapOvr>
</p:sld>
</file>

<file path=ppt/theme/theme1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292100" marR="0" indent="-292100" algn="l" defTabSz="914400" rtl="0" eaLnBrk="1" fontAlgn="base" latinLnBrk="0" hangingPunct="1">
          <a:lnSpc>
            <a:spcPct val="100000"/>
          </a:lnSpc>
          <a:spcBef>
            <a:spcPct val="40000"/>
          </a:spcBef>
          <a:spcAft>
            <a:spcPct val="0"/>
          </a:spcAft>
          <a:buClr>
            <a:schemeClr val="bg1"/>
          </a:buClr>
          <a:buSzTx/>
          <a:buFont typeface="Wingdings" pitchFamily="2" charset="2"/>
          <a:buChar char="§"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292100" marR="0" indent="-292100" algn="l" defTabSz="914400" rtl="0" eaLnBrk="1" fontAlgn="base" latinLnBrk="0" hangingPunct="1">
          <a:lnSpc>
            <a:spcPct val="100000"/>
          </a:lnSpc>
          <a:spcBef>
            <a:spcPct val="40000"/>
          </a:spcBef>
          <a:spcAft>
            <a:spcPct val="0"/>
          </a:spcAft>
          <a:buClr>
            <a:schemeClr val="bg1"/>
          </a:buClr>
          <a:buSzTx/>
          <a:buFont typeface="Wingdings" pitchFamily="2" charset="2"/>
          <a:buChar char="§"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292100" marR="0" indent="-292100" algn="l" defTabSz="914400" rtl="0" eaLnBrk="1" fontAlgn="base" latinLnBrk="0" hangingPunct="1">
          <a:lnSpc>
            <a:spcPct val="100000"/>
          </a:lnSpc>
          <a:spcBef>
            <a:spcPct val="40000"/>
          </a:spcBef>
          <a:spcAft>
            <a:spcPct val="0"/>
          </a:spcAft>
          <a:buClr>
            <a:schemeClr val="bg1"/>
          </a:buClr>
          <a:buSzTx/>
          <a:buFont typeface="Wingdings" pitchFamily="2" charset="2"/>
          <a:buChar char="§"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292100" marR="0" indent="-292100" algn="l" defTabSz="914400" rtl="0" eaLnBrk="1" fontAlgn="base" latinLnBrk="0" hangingPunct="1">
          <a:lnSpc>
            <a:spcPct val="100000"/>
          </a:lnSpc>
          <a:spcBef>
            <a:spcPct val="40000"/>
          </a:spcBef>
          <a:spcAft>
            <a:spcPct val="0"/>
          </a:spcAft>
          <a:buClr>
            <a:schemeClr val="bg1"/>
          </a:buClr>
          <a:buSzTx/>
          <a:buFont typeface="Wingdings" pitchFamily="2" charset="2"/>
          <a:buChar char="§"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292100" marR="0" indent="-292100" algn="l" defTabSz="914400" rtl="0" eaLnBrk="1" fontAlgn="base" latinLnBrk="0" hangingPunct="1">
          <a:lnSpc>
            <a:spcPct val="100000"/>
          </a:lnSpc>
          <a:spcBef>
            <a:spcPct val="40000"/>
          </a:spcBef>
          <a:spcAft>
            <a:spcPct val="0"/>
          </a:spcAft>
          <a:buClr>
            <a:schemeClr val="bg1"/>
          </a:buClr>
          <a:buSzTx/>
          <a:buFont typeface="Wingdings" pitchFamily="2" charset="2"/>
          <a:buChar char="§"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292100" marR="0" indent="-292100" algn="l" defTabSz="914400" rtl="0" eaLnBrk="1" fontAlgn="base" latinLnBrk="0" hangingPunct="1">
          <a:lnSpc>
            <a:spcPct val="100000"/>
          </a:lnSpc>
          <a:spcBef>
            <a:spcPct val="40000"/>
          </a:spcBef>
          <a:spcAft>
            <a:spcPct val="0"/>
          </a:spcAft>
          <a:buClr>
            <a:schemeClr val="bg1"/>
          </a:buClr>
          <a:buSzTx/>
          <a:buFont typeface="Wingdings" pitchFamily="2" charset="2"/>
          <a:buChar char="§"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3424</TotalTime>
  <Words>1305</Words>
  <Application>Microsoft Office PowerPoint</Application>
  <PresentationFormat>On-screen Show (4:3)</PresentationFormat>
  <Paragraphs>185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Garamond</vt:lpstr>
      <vt:lpstr>Georgia</vt:lpstr>
      <vt:lpstr>Verdana</vt:lpstr>
      <vt:lpstr>Wingdings</vt:lpstr>
      <vt:lpstr>6_Custom Design</vt:lpstr>
      <vt:lpstr>1_Custom Design</vt:lpstr>
      <vt:lpstr>Custom Design</vt:lpstr>
      <vt:lpstr>Welcome MSW Orientation 2018</vt:lpstr>
      <vt:lpstr>MSW Program Requirements: Non-thesis option</vt:lpstr>
      <vt:lpstr>Program Requirements: Thesis option</vt:lpstr>
      <vt:lpstr>Children &amp; Families </vt:lpstr>
      <vt:lpstr>Health and Social Care </vt:lpstr>
      <vt:lpstr>International &amp; Community Development </vt:lpstr>
      <vt:lpstr>Complementary Courses Open to All Students   </vt:lpstr>
      <vt:lpstr>Joint MSW/Law Program  </vt:lpstr>
      <vt:lpstr>External Courses </vt:lpstr>
      <vt:lpstr>Time Limitation  for Completion of MSW Studies </vt:lpstr>
      <vt:lpstr>Terms of Study </vt:lpstr>
      <vt:lpstr>Full or Part-Time Status * very important to remember *</vt:lpstr>
      <vt:lpstr>Tutorials </vt:lpstr>
      <vt:lpstr>Incomplete Coursework (1) * very important to remember *</vt:lpstr>
      <vt:lpstr>Incomplete Coursework (2) </vt:lpstr>
      <vt:lpstr>PowerPoint Presentation</vt:lpstr>
      <vt:lpstr>Your Assigned Advisor: </vt:lpstr>
      <vt:lpstr>Changing Advisor? </vt:lpstr>
      <vt:lpstr>Advisor Leaves? </vt:lpstr>
      <vt:lpstr>ISP &amp; Thesis   </vt:lpstr>
      <vt:lpstr>Tips! </vt:lpstr>
      <vt:lpstr>       Mechanisms for Feedback  Ongoing: Advisors   Field Liaisons  Open Hours with Sara: Tuesdays, 2 – 4 pm, Room 426, Wilson Hall or by appointment  Community Listening Circle February 8th, 2019  </vt:lpstr>
      <vt:lpstr>            SAVE the DATE!           MSW Listening Circle  Friday, February 8th, 2019 10 am – 11:30 am Room TBD   Your field supervisors will be asked to release you from stage that morning   </vt:lpstr>
      <vt:lpstr>To Contact Prof Sara Kahn the MSW Program Director:  Email: sara.kahn@mcgill.ca Subject Line: MSW Program Director  If you don’t hear back within 2 days, please follow up!  Walk-in Office Hours: Tuesdays, 2 – 4 pm (or schedule an appointment)</vt:lpstr>
    </vt:vector>
  </TitlesOfParts>
  <Company>McGill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mariom</dc:creator>
  <cp:lastModifiedBy>Marilena Orsini</cp:lastModifiedBy>
  <cp:revision>222</cp:revision>
  <dcterms:created xsi:type="dcterms:W3CDTF">2018-08-27T11:01:45Z</dcterms:created>
  <dcterms:modified xsi:type="dcterms:W3CDTF">2018-08-28T19:08:56Z</dcterms:modified>
</cp:coreProperties>
</file>